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wdp" ContentType="image/vnd.ms-photo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notesSlides/notesSlide13.xml" ContentType="application/vnd.openxmlformats-officedocument.presentationml.notesSl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theme/themeOverride5.xml" ContentType="application/vnd.openxmlformats-officedocument.themeOverride+xml"/>
  <Override PartName="/ppt/notesSlides/notesSlide14.xml" ContentType="application/vnd.openxmlformats-officedocument.presentationml.notesSlide+xml"/>
  <Override PartName="/ppt/charts/chart7.xml" ContentType="application/vnd.openxmlformats-officedocument.drawingml.chart+xml"/>
  <Override PartName="/ppt/theme/themeOverride6.xml" ContentType="application/vnd.openxmlformats-officedocument.themeOverride+xml"/>
  <Override PartName="/ppt/notesSlides/notesSlide15.xml" ContentType="application/vnd.openxmlformats-officedocument.presentationml.notesSlide+xml"/>
  <Override PartName="/ppt/charts/chart8.xml" ContentType="application/vnd.openxmlformats-officedocument.drawingml.chart+xml"/>
  <Override PartName="/ppt/theme/themeOverride7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rts/chart9.xml" ContentType="application/vnd.openxmlformats-officedocument.drawingml.chart+xml"/>
  <Override PartName="/ppt/theme/themeOverride8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3"/>
  </p:notesMasterIdLst>
  <p:sldIdLst>
    <p:sldId id="420" r:id="rId2"/>
    <p:sldId id="395" r:id="rId3"/>
    <p:sldId id="361" r:id="rId4"/>
    <p:sldId id="421" r:id="rId5"/>
    <p:sldId id="422" r:id="rId6"/>
    <p:sldId id="423" r:id="rId7"/>
    <p:sldId id="399" r:id="rId8"/>
    <p:sldId id="400" r:id="rId9"/>
    <p:sldId id="445" r:id="rId10"/>
    <p:sldId id="403" r:id="rId11"/>
    <p:sldId id="427" r:id="rId12"/>
    <p:sldId id="428" r:id="rId13"/>
    <p:sldId id="462" r:id="rId14"/>
    <p:sldId id="404" r:id="rId15"/>
    <p:sldId id="405" r:id="rId16"/>
    <p:sldId id="406" r:id="rId17"/>
    <p:sldId id="407" r:id="rId18"/>
    <p:sldId id="443" r:id="rId19"/>
    <p:sldId id="442" r:id="rId20"/>
    <p:sldId id="455" r:id="rId21"/>
    <p:sldId id="408" r:id="rId22"/>
    <p:sldId id="430" r:id="rId23"/>
    <p:sldId id="432" r:id="rId24"/>
    <p:sldId id="456" r:id="rId25"/>
    <p:sldId id="457" r:id="rId26"/>
    <p:sldId id="452" r:id="rId27"/>
    <p:sldId id="409" r:id="rId28"/>
    <p:sldId id="444" r:id="rId29"/>
    <p:sldId id="433" r:id="rId30"/>
    <p:sldId id="411" r:id="rId31"/>
    <p:sldId id="414" r:id="rId32"/>
    <p:sldId id="463" r:id="rId33"/>
    <p:sldId id="415" r:id="rId34"/>
    <p:sldId id="416" r:id="rId35"/>
    <p:sldId id="417" r:id="rId36"/>
    <p:sldId id="435" r:id="rId37"/>
    <p:sldId id="418" r:id="rId38"/>
    <p:sldId id="419" r:id="rId39"/>
    <p:sldId id="425" r:id="rId40"/>
    <p:sldId id="436" r:id="rId41"/>
    <p:sldId id="426" r:id="rId42"/>
    <p:sldId id="438" r:id="rId43"/>
    <p:sldId id="446" r:id="rId44"/>
    <p:sldId id="439" r:id="rId45"/>
    <p:sldId id="451" r:id="rId46"/>
    <p:sldId id="449" r:id="rId47"/>
    <p:sldId id="398" r:id="rId48"/>
    <p:sldId id="461" r:id="rId49"/>
    <p:sldId id="454" r:id="rId50"/>
    <p:sldId id="458" r:id="rId51"/>
    <p:sldId id="459" r:id="rId5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B0F0"/>
    <a:srgbClr val="0091EA"/>
    <a:srgbClr val="00B415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62" autoAdjust="0"/>
    <p:restoredTop sz="57724" autoAdjust="0"/>
  </p:normalViewPr>
  <p:slideViewPr>
    <p:cSldViewPr>
      <p:cViewPr>
        <p:scale>
          <a:sx n="68" d="100"/>
          <a:sy n="68" d="100"/>
        </p:scale>
        <p:origin x="1880" y="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notesMaster" Target="notesMasters/notesMaster1.xml"/><Relationship Id="rId54" Type="http://schemas.openxmlformats.org/officeDocument/2006/relationships/presProps" Target="presProps.xml"/><Relationship Id="rId55" Type="http://schemas.openxmlformats.org/officeDocument/2006/relationships/viewProps" Target="viewProps.xml"/><Relationship Id="rId56" Type="http://schemas.openxmlformats.org/officeDocument/2006/relationships/theme" Target="theme/theme1.xml"/><Relationship Id="rId57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oleObject" Target="file:////C:\Users\tcosco\Downloads\timeline.csv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file:////C:\Users\tdc33\Dropbox\PhD\Review\Operational%20Definitions%20Review\Qual%20vs%20Quant%20Paper\Qual%20v%20Quant%20Components%20(Theodore%20Cosco's%20MacBook%20Pro's%20conflicted%20copy%202012-10-30)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oleObject" Target="file:////C:\Users\tdc33\Dropbox\PhD\Review\Operational%20Definitions%20Review\Qual%20vs%20Quant%20Paper\Qual%20v%20Quant%20Components%20(Theodore%20Cosco's%20MacBook%20Pro's%20conflicted%20copy%202012-10-30)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oleObject" Target="file:////C:\Users\tdc33\Dropbox\PhD\Review\Operational%20Definitions%20Review\Qual%20vs%20Quant%20Paper\Qual%20v%20Quant%20Components%20(Theodore%20Cosco's%20MacBook%20Pro's%20conflicted%20copy%202012-10-30)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4.xml"/><Relationship Id="rId2" Type="http://schemas.openxmlformats.org/officeDocument/2006/relationships/oleObject" Target="file:////C:\Users\tdc33\Dropbox\PhD\Analysis%20Papers\Binary%20SA%20Fail\People%20lost%20to%20binary%20model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5.xml"/><Relationship Id="rId2" Type="http://schemas.openxmlformats.org/officeDocument/2006/relationships/oleObject" Target="file:////C:\Users\tdc33\Dropbox\PhD\Analysis%20Papers\Binary%20SA%20Fail\People%20lost%20to%20binary%20model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6.xml"/><Relationship Id="rId2" Type="http://schemas.openxmlformats.org/officeDocument/2006/relationships/oleObject" Target="Macintosh%20HD:Users:theodorecosco:Dropbox:PhD:Review:Operational%20Definitions%20Review:SA%20Review%20Paper:%25%20SAers%20Graphs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7.xml"/><Relationship Id="rId2" Type="http://schemas.openxmlformats.org/officeDocument/2006/relationships/oleObject" Target="Macintosh%20HD:Users:theodorecosco:Dropbox:PhD:Review:Operational%20Definitions%20Review:SA%20Review%20Paper:%25%20SAers%20Graphs.xls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8.xml"/><Relationship Id="rId2" Type="http://schemas.openxmlformats.org/officeDocument/2006/relationships/oleObject" Target="file:////file01.ucl.ac.uk\lha\Home18\rmjlcos\Resilience%20Project\R%20Presentations%20&amp;%20Posters\SEP%20own%20and%20participant%20%20RES%20confidence%20interval%20graph%2007.09.2016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6605470368836"/>
          <c:y val="0.0262935323383085"/>
          <c:w val="0.872341898052217"/>
          <c:h val="0.819800799153837"/>
        </c:manualLayout>
      </c:layout>
      <c:lineChart>
        <c:grouping val="stacked"/>
        <c:varyColors val="0"/>
        <c:ser>
          <c:idx val="1"/>
          <c:order val="1"/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timeline!$A$3:$A$43</c:f>
              <c:numCache>
                <c:formatCode>General</c:formatCode>
                <c:ptCount val="41"/>
                <c:pt idx="0">
                  <c:v>1962.0</c:v>
                </c:pt>
                <c:pt idx="1">
                  <c:v>1963.0</c:v>
                </c:pt>
                <c:pt idx="2">
                  <c:v>1966.0</c:v>
                </c:pt>
                <c:pt idx="3">
                  <c:v>1975.0</c:v>
                </c:pt>
                <c:pt idx="4">
                  <c:v>1979.0</c:v>
                </c:pt>
                <c:pt idx="5">
                  <c:v>1982.0</c:v>
                </c:pt>
                <c:pt idx="6">
                  <c:v>1983.0</c:v>
                </c:pt>
                <c:pt idx="7">
                  <c:v>1984.0</c:v>
                </c:pt>
                <c:pt idx="8">
                  <c:v>1985.0</c:v>
                </c:pt>
                <c:pt idx="9">
                  <c:v>1986.0</c:v>
                </c:pt>
                <c:pt idx="10">
                  <c:v>1987.0</c:v>
                </c:pt>
                <c:pt idx="11">
                  <c:v>1988.0</c:v>
                </c:pt>
                <c:pt idx="12">
                  <c:v>1989.0</c:v>
                </c:pt>
                <c:pt idx="13">
                  <c:v>1990.0</c:v>
                </c:pt>
                <c:pt idx="14">
                  <c:v>1991.0</c:v>
                </c:pt>
                <c:pt idx="15">
                  <c:v>1992.0</c:v>
                </c:pt>
                <c:pt idx="16">
                  <c:v>1993.0</c:v>
                </c:pt>
                <c:pt idx="17">
                  <c:v>1994.0</c:v>
                </c:pt>
                <c:pt idx="18">
                  <c:v>1995.0</c:v>
                </c:pt>
                <c:pt idx="19">
                  <c:v>1996.0</c:v>
                </c:pt>
                <c:pt idx="20">
                  <c:v>1997.0</c:v>
                </c:pt>
                <c:pt idx="21">
                  <c:v>1998.0</c:v>
                </c:pt>
                <c:pt idx="22">
                  <c:v>1999.0</c:v>
                </c:pt>
                <c:pt idx="23">
                  <c:v>2000.0</c:v>
                </c:pt>
                <c:pt idx="24">
                  <c:v>2001.0</c:v>
                </c:pt>
                <c:pt idx="25">
                  <c:v>2002.0</c:v>
                </c:pt>
                <c:pt idx="26">
                  <c:v>2003.0</c:v>
                </c:pt>
                <c:pt idx="27">
                  <c:v>2004.0</c:v>
                </c:pt>
                <c:pt idx="28">
                  <c:v>2005.0</c:v>
                </c:pt>
                <c:pt idx="29">
                  <c:v>2006.0</c:v>
                </c:pt>
                <c:pt idx="30">
                  <c:v>2007.0</c:v>
                </c:pt>
                <c:pt idx="31">
                  <c:v>2008.0</c:v>
                </c:pt>
                <c:pt idx="32">
                  <c:v>2009.0</c:v>
                </c:pt>
                <c:pt idx="33">
                  <c:v>2010.0</c:v>
                </c:pt>
                <c:pt idx="34">
                  <c:v>2011.0</c:v>
                </c:pt>
                <c:pt idx="35">
                  <c:v>2012.0</c:v>
                </c:pt>
                <c:pt idx="36">
                  <c:v>2013.0</c:v>
                </c:pt>
                <c:pt idx="37">
                  <c:v>2014.0</c:v>
                </c:pt>
                <c:pt idx="38">
                  <c:v>2015.0</c:v>
                </c:pt>
                <c:pt idx="39">
                  <c:v>2016.0</c:v>
                </c:pt>
                <c:pt idx="40">
                  <c:v>2017.0</c:v>
                </c:pt>
              </c:numCache>
            </c:numRef>
          </c:cat>
          <c:val>
            <c:numRef>
              <c:f>timeline!$B$3:$B$43</c:f>
              <c:numCache>
                <c:formatCode>General</c:formatCode>
                <c:ptCount val="41"/>
                <c:pt idx="0">
                  <c:v>1.0</c:v>
                </c:pt>
                <c:pt idx="1">
                  <c:v>1.0</c:v>
                </c:pt>
                <c:pt idx="2">
                  <c:v>1.0</c:v>
                </c:pt>
                <c:pt idx="3">
                  <c:v>1.0</c:v>
                </c:pt>
                <c:pt idx="4">
                  <c:v>1.0</c:v>
                </c:pt>
                <c:pt idx="5">
                  <c:v>1.0</c:v>
                </c:pt>
                <c:pt idx="6">
                  <c:v>2.0</c:v>
                </c:pt>
                <c:pt idx="7">
                  <c:v>2.0</c:v>
                </c:pt>
                <c:pt idx="8">
                  <c:v>2.0</c:v>
                </c:pt>
                <c:pt idx="9">
                  <c:v>10.0</c:v>
                </c:pt>
                <c:pt idx="10">
                  <c:v>7.0</c:v>
                </c:pt>
                <c:pt idx="11">
                  <c:v>6.0</c:v>
                </c:pt>
                <c:pt idx="12">
                  <c:v>6.0</c:v>
                </c:pt>
                <c:pt idx="13">
                  <c:v>9.0</c:v>
                </c:pt>
                <c:pt idx="14">
                  <c:v>7.0</c:v>
                </c:pt>
                <c:pt idx="15">
                  <c:v>29.0</c:v>
                </c:pt>
                <c:pt idx="16">
                  <c:v>13.0</c:v>
                </c:pt>
                <c:pt idx="17">
                  <c:v>13.0</c:v>
                </c:pt>
                <c:pt idx="18">
                  <c:v>15.0</c:v>
                </c:pt>
                <c:pt idx="19">
                  <c:v>16.0</c:v>
                </c:pt>
                <c:pt idx="20">
                  <c:v>32.0</c:v>
                </c:pt>
                <c:pt idx="21">
                  <c:v>27.0</c:v>
                </c:pt>
                <c:pt idx="22">
                  <c:v>33.0</c:v>
                </c:pt>
                <c:pt idx="23">
                  <c:v>47.0</c:v>
                </c:pt>
                <c:pt idx="24">
                  <c:v>43.0</c:v>
                </c:pt>
                <c:pt idx="25">
                  <c:v>58.0</c:v>
                </c:pt>
                <c:pt idx="26">
                  <c:v>79.0</c:v>
                </c:pt>
                <c:pt idx="27">
                  <c:v>98.0</c:v>
                </c:pt>
                <c:pt idx="28">
                  <c:v>102.0</c:v>
                </c:pt>
                <c:pt idx="29">
                  <c:v>103.0</c:v>
                </c:pt>
                <c:pt idx="30">
                  <c:v>148.0</c:v>
                </c:pt>
                <c:pt idx="31">
                  <c:v>162.0</c:v>
                </c:pt>
                <c:pt idx="32">
                  <c:v>207.0</c:v>
                </c:pt>
                <c:pt idx="33">
                  <c:v>268.0</c:v>
                </c:pt>
                <c:pt idx="34">
                  <c:v>286.0</c:v>
                </c:pt>
                <c:pt idx="35">
                  <c:v>369.0</c:v>
                </c:pt>
                <c:pt idx="36">
                  <c:v>479.0</c:v>
                </c:pt>
                <c:pt idx="37">
                  <c:v>823.0</c:v>
                </c:pt>
                <c:pt idx="38">
                  <c:v>958.0</c:v>
                </c:pt>
                <c:pt idx="39">
                  <c:v>1209.0</c:v>
                </c:pt>
                <c:pt idx="40">
                  <c:v>1484.0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C56B-48D5-AB4C-E6718B5C8D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51095728"/>
        <c:axId val="651097504"/>
        <c:extLst xmlns:c16r2="http://schemas.microsoft.com/office/drawing/2015/06/chart"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timeline!$A$3:$A$43</c15:sqref>
                        </c15:formulaRef>
                      </c:ext>
                    </c:extLst>
                    <c:numCache>
                      <c:formatCode>General</c:formatCode>
                      <c:ptCount val="41"/>
                      <c:pt idx="0">
                        <c:v>1962.0</c:v>
                      </c:pt>
                      <c:pt idx="1">
                        <c:v>1963.0</c:v>
                      </c:pt>
                      <c:pt idx="2">
                        <c:v>1966.0</c:v>
                      </c:pt>
                      <c:pt idx="3">
                        <c:v>1975.0</c:v>
                      </c:pt>
                      <c:pt idx="4">
                        <c:v>1979.0</c:v>
                      </c:pt>
                      <c:pt idx="5">
                        <c:v>1982.0</c:v>
                      </c:pt>
                      <c:pt idx="6">
                        <c:v>1983.0</c:v>
                      </c:pt>
                      <c:pt idx="7">
                        <c:v>1984.0</c:v>
                      </c:pt>
                      <c:pt idx="8">
                        <c:v>1985.0</c:v>
                      </c:pt>
                      <c:pt idx="9">
                        <c:v>1986.0</c:v>
                      </c:pt>
                      <c:pt idx="10">
                        <c:v>1987.0</c:v>
                      </c:pt>
                      <c:pt idx="11">
                        <c:v>1988.0</c:v>
                      </c:pt>
                      <c:pt idx="12">
                        <c:v>1989.0</c:v>
                      </c:pt>
                      <c:pt idx="13">
                        <c:v>1990.0</c:v>
                      </c:pt>
                      <c:pt idx="14">
                        <c:v>1991.0</c:v>
                      </c:pt>
                      <c:pt idx="15">
                        <c:v>1992.0</c:v>
                      </c:pt>
                      <c:pt idx="16">
                        <c:v>1993.0</c:v>
                      </c:pt>
                      <c:pt idx="17">
                        <c:v>1994.0</c:v>
                      </c:pt>
                      <c:pt idx="18">
                        <c:v>1995.0</c:v>
                      </c:pt>
                      <c:pt idx="19">
                        <c:v>1996.0</c:v>
                      </c:pt>
                      <c:pt idx="20">
                        <c:v>1997.0</c:v>
                      </c:pt>
                      <c:pt idx="21">
                        <c:v>1998.0</c:v>
                      </c:pt>
                      <c:pt idx="22">
                        <c:v>1999.0</c:v>
                      </c:pt>
                      <c:pt idx="23">
                        <c:v>2000.0</c:v>
                      </c:pt>
                      <c:pt idx="24">
                        <c:v>2001.0</c:v>
                      </c:pt>
                      <c:pt idx="25">
                        <c:v>2002.0</c:v>
                      </c:pt>
                      <c:pt idx="26">
                        <c:v>2003.0</c:v>
                      </c:pt>
                      <c:pt idx="27">
                        <c:v>2004.0</c:v>
                      </c:pt>
                      <c:pt idx="28">
                        <c:v>2005.0</c:v>
                      </c:pt>
                      <c:pt idx="29">
                        <c:v>2006.0</c:v>
                      </c:pt>
                      <c:pt idx="30">
                        <c:v>2007.0</c:v>
                      </c:pt>
                      <c:pt idx="31">
                        <c:v>2008.0</c:v>
                      </c:pt>
                      <c:pt idx="32">
                        <c:v>2009.0</c:v>
                      </c:pt>
                      <c:pt idx="33">
                        <c:v>2010.0</c:v>
                      </c:pt>
                      <c:pt idx="34">
                        <c:v>2011.0</c:v>
                      </c:pt>
                      <c:pt idx="35">
                        <c:v>2012.0</c:v>
                      </c:pt>
                      <c:pt idx="36">
                        <c:v>2013.0</c:v>
                      </c:pt>
                      <c:pt idx="37">
                        <c:v>2014.0</c:v>
                      </c:pt>
                      <c:pt idx="38">
                        <c:v>2015.0</c:v>
                      </c:pt>
                      <c:pt idx="39">
                        <c:v>2016.0</c:v>
                      </c:pt>
                      <c:pt idx="40">
                        <c:v>2017.0</c:v>
                      </c:pt>
                    </c:numCache>
                  </c:numRef>
                </c:cat>
                <c: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timeline!$A$3:$A$43</c15:sqref>
                        </c15:formulaRef>
                      </c:ext>
                    </c:extLst>
                    <c:numCache>
                      <c:formatCode>General</c:formatCode>
                      <c:ptCount val="41"/>
                      <c:pt idx="0">
                        <c:v>1962.0</c:v>
                      </c:pt>
                      <c:pt idx="1">
                        <c:v>1963.0</c:v>
                      </c:pt>
                      <c:pt idx="2">
                        <c:v>1966.0</c:v>
                      </c:pt>
                      <c:pt idx="3">
                        <c:v>1975.0</c:v>
                      </c:pt>
                      <c:pt idx="4">
                        <c:v>1979.0</c:v>
                      </c:pt>
                      <c:pt idx="5">
                        <c:v>1982.0</c:v>
                      </c:pt>
                      <c:pt idx="6">
                        <c:v>1983.0</c:v>
                      </c:pt>
                      <c:pt idx="7">
                        <c:v>1984.0</c:v>
                      </c:pt>
                      <c:pt idx="8">
                        <c:v>1985.0</c:v>
                      </c:pt>
                      <c:pt idx="9">
                        <c:v>1986.0</c:v>
                      </c:pt>
                      <c:pt idx="10">
                        <c:v>1987.0</c:v>
                      </c:pt>
                      <c:pt idx="11">
                        <c:v>1988.0</c:v>
                      </c:pt>
                      <c:pt idx="12">
                        <c:v>1989.0</c:v>
                      </c:pt>
                      <c:pt idx="13">
                        <c:v>1990.0</c:v>
                      </c:pt>
                      <c:pt idx="14">
                        <c:v>1991.0</c:v>
                      </c:pt>
                      <c:pt idx="15">
                        <c:v>1992.0</c:v>
                      </c:pt>
                      <c:pt idx="16">
                        <c:v>1993.0</c:v>
                      </c:pt>
                      <c:pt idx="17">
                        <c:v>1994.0</c:v>
                      </c:pt>
                      <c:pt idx="18">
                        <c:v>1995.0</c:v>
                      </c:pt>
                      <c:pt idx="19">
                        <c:v>1996.0</c:v>
                      </c:pt>
                      <c:pt idx="20">
                        <c:v>1997.0</c:v>
                      </c:pt>
                      <c:pt idx="21">
                        <c:v>1998.0</c:v>
                      </c:pt>
                      <c:pt idx="22">
                        <c:v>1999.0</c:v>
                      </c:pt>
                      <c:pt idx="23">
                        <c:v>2000.0</c:v>
                      </c:pt>
                      <c:pt idx="24">
                        <c:v>2001.0</c:v>
                      </c:pt>
                      <c:pt idx="25">
                        <c:v>2002.0</c:v>
                      </c:pt>
                      <c:pt idx="26">
                        <c:v>2003.0</c:v>
                      </c:pt>
                      <c:pt idx="27">
                        <c:v>2004.0</c:v>
                      </c:pt>
                      <c:pt idx="28">
                        <c:v>2005.0</c:v>
                      </c:pt>
                      <c:pt idx="29">
                        <c:v>2006.0</c:v>
                      </c:pt>
                      <c:pt idx="30">
                        <c:v>2007.0</c:v>
                      </c:pt>
                      <c:pt idx="31">
                        <c:v>2008.0</c:v>
                      </c:pt>
                      <c:pt idx="32">
                        <c:v>2009.0</c:v>
                      </c:pt>
                      <c:pt idx="33">
                        <c:v>2010.0</c:v>
                      </c:pt>
                      <c:pt idx="34">
                        <c:v>2011.0</c:v>
                      </c:pt>
                      <c:pt idx="35">
                        <c:v>2012.0</c:v>
                      </c:pt>
                      <c:pt idx="36">
                        <c:v>2013.0</c:v>
                      </c:pt>
                      <c:pt idx="37">
                        <c:v>2014.0</c:v>
                      </c:pt>
                      <c:pt idx="38">
                        <c:v>2015.0</c:v>
                      </c:pt>
                      <c:pt idx="39">
                        <c:v>2016.0</c:v>
                      </c:pt>
                      <c:pt idx="40">
                        <c:v>2017.0</c:v>
                      </c:pt>
                    </c:numCache>
                  </c:numRef>
                </c:val>
                <c:smooth val="0"/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01-C56B-48D5-AB4C-E6718B5C8DE6}"/>
                  </c:ext>
                </c:extLst>
              </c15:ser>
            </c15:filteredLineSeries>
          </c:ext>
        </c:extLst>
      </c:lineChart>
      <c:catAx>
        <c:axId val="651095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1097504"/>
        <c:crosses val="autoZero"/>
        <c:auto val="1"/>
        <c:lblAlgn val="ctr"/>
        <c:lblOffset val="100"/>
        <c:noMultiLvlLbl val="0"/>
      </c:catAx>
      <c:valAx>
        <c:axId val="6510975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10957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7"/>
    </mc:Choice>
    <mc:Fallback>
      <c:style val="17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58843625218113"/>
          <c:y val="0.141388223282441"/>
          <c:w val="0.492108686210641"/>
          <c:h val="0.8064628113879"/>
        </c:manualLayout>
      </c:layout>
      <c:radarChart>
        <c:radarStyle val="marker"/>
        <c:varyColors val="0"/>
        <c:ser>
          <c:idx val="0"/>
          <c:order val="0"/>
          <c:tx>
            <c:strRef>
              <c:f>'Compare Data'!$B$39</c:f>
              <c:strCache>
                <c:ptCount val="1"/>
                <c:pt idx="0">
                  <c:v>Quantitative</c:v>
                </c:pt>
              </c:strCache>
            </c:strRef>
          </c:tx>
          <c:spPr>
            <a:ln w="88900">
              <a:noFill/>
              <a:prstDash val="solid"/>
            </a:ln>
          </c:spPr>
          <c:marker>
            <c:symbol val="none"/>
          </c:marker>
          <c:cat>
            <c:strRef>
              <c:f>'Compare Data'!$A$40:$A$52</c:f>
              <c:strCache>
                <c:ptCount val="13"/>
                <c:pt idx="0">
                  <c:v>Independence</c:v>
                </c:pt>
                <c:pt idx="1">
                  <c:v>Personal Resources</c:v>
                </c:pt>
                <c:pt idx="2">
                  <c:v>Engagement</c:v>
                </c:pt>
                <c:pt idx="3">
                  <c:v>Life satisfaction</c:v>
                </c:pt>
                <c:pt idx="4">
                  <c:v>Support system</c:v>
                </c:pt>
                <c:pt idx="5">
                  <c:v>Environment/Finances</c:v>
                </c:pt>
                <c:pt idx="6">
                  <c:v>Health status</c:v>
                </c:pt>
                <c:pt idx="7">
                  <c:v>Affective status</c:v>
                </c:pt>
                <c:pt idx="8">
                  <c:v>Physical functioning/disability</c:v>
                </c:pt>
                <c:pt idx="9">
                  <c:v>Presence/probability of Illness</c:v>
                </c:pt>
                <c:pt idx="10">
                  <c:v>Cognitive functioning/disability</c:v>
                </c:pt>
                <c:pt idx="11">
                  <c:v>Mental health</c:v>
                </c:pt>
                <c:pt idx="12">
                  <c:v>Longevity</c:v>
                </c:pt>
              </c:strCache>
            </c:strRef>
          </c:cat>
          <c:val>
            <c:numRef>
              <c:f>'Compare Data'!$B$40:$B$52</c:f>
              <c:numCache>
                <c:formatCode>0.0%</c:formatCode>
                <c:ptCount val="13"/>
                <c:pt idx="0">
                  <c:v>0.0380952380952381</c:v>
                </c:pt>
                <c:pt idx="1">
                  <c:v>0.228571428571429</c:v>
                </c:pt>
                <c:pt idx="2">
                  <c:v>0.457142857142857</c:v>
                </c:pt>
                <c:pt idx="3">
                  <c:v>0.228571428571429</c:v>
                </c:pt>
                <c:pt idx="4">
                  <c:v>0.247619047619048</c:v>
                </c:pt>
                <c:pt idx="5">
                  <c:v>0.0571428571428571</c:v>
                </c:pt>
                <c:pt idx="6">
                  <c:v>0.257142857142857</c:v>
                </c:pt>
                <c:pt idx="7">
                  <c:v>0.361904761904762</c:v>
                </c:pt>
                <c:pt idx="8">
                  <c:v>0.761904761904762</c:v>
                </c:pt>
                <c:pt idx="9">
                  <c:v>0.438095238095238</c:v>
                </c:pt>
                <c:pt idx="10">
                  <c:v>0.676190476190476</c:v>
                </c:pt>
                <c:pt idx="11">
                  <c:v>0.0571428571428571</c:v>
                </c:pt>
                <c:pt idx="12">
                  <c:v>0.0571428571428571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38A-4C85-95A0-B78F927576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42007360"/>
        <c:axId val="842010112"/>
      </c:radarChart>
      <c:catAx>
        <c:axId val="842007360"/>
        <c:scaling>
          <c:orientation val="minMax"/>
        </c:scaling>
        <c:delete val="0"/>
        <c:axPos val="b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0"/>
        <c:majorTickMark val="out"/>
        <c:minorTickMark val="none"/>
        <c:tickLblPos val="nextTo"/>
        <c:txPr>
          <a:bodyPr rot="0"/>
          <a:lstStyle/>
          <a:p>
            <a:pPr>
              <a:defRPr sz="1000"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842010112"/>
        <c:crosses val="autoZero"/>
        <c:auto val="0"/>
        <c:lblAlgn val="ctr"/>
        <c:lblOffset val="100"/>
        <c:noMultiLvlLbl val="0"/>
      </c:catAx>
      <c:valAx>
        <c:axId val="842010112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cross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800" b="1" i="0" u="none" strike="noStrike" baseline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defRPr>
            </a:pPr>
            <a:endParaRPr lang="en-US"/>
          </a:p>
        </c:txPr>
        <c:crossAx val="842007360"/>
        <c:crosses val="autoZero"/>
        <c:crossBetween val="between"/>
        <c:majorUnit val="0.25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7"/>
    </mc:Choice>
    <mc:Fallback>
      <c:style val="17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58843625218113"/>
          <c:y val="0.141388223282441"/>
          <c:w val="0.492108686210641"/>
          <c:h val="0.8064628113879"/>
        </c:manualLayout>
      </c:layout>
      <c:radarChart>
        <c:radarStyle val="marker"/>
        <c:varyColors val="0"/>
        <c:ser>
          <c:idx val="0"/>
          <c:order val="0"/>
          <c:tx>
            <c:strRef>
              <c:f>'Compare Data'!$B$39</c:f>
              <c:strCache>
                <c:ptCount val="1"/>
                <c:pt idx="0">
                  <c:v>Quantitative</c:v>
                </c:pt>
              </c:strCache>
            </c:strRef>
          </c:tx>
          <c:spPr>
            <a:ln w="88900">
              <a:solidFill>
                <a:srgbClr val="D34817">
                  <a:lumMod val="75000"/>
                </a:srgbClr>
              </a:solidFill>
              <a:prstDash val="solid"/>
            </a:ln>
          </c:spPr>
          <c:marker>
            <c:symbol val="none"/>
          </c:marker>
          <c:cat>
            <c:strRef>
              <c:f>'Compare Data'!$A$40:$A$52</c:f>
              <c:strCache>
                <c:ptCount val="13"/>
                <c:pt idx="0">
                  <c:v>Independence</c:v>
                </c:pt>
                <c:pt idx="1">
                  <c:v>Personal Resources</c:v>
                </c:pt>
                <c:pt idx="2">
                  <c:v>Engagement</c:v>
                </c:pt>
                <c:pt idx="3">
                  <c:v>Life satisfaction</c:v>
                </c:pt>
                <c:pt idx="4">
                  <c:v>Support system</c:v>
                </c:pt>
                <c:pt idx="5">
                  <c:v>Environment/Finances</c:v>
                </c:pt>
                <c:pt idx="6">
                  <c:v>Health status</c:v>
                </c:pt>
                <c:pt idx="7">
                  <c:v>Affective status</c:v>
                </c:pt>
                <c:pt idx="8">
                  <c:v>Physical functioning/disability</c:v>
                </c:pt>
                <c:pt idx="9">
                  <c:v>Presence/probability of Illness</c:v>
                </c:pt>
                <c:pt idx="10">
                  <c:v>Cognitive functioning/disability</c:v>
                </c:pt>
                <c:pt idx="11">
                  <c:v>Mental health</c:v>
                </c:pt>
                <c:pt idx="12">
                  <c:v>Longevity</c:v>
                </c:pt>
              </c:strCache>
            </c:strRef>
          </c:cat>
          <c:val>
            <c:numRef>
              <c:f>'Compare Data'!$B$40:$B$52</c:f>
              <c:numCache>
                <c:formatCode>0.0%</c:formatCode>
                <c:ptCount val="13"/>
                <c:pt idx="0">
                  <c:v>0.0380952380952381</c:v>
                </c:pt>
                <c:pt idx="1">
                  <c:v>0.228571428571429</c:v>
                </c:pt>
                <c:pt idx="2">
                  <c:v>0.457142857142857</c:v>
                </c:pt>
                <c:pt idx="3">
                  <c:v>0.228571428571429</c:v>
                </c:pt>
                <c:pt idx="4">
                  <c:v>0.247619047619048</c:v>
                </c:pt>
                <c:pt idx="5">
                  <c:v>0.0571428571428571</c:v>
                </c:pt>
                <c:pt idx="6">
                  <c:v>0.257142857142857</c:v>
                </c:pt>
                <c:pt idx="7">
                  <c:v>0.361904761904762</c:v>
                </c:pt>
                <c:pt idx="8">
                  <c:v>0.761904761904762</c:v>
                </c:pt>
                <c:pt idx="9">
                  <c:v>0.438095238095238</c:v>
                </c:pt>
                <c:pt idx="10">
                  <c:v>0.676190476190476</c:v>
                </c:pt>
                <c:pt idx="11">
                  <c:v>0.0571428571428571</c:v>
                </c:pt>
                <c:pt idx="12">
                  <c:v>0.0571428571428571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B7B-411D-8301-C7E3D50860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42034160"/>
        <c:axId val="842036912"/>
      </c:radarChart>
      <c:catAx>
        <c:axId val="842034160"/>
        <c:scaling>
          <c:orientation val="minMax"/>
        </c:scaling>
        <c:delete val="0"/>
        <c:axPos val="b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0"/>
        <c:majorTickMark val="out"/>
        <c:minorTickMark val="none"/>
        <c:tickLblPos val="nextTo"/>
        <c:txPr>
          <a:bodyPr rot="0"/>
          <a:lstStyle/>
          <a:p>
            <a:pPr>
              <a:defRPr sz="1000"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842036912"/>
        <c:crosses val="autoZero"/>
        <c:auto val="0"/>
        <c:lblAlgn val="ctr"/>
        <c:lblOffset val="100"/>
        <c:noMultiLvlLbl val="0"/>
      </c:catAx>
      <c:valAx>
        <c:axId val="842036912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cross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800" b="1" i="0" u="none" strike="noStrike" baseline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defRPr>
            </a:pPr>
            <a:endParaRPr lang="en-US"/>
          </a:p>
        </c:txPr>
        <c:crossAx val="842034160"/>
        <c:crosses val="autoZero"/>
        <c:crossBetween val="between"/>
        <c:majorUnit val="0.25"/>
      </c:valAx>
      <c:spPr>
        <a:noFill/>
        <a:ln w="25400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0"/>
          <c:y val="0.234828870994519"/>
          <c:w val="0.209510854101688"/>
          <c:h val="0.110717816864418"/>
        </c:manualLayout>
      </c:layout>
      <c:overlay val="0"/>
      <c:spPr>
        <a:noFill/>
        <a:ln w="12700">
          <a:noFill/>
          <a:prstDash val="solid"/>
        </a:ln>
      </c:spPr>
      <c:txPr>
        <a:bodyPr/>
        <a:lstStyle/>
        <a:p>
          <a:pPr>
            <a:defRPr sz="1200" b="0" i="0" u="none" strike="noStrike" baseline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7"/>
    </mc:Choice>
    <mc:Fallback>
      <c:style val="17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58843625218113"/>
          <c:y val="0.141388223282441"/>
          <c:w val="0.492108686210641"/>
          <c:h val="0.8064628113879"/>
        </c:manualLayout>
      </c:layout>
      <c:radarChart>
        <c:radarStyle val="marker"/>
        <c:varyColors val="0"/>
        <c:ser>
          <c:idx val="0"/>
          <c:order val="0"/>
          <c:tx>
            <c:strRef>
              <c:f>'Compare Data'!$B$39</c:f>
              <c:strCache>
                <c:ptCount val="1"/>
                <c:pt idx="0">
                  <c:v>Quantitative</c:v>
                </c:pt>
              </c:strCache>
            </c:strRef>
          </c:tx>
          <c:spPr>
            <a:ln w="88900">
              <a:solidFill>
                <a:srgbClr val="D34817">
                  <a:lumMod val="75000"/>
                </a:srgbClr>
              </a:solidFill>
              <a:prstDash val="solid"/>
            </a:ln>
          </c:spPr>
          <c:marker>
            <c:symbol val="none"/>
          </c:marker>
          <c:cat>
            <c:strRef>
              <c:f>'Compare Data'!$A$40:$A$52</c:f>
              <c:strCache>
                <c:ptCount val="13"/>
                <c:pt idx="0">
                  <c:v>Independence</c:v>
                </c:pt>
                <c:pt idx="1">
                  <c:v>Personal Resources</c:v>
                </c:pt>
                <c:pt idx="2">
                  <c:v>Engagement</c:v>
                </c:pt>
                <c:pt idx="3">
                  <c:v>Life satisfaction</c:v>
                </c:pt>
                <c:pt idx="4">
                  <c:v>Support system</c:v>
                </c:pt>
                <c:pt idx="5">
                  <c:v>Environment/Finances</c:v>
                </c:pt>
                <c:pt idx="6">
                  <c:v>Health status</c:v>
                </c:pt>
                <c:pt idx="7">
                  <c:v>Affective status</c:v>
                </c:pt>
                <c:pt idx="8">
                  <c:v>Physical functioning/disability</c:v>
                </c:pt>
                <c:pt idx="9">
                  <c:v>Presence/probability of Illness</c:v>
                </c:pt>
                <c:pt idx="10">
                  <c:v>Cognitive functioning/disability</c:v>
                </c:pt>
                <c:pt idx="11">
                  <c:v>Mental health</c:v>
                </c:pt>
                <c:pt idx="12">
                  <c:v>Longevity</c:v>
                </c:pt>
              </c:strCache>
            </c:strRef>
          </c:cat>
          <c:val>
            <c:numRef>
              <c:f>'Compare Data'!$B$40:$B$52</c:f>
              <c:numCache>
                <c:formatCode>0.0%</c:formatCode>
                <c:ptCount val="13"/>
                <c:pt idx="0">
                  <c:v>0.0380952380952381</c:v>
                </c:pt>
                <c:pt idx="1">
                  <c:v>0.228571428571429</c:v>
                </c:pt>
                <c:pt idx="2">
                  <c:v>0.457142857142857</c:v>
                </c:pt>
                <c:pt idx="3">
                  <c:v>0.228571428571429</c:v>
                </c:pt>
                <c:pt idx="4">
                  <c:v>0.247619047619048</c:v>
                </c:pt>
                <c:pt idx="5">
                  <c:v>0.0571428571428571</c:v>
                </c:pt>
                <c:pt idx="6">
                  <c:v>0.257142857142857</c:v>
                </c:pt>
                <c:pt idx="7">
                  <c:v>0.361904761904762</c:v>
                </c:pt>
                <c:pt idx="8">
                  <c:v>0.761904761904762</c:v>
                </c:pt>
                <c:pt idx="9">
                  <c:v>0.438095238095238</c:v>
                </c:pt>
                <c:pt idx="10">
                  <c:v>0.676190476190476</c:v>
                </c:pt>
                <c:pt idx="11">
                  <c:v>0.0571428571428571</c:v>
                </c:pt>
                <c:pt idx="12">
                  <c:v>0.0571428571428571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D3D-47FF-A38E-E636AA17A5CB}"/>
            </c:ext>
          </c:extLst>
        </c:ser>
        <c:ser>
          <c:idx val="1"/>
          <c:order val="1"/>
          <c:tx>
            <c:strRef>
              <c:f>'Compare Data'!$C$39</c:f>
              <c:strCache>
                <c:ptCount val="1"/>
                <c:pt idx="0">
                  <c:v>Qualitative</c:v>
                </c:pt>
              </c:strCache>
            </c:strRef>
          </c:tx>
          <c:spPr>
            <a:ln w="88900">
              <a:solidFill>
                <a:srgbClr val="262626"/>
              </a:solidFill>
              <a:prstDash val="solid"/>
            </a:ln>
          </c:spPr>
          <c:marker>
            <c:symbol val="none"/>
          </c:marker>
          <c:cat>
            <c:strRef>
              <c:f>'Compare Data'!$A$40:$A$52</c:f>
              <c:strCache>
                <c:ptCount val="13"/>
                <c:pt idx="0">
                  <c:v>Independence</c:v>
                </c:pt>
                <c:pt idx="1">
                  <c:v>Personal Resources</c:v>
                </c:pt>
                <c:pt idx="2">
                  <c:v>Engagement</c:v>
                </c:pt>
                <c:pt idx="3">
                  <c:v>Life satisfaction</c:v>
                </c:pt>
                <c:pt idx="4">
                  <c:v>Support system</c:v>
                </c:pt>
                <c:pt idx="5">
                  <c:v>Environment/Finances</c:v>
                </c:pt>
                <c:pt idx="6">
                  <c:v>Health status</c:v>
                </c:pt>
                <c:pt idx="7">
                  <c:v>Affective status</c:v>
                </c:pt>
                <c:pt idx="8">
                  <c:v>Physical functioning/disability</c:v>
                </c:pt>
                <c:pt idx="9">
                  <c:v>Presence/probability of Illness</c:v>
                </c:pt>
                <c:pt idx="10">
                  <c:v>Cognitive functioning/disability</c:v>
                </c:pt>
                <c:pt idx="11">
                  <c:v>Mental health</c:v>
                </c:pt>
                <c:pt idx="12">
                  <c:v>Longevity</c:v>
                </c:pt>
              </c:strCache>
            </c:strRef>
          </c:cat>
          <c:val>
            <c:numRef>
              <c:f>'Compare Data'!$C$40:$C$52</c:f>
              <c:numCache>
                <c:formatCode>0.0%</c:formatCode>
                <c:ptCount val="13"/>
                <c:pt idx="0">
                  <c:v>0.653846153846154</c:v>
                </c:pt>
                <c:pt idx="1">
                  <c:v>0.961538461538462</c:v>
                </c:pt>
                <c:pt idx="2">
                  <c:v>0.961538461538462</c:v>
                </c:pt>
                <c:pt idx="3">
                  <c:v>0.423076923076923</c:v>
                </c:pt>
                <c:pt idx="4">
                  <c:v>0.384615384615385</c:v>
                </c:pt>
                <c:pt idx="5">
                  <c:v>0.538461538461538</c:v>
                </c:pt>
                <c:pt idx="6">
                  <c:v>0.384615384615385</c:v>
                </c:pt>
                <c:pt idx="7">
                  <c:v>0.0384615384615385</c:v>
                </c:pt>
                <c:pt idx="8">
                  <c:v>0.423076923076923</c:v>
                </c:pt>
                <c:pt idx="9">
                  <c:v>0.153846153846154</c:v>
                </c:pt>
                <c:pt idx="10">
                  <c:v>0.423076923076923</c:v>
                </c:pt>
                <c:pt idx="11">
                  <c:v>0.0384615384615385</c:v>
                </c:pt>
                <c:pt idx="12">
                  <c:v>0.115384615384615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D3D-47FF-A38E-E636AA17A5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42165456"/>
        <c:axId val="842168208"/>
      </c:radarChart>
      <c:catAx>
        <c:axId val="842165456"/>
        <c:scaling>
          <c:orientation val="minMax"/>
        </c:scaling>
        <c:delete val="0"/>
        <c:axPos val="b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0"/>
        <c:majorTickMark val="out"/>
        <c:minorTickMark val="none"/>
        <c:tickLblPos val="nextTo"/>
        <c:txPr>
          <a:bodyPr rot="0"/>
          <a:lstStyle/>
          <a:p>
            <a:pPr>
              <a:defRPr sz="1000"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842168208"/>
        <c:crosses val="autoZero"/>
        <c:auto val="0"/>
        <c:lblAlgn val="ctr"/>
        <c:lblOffset val="100"/>
        <c:noMultiLvlLbl val="0"/>
      </c:catAx>
      <c:valAx>
        <c:axId val="842168208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cross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800" b="1" i="0" u="none" strike="noStrike" baseline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defRPr>
            </a:pPr>
            <a:endParaRPr lang="en-US"/>
          </a:p>
        </c:txPr>
        <c:crossAx val="842165456"/>
        <c:crosses val="autoZero"/>
        <c:crossBetween val="between"/>
        <c:majorUnit val="0.25"/>
      </c:valAx>
      <c:spPr>
        <a:noFill/>
        <a:ln w="25400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0"/>
          <c:y val="0.234828870994519"/>
          <c:w val="0.209510854101688"/>
          <c:h val="0.110717816864418"/>
        </c:manualLayout>
      </c:layout>
      <c:overlay val="0"/>
      <c:spPr>
        <a:noFill/>
        <a:ln w="12700">
          <a:noFill/>
          <a:prstDash val="solid"/>
        </a:ln>
      </c:spPr>
      <c:txPr>
        <a:bodyPr/>
        <a:lstStyle/>
        <a:p>
          <a:pPr>
            <a:defRPr sz="1200" b="0" i="0" u="none" strike="noStrike" baseline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Data!$B$17</c:f>
              <c:strCache>
                <c:ptCount val="1"/>
                <c:pt idx="0">
                  <c:v>Psychosocial</c:v>
                </c:pt>
              </c:strCache>
            </c:strRef>
          </c:tx>
          <c:spPr>
            <a:solidFill>
              <a:srgbClr val="995B01">
                <a:lumMod val="75000"/>
              </a:srgbClr>
            </a:solidFill>
          </c:spPr>
          <c:invertIfNegative val="0"/>
          <c:cat>
            <c:numRef>
              <c:f>Data!$C$16:$J$16</c:f>
              <c:numCache>
                <c:formatCode>General</c:formatCode>
                <c:ptCount val="8"/>
                <c:pt idx="0">
                  <c:v>0.0</c:v>
                </c:pt>
                <c:pt idx="1">
                  <c:v>4.0</c:v>
                </c:pt>
                <c:pt idx="2">
                  <c:v>7.0</c:v>
                </c:pt>
                <c:pt idx="3">
                  <c:v>10.0</c:v>
                </c:pt>
                <c:pt idx="4">
                  <c:v>14.0</c:v>
                </c:pt>
                <c:pt idx="5">
                  <c:v>18.0</c:v>
                </c:pt>
                <c:pt idx="6">
                  <c:v>20.0</c:v>
                </c:pt>
                <c:pt idx="7">
                  <c:v>22.0</c:v>
                </c:pt>
              </c:numCache>
            </c:numRef>
          </c:cat>
          <c:val>
            <c:numRef>
              <c:f>Data!$C$17:$J$17</c:f>
              <c:numCache>
                <c:formatCode>0.0%</c:formatCode>
                <c:ptCount val="8"/>
                <c:pt idx="0">
                  <c:v>0.7763</c:v>
                </c:pt>
                <c:pt idx="1">
                  <c:v>0.701275</c:v>
                </c:pt>
                <c:pt idx="2">
                  <c:v>0.71255</c:v>
                </c:pt>
                <c:pt idx="3">
                  <c:v>0.721525</c:v>
                </c:pt>
                <c:pt idx="4">
                  <c:v>0.667825</c:v>
                </c:pt>
                <c:pt idx="5">
                  <c:v>0.6162</c:v>
                </c:pt>
                <c:pt idx="6">
                  <c:v>0.6653</c:v>
                </c:pt>
                <c:pt idx="7">
                  <c:v>0.675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DE0-4C78-862A-8222DF5EF9FB}"/>
            </c:ext>
          </c:extLst>
        </c:ser>
        <c:ser>
          <c:idx val="1"/>
          <c:order val="1"/>
          <c:tx>
            <c:strRef>
              <c:f>Data!$B$18</c:f>
              <c:strCache>
                <c:ptCount val="1"/>
                <c:pt idx="0">
                  <c:v>Physiological</c:v>
                </c:pt>
              </c:strCache>
            </c:strRef>
          </c:tx>
          <c:spPr>
            <a:solidFill>
              <a:srgbClr val="262626"/>
            </a:solidFill>
          </c:spPr>
          <c:invertIfNegative val="0"/>
          <c:cat>
            <c:numRef>
              <c:f>Data!$C$16:$J$16</c:f>
              <c:numCache>
                <c:formatCode>General</c:formatCode>
                <c:ptCount val="8"/>
                <c:pt idx="0">
                  <c:v>0.0</c:v>
                </c:pt>
                <c:pt idx="1">
                  <c:v>4.0</c:v>
                </c:pt>
                <c:pt idx="2">
                  <c:v>7.0</c:v>
                </c:pt>
                <c:pt idx="3">
                  <c:v>10.0</c:v>
                </c:pt>
                <c:pt idx="4">
                  <c:v>14.0</c:v>
                </c:pt>
                <c:pt idx="5">
                  <c:v>18.0</c:v>
                </c:pt>
                <c:pt idx="6">
                  <c:v>20.0</c:v>
                </c:pt>
                <c:pt idx="7">
                  <c:v>22.0</c:v>
                </c:pt>
              </c:numCache>
            </c:numRef>
          </c:cat>
          <c:val>
            <c:numRef>
              <c:f>Data!$C$18:$J$18</c:f>
              <c:numCache>
                <c:formatCode>0.0%</c:formatCode>
                <c:ptCount val="8"/>
                <c:pt idx="0">
                  <c:v>0.4933</c:v>
                </c:pt>
                <c:pt idx="1">
                  <c:v>0.3821</c:v>
                </c:pt>
                <c:pt idx="2">
                  <c:v>0.3626</c:v>
                </c:pt>
                <c:pt idx="3">
                  <c:v>0.3056</c:v>
                </c:pt>
                <c:pt idx="4">
                  <c:v>0.24845</c:v>
                </c:pt>
                <c:pt idx="5">
                  <c:v>0.20835</c:v>
                </c:pt>
                <c:pt idx="6">
                  <c:v>0.24545</c:v>
                </c:pt>
                <c:pt idx="7">
                  <c:v>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DE0-4C78-862A-8222DF5EF9FB}"/>
            </c:ext>
          </c:extLst>
        </c:ser>
        <c:ser>
          <c:idx val="2"/>
          <c:order val="2"/>
          <c:tx>
            <c:strRef>
              <c:f>Data!$B$19</c:f>
              <c:strCache>
                <c:ptCount val="1"/>
                <c:pt idx="0">
                  <c:v>All Components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numRef>
              <c:f>Data!$C$16:$J$16</c:f>
              <c:numCache>
                <c:formatCode>General</c:formatCode>
                <c:ptCount val="8"/>
                <c:pt idx="0">
                  <c:v>0.0</c:v>
                </c:pt>
                <c:pt idx="1">
                  <c:v>4.0</c:v>
                </c:pt>
                <c:pt idx="2">
                  <c:v>7.0</c:v>
                </c:pt>
                <c:pt idx="3">
                  <c:v>10.0</c:v>
                </c:pt>
                <c:pt idx="4">
                  <c:v>14.0</c:v>
                </c:pt>
                <c:pt idx="5">
                  <c:v>18.0</c:v>
                </c:pt>
                <c:pt idx="6">
                  <c:v>20.0</c:v>
                </c:pt>
                <c:pt idx="7">
                  <c:v>22.0</c:v>
                </c:pt>
              </c:numCache>
            </c:numRef>
          </c:cat>
          <c:val>
            <c:numRef>
              <c:f>Data!$C$19:$J$19</c:f>
              <c:numCache>
                <c:formatCode>0.0%</c:formatCode>
                <c:ptCount val="8"/>
                <c:pt idx="0">
                  <c:v>0.009</c:v>
                </c:pt>
                <c:pt idx="1">
                  <c:v>0.003</c:v>
                </c:pt>
                <c:pt idx="2">
                  <c:v>0.007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DE0-4C78-862A-8222DF5EF9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85796032"/>
        <c:axId val="785798576"/>
      </c:barChart>
      <c:catAx>
        <c:axId val="78579603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GB" sz="1400" dirty="0"/>
                  <a:t>Years</a:t>
                </a:r>
                <a:r>
                  <a:rPr lang="en-GB" sz="1400" baseline="0" dirty="0"/>
                  <a:t> from baseline</a:t>
                </a:r>
                <a:endParaRPr lang="en-GB" sz="1400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785798576"/>
        <c:crosses val="autoZero"/>
        <c:auto val="1"/>
        <c:lblAlgn val="ctr"/>
        <c:lblOffset val="100"/>
        <c:noMultiLvlLbl val="0"/>
      </c:catAx>
      <c:valAx>
        <c:axId val="78579857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GB" sz="1400" dirty="0"/>
                  <a:t>Met</a:t>
                </a:r>
                <a:r>
                  <a:rPr lang="en-GB" sz="1400" baseline="0" dirty="0"/>
                  <a:t> binary criteria </a:t>
                </a:r>
                <a:r>
                  <a:rPr lang="en-GB" sz="1400" dirty="0"/>
                  <a:t>(%)</a:t>
                </a:r>
              </a:p>
            </c:rich>
          </c:tx>
          <c:overlay val="0"/>
        </c:title>
        <c:numFmt formatCode="0.0%" sourceLinked="1"/>
        <c:majorTickMark val="out"/>
        <c:minorTickMark val="none"/>
        <c:tickLblPos val="nextTo"/>
        <c:crossAx val="78579603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218134797370512"/>
          <c:y val="0.122660351049869"/>
          <c:w val="0.724841426071741"/>
          <c:h val="0.048539185610201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Data!$B$17</c:f>
              <c:strCache>
                <c:ptCount val="1"/>
                <c:pt idx="0">
                  <c:v>Psychosocial</c:v>
                </c:pt>
              </c:strCache>
            </c:strRef>
          </c:tx>
          <c:spPr>
            <a:solidFill>
              <a:srgbClr val="995B01">
                <a:lumMod val="75000"/>
              </a:srgbClr>
            </a:solidFill>
          </c:spPr>
          <c:invertIfNegative val="0"/>
          <c:cat>
            <c:numRef>
              <c:f>Data!$C$16:$J$16</c:f>
              <c:numCache>
                <c:formatCode>General</c:formatCode>
                <c:ptCount val="8"/>
                <c:pt idx="0">
                  <c:v>0.0</c:v>
                </c:pt>
                <c:pt idx="1">
                  <c:v>4.0</c:v>
                </c:pt>
                <c:pt idx="2">
                  <c:v>7.0</c:v>
                </c:pt>
                <c:pt idx="3">
                  <c:v>10.0</c:v>
                </c:pt>
                <c:pt idx="4">
                  <c:v>14.0</c:v>
                </c:pt>
                <c:pt idx="5">
                  <c:v>18.0</c:v>
                </c:pt>
                <c:pt idx="6">
                  <c:v>20.0</c:v>
                </c:pt>
                <c:pt idx="7">
                  <c:v>22.0</c:v>
                </c:pt>
              </c:numCache>
            </c:numRef>
          </c:cat>
          <c:val>
            <c:numRef>
              <c:f>Data!$C$17:$J$17</c:f>
              <c:numCache>
                <c:formatCode>0.0%</c:formatCode>
                <c:ptCount val="8"/>
                <c:pt idx="0">
                  <c:v>0.7763</c:v>
                </c:pt>
                <c:pt idx="1">
                  <c:v>0.701275</c:v>
                </c:pt>
                <c:pt idx="2">
                  <c:v>0.71255</c:v>
                </c:pt>
                <c:pt idx="3">
                  <c:v>0.721525</c:v>
                </c:pt>
                <c:pt idx="4">
                  <c:v>0.667825</c:v>
                </c:pt>
                <c:pt idx="5">
                  <c:v>0.6162</c:v>
                </c:pt>
                <c:pt idx="6">
                  <c:v>0.6653</c:v>
                </c:pt>
                <c:pt idx="7">
                  <c:v>0.675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DE0-4C78-862A-8222DF5EF9FB}"/>
            </c:ext>
          </c:extLst>
        </c:ser>
        <c:ser>
          <c:idx val="1"/>
          <c:order val="1"/>
          <c:tx>
            <c:strRef>
              <c:f>Data!$B$18</c:f>
              <c:strCache>
                <c:ptCount val="1"/>
                <c:pt idx="0">
                  <c:v>Physiological</c:v>
                </c:pt>
              </c:strCache>
            </c:strRef>
          </c:tx>
          <c:spPr>
            <a:solidFill>
              <a:srgbClr val="262626"/>
            </a:solidFill>
          </c:spPr>
          <c:invertIfNegative val="0"/>
          <c:cat>
            <c:numRef>
              <c:f>Data!$C$16:$J$16</c:f>
              <c:numCache>
                <c:formatCode>General</c:formatCode>
                <c:ptCount val="8"/>
                <c:pt idx="0">
                  <c:v>0.0</c:v>
                </c:pt>
                <c:pt idx="1">
                  <c:v>4.0</c:v>
                </c:pt>
                <c:pt idx="2">
                  <c:v>7.0</c:v>
                </c:pt>
                <c:pt idx="3">
                  <c:v>10.0</c:v>
                </c:pt>
                <c:pt idx="4">
                  <c:v>14.0</c:v>
                </c:pt>
                <c:pt idx="5">
                  <c:v>18.0</c:v>
                </c:pt>
                <c:pt idx="6">
                  <c:v>20.0</c:v>
                </c:pt>
                <c:pt idx="7">
                  <c:v>22.0</c:v>
                </c:pt>
              </c:numCache>
            </c:numRef>
          </c:cat>
          <c:val>
            <c:numRef>
              <c:f>Data!$C$18:$J$18</c:f>
              <c:numCache>
                <c:formatCode>0.0%</c:formatCode>
                <c:ptCount val="8"/>
                <c:pt idx="0">
                  <c:v>0.4933</c:v>
                </c:pt>
                <c:pt idx="1">
                  <c:v>0.3821</c:v>
                </c:pt>
                <c:pt idx="2">
                  <c:v>0.3626</c:v>
                </c:pt>
                <c:pt idx="3">
                  <c:v>0.3056</c:v>
                </c:pt>
                <c:pt idx="4">
                  <c:v>0.24845</c:v>
                </c:pt>
                <c:pt idx="5">
                  <c:v>0.20835</c:v>
                </c:pt>
                <c:pt idx="6">
                  <c:v>0.24545</c:v>
                </c:pt>
                <c:pt idx="7">
                  <c:v>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DE0-4C78-862A-8222DF5EF9FB}"/>
            </c:ext>
          </c:extLst>
        </c:ser>
        <c:ser>
          <c:idx val="2"/>
          <c:order val="2"/>
          <c:tx>
            <c:strRef>
              <c:f>Data!$B$19</c:f>
              <c:strCache>
                <c:ptCount val="1"/>
                <c:pt idx="0">
                  <c:v>All Components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numRef>
              <c:f>Data!$C$16:$J$16</c:f>
              <c:numCache>
                <c:formatCode>General</c:formatCode>
                <c:ptCount val="8"/>
                <c:pt idx="0">
                  <c:v>0.0</c:v>
                </c:pt>
                <c:pt idx="1">
                  <c:v>4.0</c:v>
                </c:pt>
                <c:pt idx="2">
                  <c:v>7.0</c:v>
                </c:pt>
                <c:pt idx="3">
                  <c:v>10.0</c:v>
                </c:pt>
                <c:pt idx="4">
                  <c:v>14.0</c:v>
                </c:pt>
                <c:pt idx="5">
                  <c:v>18.0</c:v>
                </c:pt>
                <c:pt idx="6">
                  <c:v>20.0</c:v>
                </c:pt>
                <c:pt idx="7">
                  <c:v>22.0</c:v>
                </c:pt>
              </c:numCache>
            </c:numRef>
          </c:cat>
          <c:val>
            <c:numRef>
              <c:f>Data!$C$19:$J$19</c:f>
              <c:numCache>
                <c:formatCode>0.0%</c:formatCode>
                <c:ptCount val="8"/>
                <c:pt idx="0">
                  <c:v>0.009</c:v>
                </c:pt>
                <c:pt idx="1">
                  <c:v>0.003</c:v>
                </c:pt>
                <c:pt idx="2">
                  <c:v>0.007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DE0-4C78-862A-8222DF5EF9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85825152"/>
        <c:axId val="843130544"/>
      </c:barChart>
      <c:catAx>
        <c:axId val="7858251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GB" sz="1400" dirty="0"/>
                  <a:t>Years</a:t>
                </a:r>
                <a:r>
                  <a:rPr lang="en-GB" sz="1400" baseline="0" dirty="0"/>
                  <a:t> from baseline</a:t>
                </a:r>
                <a:endParaRPr lang="en-GB" sz="1400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843130544"/>
        <c:crosses val="autoZero"/>
        <c:auto val="1"/>
        <c:lblAlgn val="ctr"/>
        <c:lblOffset val="100"/>
        <c:noMultiLvlLbl val="0"/>
      </c:catAx>
      <c:valAx>
        <c:axId val="84313054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GB" sz="1400" dirty="0"/>
                  <a:t>Met</a:t>
                </a:r>
                <a:r>
                  <a:rPr lang="en-GB" sz="1400" baseline="0" dirty="0"/>
                  <a:t> binary criteria </a:t>
                </a:r>
                <a:r>
                  <a:rPr lang="en-GB" sz="1400" dirty="0"/>
                  <a:t>(%)</a:t>
                </a:r>
              </a:p>
            </c:rich>
          </c:tx>
          <c:overlay val="0"/>
        </c:title>
        <c:numFmt formatCode="0.0%" sourceLinked="1"/>
        <c:majorTickMark val="out"/>
        <c:minorTickMark val="none"/>
        <c:tickLblPos val="nextTo"/>
        <c:crossAx val="78582515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218134797370512"/>
          <c:y val="0.122660351049869"/>
          <c:w val="0.724841426071741"/>
          <c:h val="0.048539185610201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3747236215559"/>
          <c:y val="0.011771976316357"/>
          <c:w val="0.813807531380753"/>
          <c:h val="0.92597968069666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Sheet1!$D$2</c:f>
              <c:strCache>
                <c:ptCount val="1"/>
                <c:pt idx="0">
                  <c:v>% Successful Agers</c:v>
                </c:pt>
              </c:strCache>
            </c:strRef>
          </c:tx>
          <c:spPr>
            <a:solidFill>
              <a:sysClr val="window" lastClr="FFFFFF"/>
            </a:solidFill>
            <a:ln w="12700">
              <a:noFill/>
              <a:prstDash val="solid"/>
            </a:ln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6E51-4A59-AEAB-83FEC6655786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6E51-4A59-AEAB-83FEC6655786}"/>
              </c:ext>
            </c:extLst>
          </c:dPt>
          <c:dPt>
            <c:idx val="7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6E51-4A59-AEAB-83FEC6655786}"/>
              </c:ext>
            </c:extLst>
          </c:dPt>
          <c:dPt>
            <c:idx val="1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6E51-4A59-AEAB-83FEC6655786}"/>
              </c:ext>
            </c:extLst>
          </c:dPt>
          <c:dPt>
            <c:idx val="18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6E51-4A59-AEAB-83FEC6655786}"/>
              </c:ext>
            </c:extLst>
          </c:dPt>
          <c:cat>
            <c:strRef>
              <c:f>Sheet1!$C$3:$C$96</c:f>
              <c:strCache>
                <c:ptCount val="94"/>
                <c:pt idx="0">
                  <c:v>Montross, et al. (2006)</c:v>
                </c:pt>
                <c:pt idx="1">
                  <c:v>Ko, et al. (2007)a</c:v>
                </c:pt>
                <c:pt idx="2">
                  <c:v>Tate, et al. (2003)</c:v>
                </c:pt>
                <c:pt idx="3">
                  <c:v>Fernandez-Ballesteros, et al. (2010a)d</c:v>
                </c:pt>
                <c:pt idx="4">
                  <c:v>Lamb, et al. (1999)a</c:v>
                </c:pt>
                <c:pt idx="5">
                  <c:v>Almeida, et al. (2006)</c:v>
                </c:pt>
                <c:pt idx="6">
                  <c:v>Lamb, et al. (1999)b</c:v>
                </c:pt>
                <c:pt idx="7">
                  <c:v>Bowling (2006)</c:v>
                </c:pt>
                <c:pt idx="8">
                  <c:v>Pruchno, et al. (2010)</c:v>
                </c:pt>
                <c:pt idx="9">
                  <c:v>Liang, et al. (2003)</c:v>
                </c:pt>
                <c:pt idx="10">
                  <c:v>Chaves, et al. (2009)</c:v>
                </c:pt>
                <c:pt idx="11">
                  <c:v>Strawbridge, et al. (1996)a</c:v>
                </c:pt>
                <c:pt idx="12">
                  <c:v>Fernandez-Ballesteros, et al. (2010a)b</c:v>
                </c:pt>
                <c:pt idx="13">
                  <c:v>Wong, et al. (1991)</c:v>
                </c:pt>
                <c:pt idx="14">
                  <c:v>Strawbridge, et al. (2002)</c:v>
                </c:pt>
                <c:pt idx="15">
                  <c:v>Newman, et al. (2003)</c:v>
                </c:pt>
                <c:pt idx="16">
                  <c:v>Ko, et al. (2007)b</c:v>
                </c:pt>
                <c:pt idx="17">
                  <c:v>Park, et al. (2010)</c:v>
                </c:pt>
                <c:pt idx="18">
                  <c:v>Lee, et al. (2009)</c:v>
                </c:pt>
                <c:pt idx="19">
                  <c:v>Lamb, et al. (1999)c</c:v>
                </c:pt>
                <c:pt idx="20">
                  <c:v>Li, et al. (2006)</c:v>
                </c:pt>
                <c:pt idx="21">
                  <c:v>Palmore (1979)</c:v>
                </c:pt>
                <c:pt idx="22">
                  <c:v>Hsu (2007)</c:v>
                </c:pt>
                <c:pt idx="23">
                  <c:v>Fernandez-Ballesteros, et al. (2010a)f</c:v>
                </c:pt>
                <c:pt idx="24">
                  <c:v>Andrews, et al. (2002)</c:v>
                </c:pt>
                <c:pt idx="25">
                  <c:v>Sarnak, et al. (2008)</c:v>
                </c:pt>
                <c:pt idx="26">
                  <c:v>Fernandez-Ballesteros, et al. (2010a)c</c:v>
                </c:pt>
                <c:pt idx="27">
                  <c:v>Strawbridge, et al. (1996)b</c:v>
                </c:pt>
                <c:pt idx="28">
                  <c:v>Bowling &amp; Illiffe (2011)c</c:v>
                </c:pt>
                <c:pt idx="29">
                  <c:v>Bowling &amp; Illiffe (2006)c</c:v>
                </c:pt>
                <c:pt idx="30">
                  <c:v>Berkman, et al. (1993)</c:v>
                </c:pt>
                <c:pt idx="31">
                  <c:v>Malaspina, et al. (2011)</c:v>
                </c:pt>
                <c:pt idx="32">
                  <c:v>Young, et al. (2009)c</c:v>
                </c:pt>
                <c:pt idx="33">
                  <c:v>Bowling &amp; Illiffe (2011)a</c:v>
                </c:pt>
                <c:pt idx="34">
                  <c:v>Bowling &amp; Illiffe (2006)a</c:v>
                </c:pt>
                <c:pt idx="35">
                  <c:v>Ng, et al. (2009)</c:v>
                </c:pt>
                <c:pt idx="36">
                  <c:v>Ylikoski, et al. (1999)</c:v>
                </c:pt>
                <c:pt idx="37">
                  <c:v>Fernandez-Ballesteros, et al. (2010a)e</c:v>
                </c:pt>
                <c:pt idx="38">
                  <c:v>Fernandez-Ballesteros, et al. (2010a)a</c:v>
                </c:pt>
                <c:pt idx="39">
                  <c:v>Jang, et al. (2008)</c:v>
                </c:pt>
                <c:pt idx="40">
                  <c:v>Bowling &amp; Illiffe (2011)e</c:v>
                </c:pt>
                <c:pt idx="41">
                  <c:v>Bowling &amp; Illiffe (2006)e</c:v>
                </c:pt>
                <c:pt idx="42">
                  <c:v>Bowling &amp; Illiffe (2011)b</c:v>
                </c:pt>
                <c:pt idx="43">
                  <c:v>Bowling &amp; Illiffe (2006)b</c:v>
                </c:pt>
                <c:pt idx="44">
                  <c:v>Young, et al. (2009)a</c:v>
                </c:pt>
                <c:pt idx="45">
                  <c:v>Avlund, et al. (1999)</c:v>
                </c:pt>
                <c:pt idx="46">
                  <c:v>Hank (2011)h</c:v>
                </c:pt>
                <c:pt idx="47">
                  <c:v>Ford, et al. (2000)</c:v>
                </c:pt>
                <c:pt idx="48">
                  <c:v>Roos &amp; Havens (1991)</c:v>
                </c:pt>
                <c:pt idx="49">
                  <c:v>Fernandez-Ballesteros, et al. (2010a)g</c:v>
                </c:pt>
                <c:pt idx="50">
                  <c:v>Cohen, et al. (2009)b</c:v>
                </c:pt>
                <c:pt idx="51">
                  <c:v>Strawbridge, et al. (1996)c</c:v>
                </c:pt>
                <c:pt idx="52">
                  <c:v>Ibrahim, et al. (2010)a</c:v>
                </c:pt>
                <c:pt idx="53">
                  <c:v>Uotinen, et al. (2003)b</c:v>
                </c:pt>
                <c:pt idx="54">
                  <c:v>Hank (2011)c</c:v>
                </c:pt>
                <c:pt idx="55">
                  <c:v>Uotinen, et al. (2003)a</c:v>
                </c:pt>
                <c:pt idx="56">
                  <c:v>Hank (2011)d</c:v>
                </c:pt>
                <c:pt idx="57">
                  <c:v>Hank (2011)j</c:v>
                </c:pt>
                <c:pt idx="58">
                  <c:v>Bowling &amp; Illiffe (2011)d</c:v>
                </c:pt>
                <c:pt idx="59">
                  <c:v>Bowling &amp; Illiffe (2006)d</c:v>
                </c:pt>
                <c:pt idx="60">
                  <c:v>Hank (2011)o</c:v>
                </c:pt>
                <c:pt idx="61">
                  <c:v>Fernandez-Ballesteros, et al. (2010a)h</c:v>
                </c:pt>
                <c:pt idx="62">
                  <c:v>Britton, et al. (2008)</c:v>
                </c:pt>
                <c:pt idx="63">
                  <c:v>Negash, et al. (2011)b</c:v>
                </c:pt>
                <c:pt idx="64">
                  <c:v>Tyas, et al. (2007)c</c:v>
                </c:pt>
                <c:pt idx="65">
                  <c:v>McLaughlin, et al. (2010)b</c:v>
                </c:pt>
                <c:pt idx="66">
                  <c:v>McLaughlin, et al. (2010)a</c:v>
                </c:pt>
                <c:pt idx="67">
                  <c:v>Hank (2011)k</c:v>
                </c:pt>
                <c:pt idx="68">
                  <c:v>Hank (2011)b</c:v>
                </c:pt>
                <c:pt idx="69">
                  <c:v>McLaughlin, et al. (2010)c</c:v>
                </c:pt>
                <c:pt idx="70">
                  <c:v>Baker, et al. (2009)</c:v>
                </c:pt>
                <c:pt idx="71">
                  <c:v>McLaughlin, et al. (2010)d</c:v>
                </c:pt>
                <c:pt idx="72">
                  <c:v>Hank (2011)l</c:v>
                </c:pt>
                <c:pt idx="73">
                  <c:v>Hank (2011)a</c:v>
                </c:pt>
                <c:pt idx="74">
                  <c:v>Negash, et al. (2011)a</c:v>
                </c:pt>
                <c:pt idx="75">
                  <c:v>von Faber, et al. (2001)</c:v>
                </c:pt>
                <c:pt idx="76">
                  <c:v>Hank (2011)p</c:v>
                </c:pt>
                <c:pt idx="77">
                  <c:v>Hank (2011)g</c:v>
                </c:pt>
                <c:pt idx="78">
                  <c:v>Kaplan, et al. (2008)</c:v>
                </c:pt>
                <c:pt idx="79">
                  <c:v>Hank (2011)i</c:v>
                </c:pt>
                <c:pt idx="80">
                  <c:v>Tyas, et al. (2007)b</c:v>
                </c:pt>
                <c:pt idx="81">
                  <c:v>Hank (2011)m</c:v>
                </c:pt>
                <c:pt idx="82">
                  <c:v>Negash, et al. (2011)c</c:v>
                </c:pt>
                <c:pt idx="83">
                  <c:v>Hank (2011)f</c:v>
                </c:pt>
                <c:pt idx="84">
                  <c:v>Habib, et al. (2007)</c:v>
                </c:pt>
                <c:pt idx="85">
                  <c:v>Hogan, et al. (1999)</c:v>
                </c:pt>
                <c:pt idx="86">
                  <c:v>Young, et al. (2009)b</c:v>
                </c:pt>
                <c:pt idx="87">
                  <c:v>Tyas, et al. (2007)a</c:v>
                </c:pt>
                <c:pt idx="88">
                  <c:v>Hank (2011)e</c:v>
                </c:pt>
                <c:pt idx="89">
                  <c:v>Ibrahim, et al. (2010)b</c:v>
                </c:pt>
                <c:pt idx="90">
                  <c:v>Cohen, et al. (2009)a</c:v>
                </c:pt>
                <c:pt idx="91">
                  <c:v>Hank (2011)n</c:v>
                </c:pt>
                <c:pt idx="92">
                  <c:v>Chou &amp; Chi (2002)</c:v>
                </c:pt>
                <c:pt idx="93">
                  <c:v>Garfein &amp; Herzog (1995)</c:v>
                </c:pt>
              </c:strCache>
            </c:strRef>
          </c:cat>
          <c:val>
            <c:numRef>
              <c:f>Sheet1!$D$3:$D$96</c:f>
              <c:numCache>
                <c:formatCode>0.0%</c:formatCode>
                <c:ptCount val="94"/>
                <c:pt idx="0">
                  <c:v>0.917073170731707</c:v>
                </c:pt>
                <c:pt idx="1">
                  <c:v>0.874</c:v>
                </c:pt>
                <c:pt idx="2">
                  <c:v>0.838001098297639</c:v>
                </c:pt>
                <c:pt idx="3">
                  <c:v>0.8</c:v>
                </c:pt>
                <c:pt idx="4">
                  <c:v>0.798</c:v>
                </c:pt>
                <c:pt idx="5">
                  <c:v>0.760399334442596</c:v>
                </c:pt>
                <c:pt idx="6">
                  <c:v>0.744</c:v>
                </c:pt>
                <c:pt idx="7">
                  <c:v>0.73887587822014</c:v>
                </c:pt>
                <c:pt idx="8">
                  <c:v>0.731</c:v>
                </c:pt>
                <c:pt idx="9">
                  <c:v>0.647</c:v>
                </c:pt>
                <c:pt idx="10">
                  <c:v>0.620289855072464</c:v>
                </c:pt>
                <c:pt idx="11">
                  <c:v>0.575842696629213</c:v>
                </c:pt>
                <c:pt idx="12">
                  <c:v>0.572</c:v>
                </c:pt>
                <c:pt idx="13">
                  <c:v>0.536</c:v>
                </c:pt>
                <c:pt idx="14">
                  <c:v>0.502883506343714</c:v>
                </c:pt>
                <c:pt idx="15">
                  <c:v>0.499</c:v>
                </c:pt>
                <c:pt idx="16">
                  <c:v>0.497</c:v>
                </c:pt>
                <c:pt idx="17">
                  <c:v>0.488830486202365</c:v>
                </c:pt>
                <c:pt idx="18">
                  <c:v>0.468</c:v>
                </c:pt>
                <c:pt idx="19">
                  <c:v>0.466</c:v>
                </c:pt>
                <c:pt idx="20">
                  <c:v>0.462</c:v>
                </c:pt>
                <c:pt idx="21">
                  <c:v>0.451</c:v>
                </c:pt>
                <c:pt idx="22">
                  <c:v>0.431</c:v>
                </c:pt>
                <c:pt idx="23">
                  <c:v>0.414</c:v>
                </c:pt>
                <c:pt idx="24">
                  <c:v>0.363702096890817</c:v>
                </c:pt>
                <c:pt idx="25">
                  <c:v>0.363451086956522</c:v>
                </c:pt>
                <c:pt idx="26">
                  <c:v>0.36</c:v>
                </c:pt>
                <c:pt idx="27">
                  <c:v>0.351123595505618</c:v>
                </c:pt>
                <c:pt idx="28">
                  <c:v>0.338085539714868</c:v>
                </c:pt>
                <c:pt idx="29">
                  <c:v>0.338085539714868</c:v>
                </c:pt>
                <c:pt idx="30">
                  <c:v>0.326</c:v>
                </c:pt>
                <c:pt idx="31">
                  <c:v>0.324</c:v>
                </c:pt>
                <c:pt idx="32">
                  <c:v>0.322</c:v>
                </c:pt>
                <c:pt idx="33">
                  <c:v>0.308478038815117</c:v>
                </c:pt>
                <c:pt idx="34">
                  <c:v>0.308478038815117</c:v>
                </c:pt>
                <c:pt idx="35">
                  <c:v>0.286</c:v>
                </c:pt>
                <c:pt idx="36">
                  <c:v>0.283333333333333</c:v>
                </c:pt>
                <c:pt idx="37">
                  <c:v>0.279</c:v>
                </c:pt>
                <c:pt idx="38">
                  <c:v>0.274</c:v>
                </c:pt>
                <c:pt idx="39">
                  <c:v>0.237</c:v>
                </c:pt>
                <c:pt idx="40">
                  <c:v>0.236533957845433</c:v>
                </c:pt>
                <c:pt idx="41">
                  <c:v>0.236533957845433</c:v>
                </c:pt>
                <c:pt idx="42">
                  <c:v>0.232106339468303</c:v>
                </c:pt>
                <c:pt idx="43">
                  <c:v>0.232106339468303</c:v>
                </c:pt>
                <c:pt idx="44">
                  <c:v>0.227</c:v>
                </c:pt>
                <c:pt idx="45">
                  <c:v>0.224</c:v>
                </c:pt>
                <c:pt idx="46">
                  <c:v>0.211</c:v>
                </c:pt>
                <c:pt idx="47">
                  <c:v>0.201</c:v>
                </c:pt>
                <c:pt idx="48">
                  <c:v>0.200135915732246</c:v>
                </c:pt>
                <c:pt idx="49">
                  <c:v>0.195</c:v>
                </c:pt>
                <c:pt idx="50">
                  <c:v>0.194</c:v>
                </c:pt>
                <c:pt idx="51">
                  <c:v>0.18800461361015</c:v>
                </c:pt>
                <c:pt idx="52">
                  <c:v>0.185840707964602</c:v>
                </c:pt>
                <c:pt idx="53">
                  <c:v>0.184</c:v>
                </c:pt>
                <c:pt idx="54">
                  <c:v>0.174</c:v>
                </c:pt>
                <c:pt idx="55">
                  <c:v>0.173</c:v>
                </c:pt>
                <c:pt idx="56">
                  <c:v>0.17</c:v>
                </c:pt>
                <c:pt idx="57">
                  <c:v>0.161</c:v>
                </c:pt>
                <c:pt idx="58">
                  <c:v>0.15832482124617</c:v>
                </c:pt>
                <c:pt idx="59">
                  <c:v>0.15832482124617</c:v>
                </c:pt>
                <c:pt idx="60">
                  <c:v>0.157</c:v>
                </c:pt>
                <c:pt idx="61">
                  <c:v>0.155</c:v>
                </c:pt>
                <c:pt idx="62">
                  <c:v>0.13635583032801</c:v>
                </c:pt>
                <c:pt idx="63">
                  <c:v>0.136</c:v>
                </c:pt>
                <c:pt idx="64">
                  <c:v>0.127</c:v>
                </c:pt>
                <c:pt idx="65">
                  <c:v>0.119</c:v>
                </c:pt>
                <c:pt idx="66">
                  <c:v>0.119</c:v>
                </c:pt>
                <c:pt idx="67">
                  <c:v>0.118</c:v>
                </c:pt>
                <c:pt idx="68">
                  <c:v>0.116</c:v>
                </c:pt>
                <c:pt idx="69">
                  <c:v>0.11</c:v>
                </c:pt>
                <c:pt idx="70">
                  <c:v>0.11</c:v>
                </c:pt>
                <c:pt idx="71">
                  <c:v>0.109</c:v>
                </c:pt>
                <c:pt idx="72">
                  <c:v>0.102</c:v>
                </c:pt>
                <c:pt idx="73">
                  <c:v>0.102</c:v>
                </c:pt>
                <c:pt idx="74">
                  <c:v>0.1</c:v>
                </c:pt>
                <c:pt idx="75">
                  <c:v>0.0968280467445743</c:v>
                </c:pt>
                <c:pt idx="76">
                  <c:v>0.085</c:v>
                </c:pt>
                <c:pt idx="77">
                  <c:v>0.084</c:v>
                </c:pt>
                <c:pt idx="78">
                  <c:v>0.0791007493755204</c:v>
                </c:pt>
                <c:pt idx="79">
                  <c:v>0.077</c:v>
                </c:pt>
                <c:pt idx="80">
                  <c:v>0.068</c:v>
                </c:pt>
                <c:pt idx="81">
                  <c:v>0.064</c:v>
                </c:pt>
                <c:pt idx="82">
                  <c:v>0.061</c:v>
                </c:pt>
                <c:pt idx="83">
                  <c:v>0.053</c:v>
                </c:pt>
                <c:pt idx="84">
                  <c:v>0.045</c:v>
                </c:pt>
                <c:pt idx="85">
                  <c:v>0.041</c:v>
                </c:pt>
                <c:pt idx="86">
                  <c:v>0.04</c:v>
                </c:pt>
                <c:pt idx="87">
                  <c:v>0.032</c:v>
                </c:pt>
                <c:pt idx="88">
                  <c:v>0.031</c:v>
                </c:pt>
                <c:pt idx="89">
                  <c:v>0.0202020202020202</c:v>
                </c:pt>
                <c:pt idx="90">
                  <c:v>0.02</c:v>
                </c:pt>
                <c:pt idx="91">
                  <c:v>0.016</c:v>
                </c:pt>
                <c:pt idx="92">
                  <c:v>0.00723327305605786</c:v>
                </c:pt>
                <c:pt idx="93">
                  <c:v>0.004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6E51-4A59-AEAB-83FEC66557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699031504"/>
        <c:axId val="699034048"/>
      </c:barChart>
      <c:catAx>
        <c:axId val="69903150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400"/>
            </a:pPr>
            <a:endParaRPr lang="en-US"/>
          </a:p>
        </c:txPr>
        <c:crossAx val="699034048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699034048"/>
        <c:scaling>
          <c:orientation val="minMax"/>
        </c:scaling>
        <c:delete val="0"/>
        <c:axPos val="b"/>
        <c:numFmt formatCode="0.0%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69903150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3747236215559"/>
          <c:y val="0.011771976316357"/>
          <c:w val="0.813807531380753"/>
          <c:h val="0.92597968069666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Sheet1!$D$2</c:f>
              <c:strCache>
                <c:ptCount val="1"/>
                <c:pt idx="0">
                  <c:v>% Successful Agers</c:v>
                </c:pt>
              </c:strCache>
            </c:strRef>
          </c:tx>
          <c:spPr>
            <a:solidFill>
              <a:srgbClr val="D34817">
                <a:lumMod val="75000"/>
              </a:srgbClr>
            </a:solidFill>
            <a:ln w="12700">
              <a:solidFill>
                <a:sysClr val="windowText" lastClr="000000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6E51-4A59-AEAB-83FEC6655786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6E51-4A59-AEAB-83FEC6655786}"/>
              </c:ext>
            </c:extLst>
          </c:dPt>
          <c:dPt>
            <c:idx val="7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6E51-4A59-AEAB-83FEC6655786}"/>
              </c:ext>
            </c:extLst>
          </c:dPt>
          <c:dPt>
            <c:idx val="1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6E51-4A59-AEAB-83FEC6655786}"/>
              </c:ext>
            </c:extLst>
          </c:dPt>
          <c:dPt>
            <c:idx val="18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6E51-4A59-AEAB-83FEC6655786}"/>
              </c:ext>
            </c:extLst>
          </c:dPt>
          <c:cat>
            <c:strRef>
              <c:f>Sheet1!$C$3:$C$96</c:f>
              <c:strCache>
                <c:ptCount val="94"/>
                <c:pt idx="0">
                  <c:v>Montross, et al. (2006)</c:v>
                </c:pt>
                <c:pt idx="1">
                  <c:v>Ko, et al. (2007)a</c:v>
                </c:pt>
                <c:pt idx="2">
                  <c:v>Tate, et al. (2003)</c:v>
                </c:pt>
                <c:pt idx="3">
                  <c:v>Fernandez-Ballesteros, et al. (2010a)d</c:v>
                </c:pt>
                <c:pt idx="4">
                  <c:v>Lamb, et al. (1999)a</c:v>
                </c:pt>
                <c:pt idx="5">
                  <c:v>Almeida, et al. (2006)</c:v>
                </c:pt>
                <c:pt idx="6">
                  <c:v>Lamb, et al. (1999)b</c:v>
                </c:pt>
                <c:pt idx="7">
                  <c:v>Bowling (2006)</c:v>
                </c:pt>
                <c:pt idx="8">
                  <c:v>Pruchno, et al. (2010)</c:v>
                </c:pt>
                <c:pt idx="9">
                  <c:v>Liang, et al. (2003)</c:v>
                </c:pt>
                <c:pt idx="10">
                  <c:v>Chaves, et al. (2009)</c:v>
                </c:pt>
                <c:pt idx="11">
                  <c:v>Strawbridge, et al. (1996)a</c:v>
                </c:pt>
                <c:pt idx="12">
                  <c:v>Fernandez-Ballesteros, et al. (2010a)b</c:v>
                </c:pt>
                <c:pt idx="13">
                  <c:v>Wong, et al. (1991)</c:v>
                </c:pt>
                <c:pt idx="14">
                  <c:v>Strawbridge, et al. (2002)</c:v>
                </c:pt>
                <c:pt idx="15">
                  <c:v>Newman, et al. (2003)</c:v>
                </c:pt>
                <c:pt idx="16">
                  <c:v>Ko, et al. (2007)b</c:v>
                </c:pt>
                <c:pt idx="17">
                  <c:v>Park, et al. (2010)</c:v>
                </c:pt>
                <c:pt idx="18">
                  <c:v>Lee, et al. (2009)</c:v>
                </c:pt>
                <c:pt idx="19">
                  <c:v>Lamb, et al. (1999)c</c:v>
                </c:pt>
                <c:pt idx="20">
                  <c:v>Li, et al. (2006)</c:v>
                </c:pt>
                <c:pt idx="21">
                  <c:v>Palmore (1979)</c:v>
                </c:pt>
                <c:pt idx="22">
                  <c:v>Hsu (2007)</c:v>
                </c:pt>
                <c:pt idx="23">
                  <c:v>Fernandez-Ballesteros, et al. (2010a)f</c:v>
                </c:pt>
                <c:pt idx="24">
                  <c:v>Andrews, et al. (2002)</c:v>
                </c:pt>
                <c:pt idx="25">
                  <c:v>Sarnak, et al. (2008)</c:v>
                </c:pt>
                <c:pt idx="26">
                  <c:v>Fernandez-Ballesteros, et al. (2010a)c</c:v>
                </c:pt>
                <c:pt idx="27">
                  <c:v>Strawbridge, et al. (1996)b</c:v>
                </c:pt>
                <c:pt idx="28">
                  <c:v>Bowling &amp; Illiffe (2011)c</c:v>
                </c:pt>
                <c:pt idx="29">
                  <c:v>Bowling &amp; Illiffe (2006)c</c:v>
                </c:pt>
                <c:pt idx="30">
                  <c:v>Berkman, et al. (1993)</c:v>
                </c:pt>
                <c:pt idx="31">
                  <c:v>Malaspina, et al. (2011)</c:v>
                </c:pt>
                <c:pt idx="32">
                  <c:v>Young, et al. (2009)c</c:v>
                </c:pt>
                <c:pt idx="33">
                  <c:v>Bowling &amp; Illiffe (2011)a</c:v>
                </c:pt>
                <c:pt idx="34">
                  <c:v>Bowling &amp; Illiffe (2006)a</c:v>
                </c:pt>
                <c:pt idx="35">
                  <c:v>Ng, et al. (2009)</c:v>
                </c:pt>
                <c:pt idx="36">
                  <c:v>Ylikoski, et al. (1999)</c:v>
                </c:pt>
                <c:pt idx="37">
                  <c:v>Fernandez-Ballesteros, et al. (2010a)e</c:v>
                </c:pt>
                <c:pt idx="38">
                  <c:v>Fernandez-Ballesteros, et al. (2010a)a</c:v>
                </c:pt>
                <c:pt idx="39">
                  <c:v>Jang, et al. (2008)</c:v>
                </c:pt>
                <c:pt idx="40">
                  <c:v>Bowling &amp; Illiffe (2011)e</c:v>
                </c:pt>
                <c:pt idx="41">
                  <c:v>Bowling &amp; Illiffe (2006)e</c:v>
                </c:pt>
                <c:pt idx="42">
                  <c:v>Bowling &amp; Illiffe (2011)b</c:v>
                </c:pt>
                <c:pt idx="43">
                  <c:v>Bowling &amp; Illiffe (2006)b</c:v>
                </c:pt>
                <c:pt idx="44">
                  <c:v>Young, et al. (2009)a</c:v>
                </c:pt>
                <c:pt idx="45">
                  <c:v>Avlund, et al. (1999)</c:v>
                </c:pt>
                <c:pt idx="46">
                  <c:v>Hank (2011)h</c:v>
                </c:pt>
                <c:pt idx="47">
                  <c:v>Ford, et al. (2000)</c:v>
                </c:pt>
                <c:pt idx="48">
                  <c:v>Roos &amp; Havens (1991)</c:v>
                </c:pt>
                <c:pt idx="49">
                  <c:v>Fernandez-Ballesteros, et al. (2010a)g</c:v>
                </c:pt>
                <c:pt idx="50">
                  <c:v>Cohen, et al. (2009)b</c:v>
                </c:pt>
                <c:pt idx="51">
                  <c:v>Strawbridge, et al. (1996)c</c:v>
                </c:pt>
                <c:pt idx="52">
                  <c:v>Ibrahim, et al. (2010)a</c:v>
                </c:pt>
                <c:pt idx="53">
                  <c:v>Uotinen, et al. (2003)b</c:v>
                </c:pt>
                <c:pt idx="54">
                  <c:v>Hank (2011)c</c:v>
                </c:pt>
                <c:pt idx="55">
                  <c:v>Uotinen, et al. (2003)a</c:v>
                </c:pt>
                <c:pt idx="56">
                  <c:v>Hank (2011)d</c:v>
                </c:pt>
                <c:pt idx="57">
                  <c:v>Hank (2011)j</c:v>
                </c:pt>
                <c:pt idx="58">
                  <c:v>Bowling &amp; Illiffe (2011)d</c:v>
                </c:pt>
                <c:pt idx="59">
                  <c:v>Bowling &amp; Illiffe (2006)d</c:v>
                </c:pt>
                <c:pt idx="60">
                  <c:v>Hank (2011)o</c:v>
                </c:pt>
                <c:pt idx="61">
                  <c:v>Fernandez-Ballesteros, et al. (2010a)h</c:v>
                </c:pt>
                <c:pt idx="62">
                  <c:v>Britton, et al. (2008)</c:v>
                </c:pt>
                <c:pt idx="63">
                  <c:v>Negash, et al. (2011)b</c:v>
                </c:pt>
                <c:pt idx="64">
                  <c:v>Tyas, et al. (2007)c</c:v>
                </c:pt>
                <c:pt idx="65">
                  <c:v>McLaughlin, et al. (2010)b</c:v>
                </c:pt>
                <c:pt idx="66">
                  <c:v>McLaughlin, et al. (2010)a</c:v>
                </c:pt>
                <c:pt idx="67">
                  <c:v>Hank (2011)k</c:v>
                </c:pt>
                <c:pt idx="68">
                  <c:v>Hank (2011)b</c:v>
                </c:pt>
                <c:pt idx="69">
                  <c:v>McLaughlin, et al. (2010)c</c:v>
                </c:pt>
                <c:pt idx="70">
                  <c:v>Baker, et al. (2009)</c:v>
                </c:pt>
                <c:pt idx="71">
                  <c:v>McLaughlin, et al. (2010)d</c:v>
                </c:pt>
                <c:pt idx="72">
                  <c:v>Hank (2011)l</c:v>
                </c:pt>
                <c:pt idx="73">
                  <c:v>Hank (2011)a</c:v>
                </c:pt>
                <c:pt idx="74">
                  <c:v>Negash, et al. (2011)a</c:v>
                </c:pt>
                <c:pt idx="75">
                  <c:v>von Faber, et al. (2001)</c:v>
                </c:pt>
                <c:pt idx="76">
                  <c:v>Hank (2011)p</c:v>
                </c:pt>
                <c:pt idx="77">
                  <c:v>Hank (2011)g</c:v>
                </c:pt>
                <c:pt idx="78">
                  <c:v>Kaplan, et al. (2008)</c:v>
                </c:pt>
                <c:pt idx="79">
                  <c:v>Hank (2011)i</c:v>
                </c:pt>
                <c:pt idx="80">
                  <c:v>Tyas, et al. (2007)b</c:v>
                </c:pt>
                <c:pt idx="81">
                  <c:v>Hank (2011)m</c:v>
                </c:pt>
                <c:pt idx="82">
                  <c:v>Negash, et al. (2011)c</c:v>
                </c:pt>
                <c:pt idx="83">
                  <c:v>Hank (2011)f</c:v>
                </c:pt>
                <c:pt idx="84">
                  <c:v>Habib, et al. (2007)</c:v>
                </c:pt>
                <c:pt idx="85">
                  <c:v>Hogan, et al. (1999)</c:v>
                </c:pt>
                <c:pt idx="86">
                  <c:v>Young, et al. (2009)b</c:v>
                </c:pt>
                <c:pt idx="87">
                  <c:v>Tyas, et al. (2007)a</c:v>
                </c:pt>
                <c:pt idx="88">
                  <c:v>Hank (2011)e</c:v>
                </c:pt>
                <c:pt idx="89">
                  <c:v>Ibrahim, et al. (2010)b</c:v>
                </c:pt>
                <c:pt idx="90">
                  <c:v>Cohen, et al. (2009)a</c:v>
                </c:pt>
                <c:pt idx="91">
                  <c:v>Hank (2011)n</c:v>
                </c:pt>
                <c:pt idx="92">
                  <c:v>Chou &amp; Chi (2002)</c:v>
                </c:pt>
                <c:pt idx="93">
                  <c:v>Garfein &amp; Herzog (1995)</c:v>
                </c:pt>
              </c:strCache>
            </c:strRef>
          </c:cat>
          <c:val>
            <c:numRef>
              <c:f>Sheet1!$D$3:$D$96</c:f>
              <c:numCache>
                <c:formatCode>0.0%</c:formatCode>
                <c:ptCount val="94"/>
                <c:pt idx="0">
                  <c:v>0.917073170731707</c:v>
                </c:pt>
                <c:pt idx="1">
                  <c:v>0.874</c:v>
                </c:pt>
                <c:pt idx="2">
                  <c:v>0.838001098297639</c:v>
                </c:pt>
                <c:pt idx="3">
                  <c:v>0.8</c:v>
                </c:pt>
                <c:pt idx="4">
                  <c:v>0.798</c:v>
                </c:pt>
                <c:pt idx="5">
                  <c:v>0.760399334442596</c:v>
                </c:pt>
                <c:pt idx="6">
                  <c:v>0.744</c:v>
                </c:pt>
                <c:pt idx="7">
                  <c:v>0.73887587822014</c:v>
                </c:pt>
                <c:pt idx="8">
                  <c:v>0.731</c:v>
                </c:pt>
                <c:pt idx="9">
                  <c:v>0.647</c:v>
                </c:pt>
                <c:pt idx="10">
                  <c:v>0.620289855072464</c:v>
                </c:pt>
                <c:pt idx="11">
                  <c:v>0.575842696629213</c:v>
                </c:pt>
                <c:pt idx="12">
                  <c:v>0.572</c:v>
                </c:pt>
                <c:pt idx="13">
                  <c:v>0.536</c:v>
                </c:pt>
                <c:pt idx="14">
                  <c:v>0.502883506343714</c:v>
                </c:pt>
                <c:pt idx="15">
                  <c:v>0.499</c:v>
                </c:pt>
                <c:pt idx="16">
                  <c:v>0.497</c:v>
                </c:pt>
                <c:pt idx="17">
                  <c:v>0.488830486202365</c:v>
                </c:pt>
                <c:pt idx="18">
                  <c:v>0.468</c:v>
                </c:pt>
                <c:pt idx="19">
                  <c:v>0.466</c:v>
                </c:pt>
                <c:pt idx="20">
                  <c:v>0.462</c:v>
                </c:pt>
                <c:pt idx="21">
                  <c:v>0.451</c:v>
                </c:pt>
                <c:pt idx="22">
                  <c:v>0.431</c:v>
                </c:pt>
                <c:pt idx="23">
                  <c:v>0.414</c:v>
                </c:pt>
                <c:pt idx="24">
                  <c:v>0.363702096890817</c:v>
                </c:pt>
                <c:pt idx="25">
                  <c:v>0.363451086956522</c:v>
                </c:pt>
                <c:pt idx="26">
                  <c:v>0.36</c:v>
                </c:pt>
                <c:pt idx="27">
                  <c:v>0.351123595505618</c:v>
                </c:pt>
                <c:pt idx="28">
                  <c:v>0.338085539714868</c:v>
                </c:pt>
                <c:pt idx="29">
                  <c:v>0.338085539714868</c:v>
                </c:pt>
                <c:pt idx="30">
                  <c:v>0.326</c:v>
                </c:pt>
                <c:pt idx="31">
                  <c:v>0.324</c:v>
                </c:pt>
                <c:pt idx="32">
                  <c:v>0.322</c:v>
                </c:pt>
                <c:pt idx="33">
                  <c:v>0.308478038815117</c:v>
                </c:pt>
                <c:pt idx="34">
                  <c:v>0.308478038815117</c:v>
                </c:pt>
                <c:pt idx="35">
                  <c:v>0.286</c:v>
                </c:pt>
                <c:pt idx="36">
                  <c:v>0.283333333333333</c:v>
                </c:pt>
                <c:pt idx="37">
                  <c:v>0.279</c:v>
                </c:pt>
                <c:pt idx="38">
                  <c:v>0.274</c:v>
                </c:pt>
                <c:pt idx="39">
                  <c:v>0.237</c:v>
                </c:pt>
                <c:pt idx="40">
                  <c:v>0.236533957845433</c:v>
                </c:pt>
                <c:pt idx="41">
                  <c:v>0.236533957845433</c:v>
                </c:pt>
                <c:pt idx="42">
                  <c:v>0.232106339468303</c:v>
                </c:pt>
                <c:pt idx="43">
                  <c:v>0.232106339468303</c:v>
                </c:pt>
                <c:pt idx="44">
                  <c:v>0.227</c:v>
                </c:pt>
                <c:pt idx="45">
                  <c:v>0.224</c:v>
                </c:pt>
                <c:pt idx="46">
                  <c:v>0.211</c:v>
                </c:pt>
                <c:pt idx="47">
                  <c:v>0.201</c:v>
                </c:pt>
                <c:pt idx="48">
                  <c:v>0.200135915732246</c:v>
                </c:pt>
                <c:pt idx="49">
                  <c:v>0.195</c:v>
                </c:pt>
                <c:pt idx="50">
                  <c:v>0.194</c:v>
                </c:pt>
                <c:pt idx="51">
                  <c:v>0.18800461361015</c:v>
                </c:pt>
                <c:pt idx="52">
                  <c:v>0.185840707964602</c:v>
                </c:pt>
                <c:pt idx="53">
                  <c:v>0.184</c:v>
                </c:pt>
                <c:pt idx="54">
                  <c:v>0.174</c:v>
                </c:pt>
                <c:pt idx="55">
                  <c:v>0.173</c:v>
                </c:pt>
                <c:pt idx="56">
                  <c:v>0.17</c:v>
                </c:pt>
                <c:pt idx="57">
                  <c:v>0.161</c:v>
                </c:pt>
                <c:pt idx="58">
                  <c:v>0.15832482124617</c:v>
                </c:pt>
                <c:pt idx="59">
                  <c:v>0.15832482124617</c:v>
                </c:pt>
                <c:pt idx="60">
                  <c:v>0.157</c:v>
                </c:pt>
                <c:pt idx="61">
                  <c:v>0.155</c:v>
                </c:pt>
                <c:pt idx="62">
                  <c:v>0.13635583032801</c:v>
                </c:pt>
                <c:pt idx="63">
                  <c:v>0.136</c:v>
                </c:pt>
                <c:pt idx="64">
                  <c:v>0.127</c:v>
                </c:pt>
                <c:pt idx="65">
                  <c:v>0.119</c:v>
                </c:pt>
                <c:pt idx="66">
                  <c:v>0.119</c:v>
                </c:pt>
                <c:pt idx="67">
                  <c:v>0.118</c:v>
                </c:pt>
                <c:pt idx="68">
                  <c:v>0.116</c:v>
                </c:pt>
                <c:pt idx="69">
                  <c:v>0.11</c:v>
                </c:pt>
                <c:pt idx="70">
                  <c:v>0.11</c:v>
                </c:pt>
                <c:pt idx="71">
                  <c:v>0.109</c:v>
                </c:pt>
                <c:pt idx="72">
                  <c:v>0.102</c:v>
                </c:pt>
                <c:pt idx="73">
                  <c:v>0.102</c:v>
                </c:pt>
                <c:pt idx="74">
                  <c:v>0.1</c:v>
                </c:pt>
                <c:pt idx="75">
                  <c:v>0.0968280467445743</c:v>
                </c:pt>
                <c:pt idx="76">
                  <c:v>0.085</c:v>
                </c:pt>
                <c:pt idx="77">
                  <c:v>0.084</c:v>
                </c:pt>
                <c:pt idx="78">
                  <c:v>0.0791007493755204</c:v>
                </c:pt>
                <c:pt idx="79">
                  <c:v>0.077</c:v>
                </c:pt>
                <c:pt idx="80">
                  <c:v>0.068</c:v>
                </c:pt>
                <c:pt idx="81">
                  <c:v>0.064</c:v>
                </c:pt>
                <c:pt idx="82">
                  <c:v>0.061</c:v>
                </c:pt>
                <c:pt idx="83">
                  <c:v>0.053</c:v>
                </c:pt>
                <c:pt idx="84">
                  <c:v>0.045</c:v>
                </c:pt>
                <c:pt idx="85">
                  <c:v>0.041</c:v>
                </c:pt>
                <c:pt idx="86">
                  <c:v>0.04</c:v>
                </c:pt>
                <c:pt idx="87">
                  <c:v>0.032</c:v>
                </c:pt>
                <c:pt idx="88">
                  <c:v>0.031</c:v>
                </c:pt>
                <c:pt idx="89">
                  <c:v>0.0202020202020202</c:v>
                </c:pt>
                <c:pt idx="90">
                  <c:v>0.02</c:v>
                </c:pt>
                <c:pt idx="91">
                  <c:v>0.016</c:v>
                </c:pt>
                <c:pt idx="92">
                  <c:v>0.00723327305605786</c:v>
                </c:pt>
                <c:pt idx="93">
                  <c:v>0.004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6E51-4A59-AEAB-83FEC66557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785840544"/>
        <c:axId val="785843680"/>
      </c:barChart>
      <c:catAx>
        <c:axId val="78584054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400"/>
            </a:pPr>
            <a:endParaRPr lang="en-US"/>
          </a:p>
        </c:txPr>
        <c:crossAx val="785843680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785843680"/>
        <c:scaling>
          <c:orientation val="minMax"/>
        </c:scaling>
        <c:delete val="0"/>
        <c:axPos val="b"/>
        <c:numFmt formatCode="0.0%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78584054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062390955147763"/>
          <c:y val="0.026558179209195"/>
          <c:w val="0.844619911646961"/>
          <c:h val="0.811340600769334"/>
        </c:manualLayout>
      </c:layout>
      <c:lineChart>
        <c:grouping val="standard"/>
        <c:varyColors val="0"/>
        <c:ser>
          <c:idx val="0"/>
          <c:order val="0"/>
          <c:spPr>
            <a:ln w="19050">
              <a:noFill/>
            </a:ln>
          </c:spPr>
          <c:marker>
            <c:symbol val="square"/>
            <c:size val="12"/>
            <c:spPr>
              <a:solidFill>
                <a:srgbClr val="871E69"/>
              </a:solidFill>
              <a:ln>
                <a:noFill/>
                <a:prstDash val="solid"/>
              </a:ln>
            </c:spPr>
          </c:marker>
          <c:cat>
            <c:multiLvlStrRef>
              <c:f>Data!$A$8:$B$11</c:f>
              <c:multiLvlStrCache>
                <c:ptCount val="4"/>
                <c:lvl>
                  <c:pt idx="0">
                    <c:v>Occupational Status</c:v>
                  </c:pt>
                  <c:pt idx="1">
                    <c:v>Education </c:v>
                  </c:pt>
                  <c:pt idx="2">
                    <c:v>Occupational Status</c:v>
                  </c:pt>
                  <c:pt idx="3">
                    <c:v>Education </c:v>
                  </c:pt>
                </c:lvl>
                <c:lvl>
                  <c:pt idx="0">
                    <c:v>Father</c:v>
                  </c:pt>
                  <c:pt idx="2">
                    <c:v>Study Member</c:v>
                  </c:pt>
                </c:lvl>
              </c:multiLvlStrCache>
            </c:multiLvlStrRef>
          </c:cat>
          <c:val>
            <c:numRef>
              <c:f>Data!$C$8:$C$11</c:f>
              <c:numCache>
                <c:formatCode>0.00</c:formatCode>
                <c:ptCount val="4"/>
                <c:pt idx="0">
                  <c:v>0.01</c:v>
                </c:pt>
                <c:pt idx="1">
                  <c:v>-0.1</c:v>
                </c:pt>
                <c:pt idx="2">
                  <c:v>0.46</c:v>
                </c:pt>
                <c:pt idx="3">
                  <c:v>0.28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EEC8-4449-A55F-B3F4352AEDBE}"/>
            </c:ext>
          </c:extLst>
        </c:ser>
        <c:ser>
          <c:idx val="2"/>
          <c:order val="1"/>
          <c:spPr>
            <a:ln w="19050">
              <a:noFill/>
            </a:ln>
          </c:spPr>
          <c:marker>
            <c:symbol val="none"/>
          </c:marker>
          <c:cat>
            <c:multiLvlStrRef>
              <c:f>Data!$A$8:$B$11</c:f>
              <c:multiLvlStrCache>
                <c:ptCount val="4"/>
                <c:lvl>
                  <c:pt idx="0">
                    <c:v>Occupational Status</c:v>
                  </c:pt>
                  <c:pt idx="1">
                    <c:v>Education </c:v>
                  </c:pt>
                  <c:pt idx="2">
                    <c:v>Occupational Status</c:v>
                  </c:pt>
                  <c:pt idx="3">
                    <c:v>Education </c:v>
                  </c:pt>
                </c:lvl>
                <c:lvl>
                  <c:pt idx="0">
                    <c:v>Father</c:v>
                  </c:pt>
                  <c:pt idx="2">
                    <c:v>Study Member</c:v>
                  </c:pt>
                </c:lvl>
              </c:multiLvlStrCache>
            </c:multiLvlStrRef>
          </c:cat>
          <c:val>
            <c:numRef>
              <c:f>Data!$D$8:$D$11</c:f>
              <c:numCache>
                <c:formatCode>0.00</c:formatCode>
                <c:ptCount val="4"/>
                <c:pt idx="0">
                  <c:v>-0.28</c:v>
                </c:pt>
                <c:pt idx="1">
                  <c:v>-0.46</c:v>
                </c:pt>
                <c:pt idx="2">
                  <c:v>0.17</c:v>
                </c:pt>
                <c:pt idx="3">
                  <c:v>-0.08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EEC8-4449-A55F-B3F4352AEDBE}"/>
            </c:ext>
          </c:extLst>
        </c:ser>
        <c:ser>
          <c:idx val="3"/>
          <c:order val="2"/>
          <c:spPr>
            <a:ln w="19050">
              <a:noFill/>
            </a:ln>
          </c:spPr>
          <c:marker>
            <c:symbol val="none"/>
          </c:marker>
          <c:cat>
            <c:multiLvlStrRef>
              <c:f>Data!$A$8:$B$11</c:f>
              <c:multiLvlStrCache>
                <c:ptCount val="4"/>
                <c:lvl>
                  <c:pt idx="0">
                    <c:v>Occupational Status</c:v>
                  </c:pt>
                  <c:pt idx="1">
                    <c:v>Education </c:v>
                  </c:pt>
                  <c:pt idx="2">
                    <c:v>Occupational Status</c:v>
                  </c:pt>
                  <c:pt idx="3">
                    <c:v>Education </c:v>
                  </c:pt>
                </c:lvl>
                <c:lvl>
                  <c:pt idx="0">
                    <c:v>Father</c:v>
                  </c:pt>
                  <c:pt idx="2">
                    <c:v>Study Member</c:v>
                  </c:pt>
                </c:lvl>
              </c:multiLvlStrCache>
            </c:multiLvlStrRef>
          </c:cat>
          <c:val>
            <c:numRef>
              <c:f>Data!$E$8:$E$11</c:f>
              <c:numCache>
                <c:formatCode>0.00</c:formatCode>
                <c:ptCount val="4"/>
                <c:pt idx="0">
                  <c:v>0.3</c:v>
                </c:pt>
                <c:pt idx="1">
                  <c:v>0.26</c:v>
                </c:pt>
                <c:pt idx="2">
                  <c:v>0.75</c:v>
                </c:pt>
                <c:pt idx="3">
                  <c:v>0.65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EEC8-4449-A55F-B3F4352AED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25400">
              <a:solidFill>
                <a:srgbClr val="9A044B"/>
              </a:solidFill>
              <a:prstDash val="solid"/>
            </a:ln>
          </c:spPr>
        </c:hiLowLines>
        <c:marker val="1"/>
        <c:smooth val="0"/>
        <c:axId val="844480416"/>
        <c:axId val="844483168"/>
      </c:lineChart>
      <c:catAx>
        <c:axId val="8444804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2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844483168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844483168"/>
        <c:scaling>
          <c:orientation val="minMax"/>
        </c:scaling>
        <c:delete val="0"/>
        <c:axPos val="l"/>
        <c:numFmt formatCode="0.0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84448041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EA6E38-82B1-47BB-A812-313B295FEFF2}" type="datetimeFigureOut">
              <a:rPr lang="en-US" smtClean="0"/>
              <a:pPr/>
              <a:t>1/16/18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089E94-532B-494D-AD7A-712B16D9F5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098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Thank you for tuning</a:t>
            </a:r>
            <a:r>
              <a:rPr lang="en-US" baseline="0" dirty="0" smtClean="0"/>
              <a:t> in </a:t>
            </a:r>
          </a:p>
          <a:p>
            <a:endParaRPr lang="en-US" baseline="0" dirty="0" smtClean="0"/>
          </a:p>
          <a:p>
            <a:r>
              <a:rPr lang="en-US" baseline="0" dirty="0" smtClean="0"/>
              <a:t>First webinar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Talk about my longitudinal trajectory of experiences in longitudinal research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89E94-532B-494D-AD7A-712B16D9F5A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7188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Hueg</a:t>
            </a:r>
            <a:r>
              <a:rPr lang="en-US" baseline="0" dirty="0" smtClean="0"/>
              <a:t> increase in the number of articles published on healthy ageing. </a:t>
            </a:r>
          </a:p>
          <a:p>
            <a:r>
              <a:rPr lang="en-US" baseline="0" dirty="0" smtClean="0"/>
              <a:t>Very </a:t>
            </a:r>
            <a:r>
              <a:rPr lang="en-US" baseline="0" dirty="0" err="1" smtClean="0"/>
              <a:t>mich</a:t>
            </a:r>
            <a:r>
              <a:rPr lang="en-US" baseline="0" dirty="0" smtClean="0"/>
              <a:t> a hot button topic, but what exactly is it? A</a:t>
            </a:r>
          </a:p>
          <a:p>
            <a:r>
              <a:rPr lang="en-US" baseline="0" dirty="0" smtClean="0"/>
              <a:t> key component to longitudinal studies is having a consistent operational definition across each wave.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If you want to track something you need to measure it consistently.</a:t>
            </a:r>
          </a:p>
          <a:p>
            <a:r>
              <a:rPr lang="en-US" baseline="0" dirty="0" err="1" smtClean="0"/>
              <a:t>Operationalisation</a:t>
            </a:r>
            <a:r>
              <a:rPr lang="en-US" baseline="0" dirty="0" smtClean="0"/>
              <a:t> is key 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89E94-532B-494D-AD7A-712B16D9F5A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3747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Hueg</a:t>
            </a:r>
            <a:r>
              <a:rPr lang="en-US" baseline="0" dirty="0" smtClean="0"/>
              <a:t> increase in the number of articles published on healthy ageing. </a:t>
            </a:r>
          </a:p>
          <a:p>
            <a:r>
              <a:rPr lang="en-US" baseline="0" dirty="0" smtClean="0"/>
              <a:t>Very </a:t>
            </a:r>
            <a:r>
              <a:rPr lang="en-US" baseline="0" dirty="0" err="1" smtClean="0"/>
              <a:t>mich</a:t>
            </a:r>
            <a:r>
              <a:rPr lang="en-US" baseline="0" dirty="0" smtClean="0"/>
              <a:t> a hot button topic, but what exactly is it? A</a:t>
            </a:r>
          </a:p>
          <a:p>
            <a:r>
              <a:rPr lang="en-US" baseline="0" dirty="0" smtClean="0"/>
              <a:t> key component to longitudinal studies is having a consistent operational definition across each wave.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If you want to track something you need to measure it consistently.</a:t>
            </a:r>
          </a:p>
          <a:p>
            <a:r>
              <a:rPr lang="en-US" baseline="0" dirty="0" err="1" smtClean="0"/>
              <a:t>Operationalisation</a:t>
            </a:r>
            <a:r>
              <a:rPr lang="en-US" baseline="0" dirty="0" smtClean="0"/>
              <a:t> is key 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89E94-532B-494D-AD7A-712B16D9F5A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9253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89E94-532B-494D-AD7A-712B16D9F5A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3635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89E94-532B-494D-AD7A-712B16D9F5AA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381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89E94-532B-494D-AD7A-712B16D9F5AA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5928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89E94-532B-494D-AD7A-712B16D9F5AA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5699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89E94-532B-494D-AD7A-712B16D9F5AA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935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Bear in mind the sample size </a:t>
            </a:r>
          </a:p>
          <a:p>
            <a:r>
              <a:rPr lang="en-US" dirty="0" smtClean="0"/>
              <a:t>	One of the disadvantages of longitudinal</a:t>
            </a:r>
            <a:r>
              <a:rPr lang="en-US" baseline="0" dirty="0" smtClean="0"/>
              <a:t> studies is attrition, either by death dropout etc. </a:t>
            </a:r>
          </a:p>
          <a:p>
            <a:r>
              <a:rPr lang="en-US" baseline="0" dirty="0" smtClean="0"/>
              <a:t>	Missing data is a fairly major issue 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89E94-532B-494D-AD7A-712B16D9F5AA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541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</a:t>
            </a:r>
            <a:r>
              <a:rPr lang="en-US" baseline="0" dirty="0" smtClean="0"/>
              <a:t> is the result of plotting the index values over time</a:t>
            </a:r>
          </a:p>
          <a:p>
            <a:endParaRPr lang="en-US" baseline="0" dirty="0" smtClean="0"/>
          </a:p>
          <a:p>
            <a:r>
              <a:rPr lang="en-US" baseline="0" dirty="0" smtClean="0"/>
              <a:t>Spaghetti plot 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89E94-532B-494D-AD7A-712B16D9F5AA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4548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Growth mixture modelling </a:t>
                </a:r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kern="1200" smtClean="0">
                            <a:solidFill>
                              <a:schemeClr val="tx1"/>
                            </a:solidFill>
                            <a:effectLst/>
                            <a:latin typeface="Cambria Math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lang="en-GB" sz="1200" i="1" kern="1200">
                            <a:solidFill>
                              <a:schemeClr val="tx1"/>
                            </a:solidFill>
                            <a:effectLst/>
                            <a:latin typeface="Cambria Math" charset="0"/>
                            <a:ea typeface="+mn-ea"/>
                            <a:cs typeface="+mn-cs"/>
                          </a:rPr>
                          <m:t>𝜀</m:t>
                        </m:r>
                      </m:e>
                      <m:sub>
                        <m:r>
                          <a:rPr lang="en-GB" sz="1200" i="1" kern="1200">
                            <a:solidFill>
                              <a:schemeClr val="tx1"/>
                            </a:solidFill>
                            <a:effectLst/>
                            <a:latin typeface="Cambria Math" charset="0"/>
                            <a:ea typeface="+mn-ea"/>
                            <a:cs typeface="+mn-cs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= residual variance;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kern="1200">
                            <a:solidFill>
                              <a:schemeClr val="tx1"/>
                            </a:solidFill>
                            <a:effectLst/>
                            <a:latin typeface="Cambria Math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lang="en-GB" sz="1200" i="1" kern="1200">
                            <a:solidFill>
                              <a:schemeClr val="tx1"/>
                            </a:solidFill>
                            <a:effectLst/>
                            <a:latin typeface="Cambria Math" charset="0"/>
                            <a:ea typeface="+mn-ea"/>
                            <a:cs typeface="+mn-cs"/>
                          </a:rPr>
                          <m:t>𝑦</m:t>
                        </m:r>
                      </m:e>
                      <m:sub>
                        <m:r>
                          <a:rPr lang="en-GB" sz="1200" i="1" kern="1200">
                            <a:solidFill>
                              <a:schemeClr val="tx1"/>
                            </a:solidFill>
                            <a:effectLst/>
                            <a:latin typeface="Cambria Math" charset="0"/>
                            <a:ea typeface="+mn-ea"/>
                            <a:cs typeface="+mn-cs"/>
                          </a:rPr>
                          <m:t>𝑥</m:t>
                        </m:r>
                      </m:sub>
                    </m:sSub>
                    <m:r>
                      <a:rPr lang="en-GB" sz="1200" i="1" kern="1200">
                        <a:solidFill>
                          <a:schemeClr val="tx1"/>
                        </a:solidFill>
                        <a:effectLst/>
                        <a:latin typeface="Cambria Math" charset="0"/>
                        <a:ea typeface="+mn-ea"/>
                        <a:cs typeface="+mn-cs"/>
                      </a:rPr>
                      <m:t> </m:t>
                    </m:r>
                  </m:oMath>
                </a14:m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= observed variable; </a:t>
                </a:r>
                <a14:m>
                  <m:oMath xmlns:m="http://schemas.openxmlformats.org/officeDocument/2006/math">
                    <m:r>
                      <a:rPr lang="en-GB" sz="1200" i="1" kern="1200">
                        <a:solidFill>
                          <a:schemeClr val="tx1"/>
                        </a:solidFill>
                        <a:effectLst/>
                        <a:latin typeface="Cambria Math" charset="0"/>
                        <a:ea typeface="+mn-ea"/>
                        <a:cs typeface="+mn-cs"/>
                      </a:rPr>
                      <m:t>𝛼</m:t>
                    </m:r>
                  </m:oMath>
                </a14:m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= intercept ; </a:t>
                </a:r>
                <a14:m>
                  <m:oMath xmlns:m="http://schemas.openxmlformats.org/officeDocument/2006/math">
                    <m:r>
                      <a:rPr lang="en-GB" sz="1200" i="1" kern="1200">
                        <a:solidFill>
                          <a:schemeClr val="tx1"/>
                        </a:solidFill>
                        <a:effectLst/>
                        <a:latin typeface="Cambria Math" charset="0"/>
                        <a:ea typeface="+mn-ea"/>
                        <a:cs typeface="+mn-cs"/>
                      </a:rPr>
                      <m:t>𝛽</m:t>
                    </m:r>
                  </m:oMath>
                </a14:m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= slope; </a:t>
                </a:r>
                <a14:m>
                  <m:oMath xmlns:m="http://schemas.openxmlformats.org/officeDocument/2006/math">
                    <m:r>
                      <a:rPr lang="en-GB" sz="1200" i="1" kern="1200">
                        <a:solidFill>
                          <a:schemeClr val="tx1"/>
                        </a:solidFill>
                        <a:effectLst/>
                        <a:latin typeface="Cambria Math" charset="0"/>
                        <a:ea typeface="+mn-ea"/>
                        <a:cs typeface="+mn-cs"/>
                      </a:rPr>
                      <m:t>𝑐</m:t>
                    </m:r>
                  </m:oMath>
                </a14:m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= latent growth factor; </a:t>
                </a:r>
                <a:r>
                  <a:rPr lang="en-GB" sz="1200" i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cov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= covariates; </a:t>
                </a:r>
                <a:endParaRPr lang="en-US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r>
                  <a:rPr lang="en-GB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Increasingly popular method due to its ability to identify homogenous subpopulations within a larger heterogeneous population, i.e. identifying longitudinal trajectories</a:t>
                </a:r>
              </a:p>
              <a:p>
                <a:endParaRPr lang="en-GB" sz="1200" kern="1200" dirty="0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endParaRPr lang="en-GB" sz="1200" kern="1200" dirty="0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Some issues</a:t>
                </a:r>
                <a:r>
                  <a:rPr lang="en-GB" sz="1200" kern="1200" baseline="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with convergence when there are less than 10% of the original sample, hence only being able to use those 3 waves in CFAS </a:t>
                </a: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Growth mixture modelling </a:t>
                </a:r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𝜀</a:t>
                </a:r>
                <a:r>
                  <a:rPr lang="en-US" sz="1200" i="0" kern="120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_</a:t>
                </a:r>
                <a:r>
                  <a:rPr lang="en-GB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𝑥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= residual variance; </a:t>
                </a:r>
                <a:r>
                  <a:rPr lang="en-GB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𝑦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_</a:t>
                </a:r>
                <a:r>
                  <a:rPr lang="en-GB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𝑥  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= observed variable; </a:t>
                </a:r>
                <a:r>
                  <a:rPr lang="en-GB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𝛼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= intercept ; </a:t>
                </a:r>
                <a:r>
                  <a:rPr lang="en-GB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𝛽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= slope; </a:t>
                </a:r>
                <a:r>
                  <a:rPr lang="en-GB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𝑐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= latent growth factor; </a:t>
                </a:r>
                <a:r>
                  <a:rPr lang="en-GB" sz="1200" i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cov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= covariates; </a:t>
                </a:r>
                <a:endParaRPr lang="en-US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r>
                  <a:rPr lang="en-GB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Increasingly popular method due to its ability to identify homogenous subpopulations within a larger heterogeneous population, i.e. identifying longitudinal trajectories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89E94-532B-494D-AD7A-712B16D9F5AA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0386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Backgroun</a:t>
            </a:r>
            <a:r>
              <a:rPr lang="en-US" baseline="0" dirty="0" smtClean="0"/>
              <a:t>d on me - how I ended up where I am, with some insights into the theoretical underpinnings that inform my work </a:t>
            </a:r>
          </a:p>
          <a:p>
            <a:endParaRPr lang="en-US" baseline="0" dirty="0" smtClean="0"/>
          </a:p>
          <a:p>
            <a:r>
              <a:rPr lang="en-US" baseline="0" dirty="0" smtClean="0"/>
              <a:t>Brief introduction into longitudinal studies, their characteristics, and attributes</a:t>
            </a:r>
          </a:p>
          <a:p>
            <a:endParaRPr lang="en-US" baseline="0" dirty="0" smtClean="0"/>
          </a:p>
          <a:p>
            <a:r>
              <a:rPr lang="en-US" baseline="0" dirty="0" smtClean="0"/>
              <a:t>Discuss some of the </a:t>
            </a:r>
            <a:r>
              <a:rPr lang="en-US" baseline="0" dirty="0" err="1" smtClean="0"/>
              <a:t>longotudnal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studis</a:t>
            </a:r>
            <a:r>
              <a:rPr lang="en-US" baseline="0" dirty="0" smtClean="0"/>
              <a:t> I have first hand experience with </a:t>
            </a:r>
          </a:p>
          <a:p>
            <a:endParaRPr lang="en-US" baseline="0" dirty="0" smtClean="0"/>
          </a:p>
          <a:p>
            <a:r>
              <a:rPr lang="en-US" baseline="0" dirty="0" smtClean="0"/>
              <a:t>Content - areas of interest of mine </a:t>
            </a:r>
          </a:p>
          <a:p>
            <a:r>
              <a:rPr lang="en-US" baseline="0" dirty="0" smtClean="0"/>
              <a:t>	how these can be examined </a:t>
            </a:r>
            <a:r>
              <a:rPr lang="en-US" baseline="0" dirty="0" err="1" smtClean="0"/>
              <a:t>longitudnally</a:t>
            </a:r>
            <a:r>
              <a:rPr lang="en-US" baseline="0" dirty="0" smtClean="0"/>
              <a:t> </a:t>
            </a:r>
          </a:p>
          <a:p>
            <a:endParaRPr lang="en-US" baseline="0" dirty="0" smtClean="0"/>
          </a:p>
          <a:p>
            <a:r>
              <a:rPr lang="en-US" baseline="0" dirty="0" smtClean="0"/>
              <a:t>Where I think </a:t>
            </a:r>
            <a:r>
              <a:rPr lang="en-US" baseline="0" dirty="0" err="1" smtClean="0"/>
              <a:t>longitudianl</a:t>
            </a:r>
            <a:r>
              <a:rPr lang="en-US" baseline="0" dirty="0" smtClean="0"/>
              <a:t> research headed and where I hope it ill go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89E94-532B-494D-AD7A-712B16D9F5A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2731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89E94-532B-494D-AD7A-712B16D9F5AA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9357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Growth mixture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89E94-532B-494D-AD7A-712B16D9F5AA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8187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Some issues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with convergence when there are less than 10% of the original sample, </a:t>
            </a:r>
          </a:p>
          <a:p>
            <a:endParaRPr lang="en-GB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Rather than looking at age as the time metric, look at time to death as the time metric </a:t>
            </a:r>
          </a:p>
          <a:p>
            <a:endParaRPr lang="en-GB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Longitudinal study requirements - reasonable metric for time </a:t>
            </a:r>
            <a:r>
              <a:rPr lang="mr-I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ticks the box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89E94-532B-494D-AD7A-712B16D9F5AA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4149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89E94-532B-494D-AD7A-712B16D9F5AA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0162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defTabSz="919163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19163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19163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19163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435975ED-5F4C-4058-82C1-0C82BBDC4333}" type="slidenum">
              <a:rPr lang="en-US" altLang="en-US" sz="1200" smtClean="0">
                <a:solidFill>
                  <a:srgbClr val="000000"/>
                </a:solidFill>
                <a:latin typeface="Times New Roman" panose="02020603050405020304" pitchFamily="18" charset="0"/>
                <a:ea typeface="ヒラギノ角ゴ Pro W3" pitchFamily="-109" charset="-128"/>
              </a:rPr>
              <a:pPr/>
              <a:t>39</a:t>
            </a:fld>
            <a:endParaRPr lang="en-US" altLang="en-US" sz="1200" smtClean="0">
              <a:solidFill>
                <a:srgbClr val="000000"/>
              </a:solidFill>
              <a:latin typeface="Times New Roman" panose="02020603050405020304" pitchFamily="18" charset="0"/>
              <a:ea typeface="ヒラギノ角ゴ Pro W3" pitchFamily="-109" charset="-128"/>
            </a:endParaRPr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96900" y="993775"/>
            <a:ext cx="3640138" cy="2730500"/>
          </a:xfrm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3889375"/>
            <a:ext cx="5359400" cy="52974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 dirty="0" smtClean="0">
                <a:ea typeface="ＭＳ Ｐゴシック" panose="020B0600070205080204" pitchFamily="34" charset="-128"/>
              </a:rPr>
              <a:t>Give examples: </a:t>
            </a:r>
          </a:p>
          <a:p>
            <a:pPr eaLnBrk="1" hangingPunct="1"/>
            <a:endParaRPr lang="en-GB" altLang="en-US" dirty="0" smtClean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GB" altLang="en-US" dirty="0" smtClean="0">
                <a:ea typeface="ＭＳ Ｐゴシック" panose="020B0600070205080204" pitchFamily="34" charset="-128"/>
              </a:rPr>
              <a:t>Adversity: traumatic injury, psychological distress</a:t>
            </a:r>
          </a:p>
          <a:p>
            <a:pPr eaLnBrk="1" hangingPunct="1"/>
            <a:r>
              <a:rPr lang="en-GB" altLang="en-US" dirty="0" smtClean="0">
                <a:ea typeface="ＭＳ Ｐゴシック" panose="020B0600070205080204" pitchFamily="34" charset="-128"/>
              </a:rPr>
              <a:t>Positive response: absence of psychological distress, high level of physical functioning</a:t>
            </a:r>
          </a:p>
          <a:p>
            <a:pPr eaLnBrk="1" hangingPunct="1"/>
            <a:endParaRPr lang="en-GB" altLang="en-US" dirty="0" smtClean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GB" altLang="en-US" dirty="0" smtClean="0">
                <a:ea typeface="ＭＳ Ｐゴシック" panose="020B0600070205080204" pitchFamily="34" charset="-128"/>
              </a:rPr>
              <a:t>As before:</a:t>
            </a:r>
            <a:r>
              <a:rPr lang="en-GB" altLang="en-US" baseline="0" dirty="0" smtClean="0">
                <a:ea typeface="ＭＳ Ｐゴシック" panose="020B0600070205080204" pitchFamily="34" charset="-128"/>
              </a:rPr>
              <a:t> operational definition is important </a:t>
            </a:r>
          </a:p>
          <a:p>
            <a:pPr eaLnBrk="1" hangingPunct="1"/>
            <a:endParaRPr lang="en-GB" altLang="en-US" baseline="0" dirty="0" smtClean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GB" altLang="en-US" baseline="0" dirty="0" smtClean="0">
                <a:ea typeface="ＭＳ Ｐゴシック" panose="020B0600070205080204" pitchFamily="34" charset="-128"/>
              </a:rPr>
              <a:t>Did systematic review of operational definitions of resilience in </a:t>
            </a:r>
            <a:r>
              <a:rPr lang="en-GB" altLang="en-US" baseline="0" dirty="0" err="1" smtClean="0">
                <a:ea typeface="ＭＳ Ｐゴシック" panose="020B0600070205080204" pitchFamily="34" charset="-128"/>
              </a:rPr>
              <a:t>longitudanl</a:t>
            </a:r>
            <a:r>
              <a:rPr lang="en-GB" altLang="en-US" baseline="0" dirty="0" smtClean="0">
                <a:ea typeface="ＭＳ Ｐゴシック" panose="020B0600070205080204" pitchFamily="34" charset="-128"/>
              </a:rPr>
              <a:t> contexts </a:t>
            </a:r>
          </a:p>
          <a:p>
            <a:pPr eaLnBrk="1" hangingPunct="1"/>
            <a:endParaRPr lang="en-GB" altLang="en-US" baseline="0" dirty="0" smtClean="0">
              <a:ea typeface="ＭＳ Ｐゴシック" panose="020B0600070205080204" pitchFamily="34" charset="-128"/>
            </a:endParaRPr>
          </a:p>
          <a:p>
            <a:pPr eaLnBrk="1" hangingPunct="1"/>
            <a:endParaRPr lang="en-GB" altLang="en-US" baseline="0" dirty="0" smtClean="0">
              <a:ea typeface="ＭＳ Ｐゴシック" panose="020B0600070205080204" pitchFamily="34" charset="-128"/>
            </a:endParaRPr>
          </a:p>
          <a:p>
            <a:pPr eaLnBrk="1" hangingPunct="1"/>
            <a:endParaRPr lang="en-GB" altLang="en-US" dirty="0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4934161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4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dirty="0" smtClean="0">
                <a:ea typeface="ＭＳ Ｐゴシック" panose="020B0600070205080204" pitchFamily="34" charset="-128"/>
              </a:rPr>
              <a:t>THIS SLIDE DOESN’T INCLUDE MASTEN’S TERTILES OR SIMILAR</a:t>
            </a:r>
          </a:p>
          <a:p>
            <a:endParaRPr lang="en-GB" altLang="en-US" dirty="0" smtClean="0">
              <a:ea typeface="ＭＳ Ｐゴシック" panose="020B0600070205080204" pitchFamily="34" charset="-128"/>
            </a:endParaRPr>
          </a:p>
          <a:p>
            <a:endParaRPr lang="en-GB" altLang="en-US" dirty="0" smtClean="0">
              <a:ea typeface="ＭＳ Ｐゴシック" panose="020B0600070205080204" pitchFamily="34" charset="-128"/>
            </a:endParaRPr>
          </a:p>
          <a:p>
            <a:endParaRPr lang="en-GB" altLang="en-US" dirty="0" smtClean="0">
              <a:ea typeface="ＭＳ Ｐゴシック" panose="020B0600070205080204" pitchFamily="34" charset="-128"/>
            </a:endParaRPr>
          </a:p>
          <a:p>
            <a:r>
              <a:rPr lang="en-GB" altLang="en-US" dirty="0" smtClean="0">
                <a:ea typeface="ＭＳ Ｐゴシック" panose="020B0600070205080204" pitchFamily="34" charset="-128"/>
              </a:rPr>
              <a:t>Growth mixture modelling </a:t>
            </a:r>
            <a:r>
              <a:rPr lang="mr-IN" altLang="en-US" dirty="0" smtClean="0">
                <a:ea typeface="ＭＳ Ｐゴシック" panose="020B0600070205080204" pitchFamily="34" charset="-128"/>
              </a:rPr>
              <a:t>–</a:t>
            </a:r>
            <a:r>
              <a:rPr lang="en-GB" altLang="en-US" dirty="0" smtClean="0">
                <a:ea typeface="ＭＳ Ｐゴシック" panose="020B0600070205080204" pitchFamily="34" charset="-128"/>
              </a:rPr>
              <a:t> </a:t>
            </a:r>
          </a:p>
          <a:p>
            <a:endParaRPr lang="en-GB" altLang="en-US" dirty="0" smtClean="0">
              <a:ea typeface="ＭＳ Ｐゴシック" panose="020B0600070205080204" pitchFamily="34" charset="-128"/>
            </a:endParaRPr>
          </a:p>
          <a:p>
            <a:r>
              <a:rPr lang="en-GB" altLang="en-US" dirty="0" smtClean="0">
                <a:ea typeface="ＭＳ Ｐゴシック" panose="020B0600070205080204" pitchFamily="34" charset="-128"/>
              </a:rPr>
              <a:t>Individuals with an inherent adversity,</a:t>
            </a:r>
            <a:r>
              <a:rPr lang="en-GB" altLang="en-US" baseline="0" dirty="0" smtClean="0">
                <a:ea typeface="ＭＳ Ｐゴシック" panose="020B0600070205080204" pitchFamily="34" charset="-128"/>
              </a:rPr>
              <a:t> e.g. sample of individuals with functional limitations, </a:t>
            </a:r>
          </a:p>
          <a:p>
            <a:endParaRPr lang="en-GB" altLang="en-US" baseline="0" dirty="0" smtClean="0">
              <a:ea typeface="ＭＳ Ｐゴシック" panose="020B0600070205080204" pitchFamily="34" charset="-128"/>
            </a:endParaRPr>
          </a:p>
          <a:p>
            <a:r>
              <a:rPr lang="en-GB" altLang="en-US" baseline="0" dirty="0" smtClean="0">
                <a:ea typeface="ＭＳ Ｐゴシック" panose="020B0600070205080204" pitchFamily="34" charset="-128"/>
              </a:rPr>
              <a:t>	examine best functioning in </a:t>
            </a:r>
            <a:r>
              <a:rPr lang="en-GB" altLang="en-US" baseline="0" smtClean="0">
                <a:ea typeface="ＭＳ Ｐゴシック" panose="020B0600070205080204" pitchFamily="34" charset="-128"/>
              </a:rPr>
              <a:t>an adversity </a:t>
            </a:r>
            <a:endParaRPr lang="en-GB" altLang="en-US" dirty="0" smtClean="0">
              <a:ea typeface="ＭＳ Ｐゴシック" panose="020B0600070205080204" pitchFamily="34" charset="-128"/>
            </a:endParaRPr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19163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19163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19163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19163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58E9D6E1-2476-448C-B6D7-3BE9E8AE66F3}" type="slidenum">
              <a:rPr lang="en-GB" altLang="en-US" sz="1200" smtClean="0">
                <a:latin typeface="Times New Roman" panose="02020603050405020304" pitchFamily="18" charset="0"/>
              </a:rPr>
              <a:pPr/>
              <a:t>41</a:t>
            </a:fld>
            <a:endParaRPr lang="en-GB" altLang="en-US" sz="120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68075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Aging is</a:t>
            </a:r>
            <a:r>
              <a:rPr lang="en-US" baseline="0" dirty="0" smtClean="0"/>
              <a:t> change, so you need a method of </a:t>
            </a:r>
            <a:r>
              <a:rPr lang="en-US" baseline="0" dirty="0" err="1" smtClean="0"/>
              <a:t>anlaysis</a:t>
            </a:r>
            <a:r>
              <a:rPr lang="en-US" baseline="0" dirty="0" smtClean="0"/>
              <a:t> that can accommodate and examine change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89E94-532B-494D-AD7A-712B16D9F5AA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82987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200" dirty="0" smtClean="0"/>
              <a:t>Longer studies = Richer data </a:t>
            </a:r>
          </a:p>
          <a:p>
            <a:pPr marL="0" indent="0">
              <a:buNone/>
            </a:pPr>
            <a:r>
              <a:rPr lang="en-US" sz="1200" baseline="0" dirty="0" smtClean="0"/>
              <a:t>        More waves of data allows better plotting of trajectories provides more information</a:t>
            </a:r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sz="1200" dirty="0" smtClean="0"/>
              <a:t>More sophisticated data collection and analysis methods</a:t>
            </a:r>
          </a:p>
          <a:p>
            <a:pPr marL="0" indent="0">
              <a:buNone/>
            </a:pPr>
            <a:r>
              <a:rPr lang="en-US" sz="1200" dirty="0" smtClean="0"/>
              <a:t>	statistics</a:t>
            </a:r>
            <a:r>
              <a:rPr lang="en-US" sz="1200" baseline="0" dirty="0" smtClean="0"/>
              <a:t> packages are becoming much more user friendly</a:t>
            </a:r>
          </a:p>
          <a:p>
            <a:pPr marL="0" indent="0">
              <a:buNone/>
            </a:pPr>
            <a:r>
              <a:rPr lang="en-US" sz="1200" baseline="0" dirty="0" smtClean="0"/>
              <a:t>	barrier to entry is lowering </a:t>
            </a:r>
          </a:p>
          <a:p>
            <a:pPr marL="0" indent="0">
              <a:buNone/>
            </a:pPr>
            <a:r>
              <a:rPr lang="en-US" sz="1200" baseline="0" dirty="0" smtClean="0"/>
              <a:t>		much more accessible</a:t>
            </a:r>
            <a:endParaRPr lang="en-US" sz="1200" dirty="0" smtClean="0"/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sz="1200" dirty="0" smtClean="0"/>
              <a:t>Move away from traditional methods</a:t>
            </a:r>
          </a:p>
          <a:p>
            <a:pPr marL="0" indent="0">
              <a:buNone/>
            </a:pPr>
            <a:r>
              <a:rPr lang="en-US" sz="1200" dirty="0" smtClean="0"/>
              <a:t>	clearly recruitment is an issues – as demonstrated by the failed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National Children's Study  in the US and Lif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 Study in the UK</a:t>
            </a:r>
          </a:p>
          <a:p>
            <a:pPr marL="0" indent="0">
              <a:buNone/>
            </a:pP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	possibly due to commitment?</a:t>
            </a:r>
          </a:p>
          <a:p>
            <a:pPr marL="0" indent="0">
              <a:buNone/>
            </a:pP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move away from paper and pen to digital technologies</a:t>
            </a:r>
            <a:endParaRPr lang="en-US" sz="1200" dirty="0" smtClean="0"/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sz="1200" dirty="0" smtClean="0"/>
              <a:t>More data scientists</a:t>
            </a:r>
          </a:p>
          <a:p>
            <a:pPr marL="0" indent="0">
              <a:buNone/>
            </a:pPr>
            <a:r>
              <a:rPr lang="en-US" sz="1200" dirty="0" smtClean="0"/>
              <a:t>	there is a ton of data out</a:t>
            </a:r>
            <a:r>
              <a:rPr lang="en-US" sz="1200" baseline="0" dirty="0" smtClean="0"/>
              <a:t> there yet to be analyses</a:t>
            </a:r>
          </a:p>
          <a:p>
            <a:pPr marL="0" indent="0">
              <a:buNone/>
            </a:pPr>
            <a:r>
              <a:rPr lang="en-US" sz="1200" baseline="0" dirty="0" smtClean="0"/>
              <a:t>	so in order to utilize these data we need more data scientists more than anything</a:t>
            </a:r>
          </a:p>
          <a:p>
            <a:pPr marL="0" indent="0">
              <a:buNone/>
            </a:pPr>
            <a:r>
              <a:rPr lang="en-US" sz="1200" baseline="0" dirty="0" smtClean="0"/>
              <a:t>	shameless plug: so go out there and fill out a data access request for the CLSA! </a:t>
            </a:r>
            <a:r>
              <a:rPr lang="en-US" sz="1200" dirty="0" smtClean="0"/>
              <a:t> </a:t>
            </a:r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89E94-532B-494D-AD7A-712B16D9F5AA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62282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89E94-532B-494D-AD7A-712B16D9F5AA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63478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Canadian Longitudinal Study on Aging (CLSA) is a large, national, long-term study that will follow approximately</a:t>
            </a:r>
          </a:p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50,000 men and women who are between the ages of 45 and 85 when recruited, for at least 20 years. </a:t>
            </a:r>
          </a:p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 courtesy of the CLSA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89E94-532B-494D-AD7A-712B16D9F5AA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1984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Longstanding history</a:t>
            </a:r>
            <a:r>
              <a:rPr lang="en-US" baseline="0" dirty="0" smtClean="0"/>
              <a:t> </a:t>
            </a:r>
          </a:p>
          <a:p>
            <a:endParaRPr lang="en-US" baseline="0" dirty="0" smtClean="0"/>
          </a:p>
          <a:p>
            <a:r>
              <a:rPr lang="en-US" baseline="0" dirty="0" smtClean="0"/>
              <a:t>11 grandmother had life altering cognitive deficits</a:t>
            </a:r>
          </a:p>
          <a:p>
            <a:r>
              <a:rPr lang="en-US" baseline="0" dirty="0" smtClean="0"/>
              <a:t>	</a:t>
            </a:r>
            <a:r>
              <a:rPr lang="en-US" baseline="0" dirty="0" err="1" smtClean="0"/>
              <a:t>didnt</a:t>
            </a:r>
            <a:r>
              <a:rPr lang="en-US" baseline="0" dirty="0" smtClean="0"/>
              <a:t> have capacity to articulate it, but this was the heterogeneity of aging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three </a:t>
            </a:r>
            <a:r>
              <a:rPr lang="en-US" baseline="0" dirty="0" err="1" smtClean="0"/>
              <a:t>granparents</a:t>
            </a:r>
            <a:r>
              <a:rPr lang="en-US" baseline="0" dirty="0" smtClean="0"/>
              <a:t> cognitively health one with life altering deficits </a:t>
            </a:r>
          </a:p>
          <a:p>
            <a:endParaRPr lang="en-US" baseline="0" dirty="0" smtClean="0"/>
          </a:p>
          <a:p>
            <a:r>
              <a:rPr lang="en-US" baseline="0" dirty="0" smtClean="0"/>
              <a:t>piqued my </a:t>
            </a:r>
            <a:r>
              <a:rPr lang="en-US" baseline="0" dirty="0" err="1" smtClean="0"/>
              <a:t>intrest</a:t>
            </a:r>
            <a:r>
              <a:rPr lang="en-US" baseline="0" dirty="0" smtClean="0"/>
              <a:t> - wanted to help out in any way possible - </a:t>
            </a:r>
          </a:p>
          <a:p>
            <a:r>
              <a:rPr lang="en-US" baseline="0" dirty="0" smtClean="0"/>
              <a:t>	fortunately my teachers </a:t>
            </a:r>
            <a:r>
              <a:rPr lang="en-US" baseline="0" dirty="0" err="1" smtClean="0"/>
              <a:t>recognised</a:t>
            </a:r>
            <a:r>
              <a:rPr lang="en-US" baseline="0" dirty="0" smtClean="0"/>
              <a:t> this interest and the program I was in allowed me to skip class to </a:t>
            </a:r>
            <a:r>
              <a:rPr lang="en-US" baseline="0" dirty="0" err="1" smtClean="0"/>
              <a:t>volunteeer</a:t>
            </a:r>
            <a:r>
              <a:rPr lang="en-US" baseline="0" dirty="0" smtClean="0"/>
              <a:t> </a:t>
            </a:r>
          </a:p>
          <a:p>
            <a:r>
              <a:rPr lang="en-US" baseline="0" dirty="0" smtClean="0"/>
              <a:t>		so </a:t>
            </a:r>
            <a:r>
              <a:rPr lang="en-US" baseline="0" dirty="0" err="1" smtClean="0"/>
              <a:t>i'd</a:t>
            </a:r>
            <a:r>
              <a:rPr lang="en-US" baseline="0" dirty="0" smtClean="0"/>
              <a:t> ride my bike down to clover bar lodge during class to volunteer </a:t>
            </a:r>
          </a:p>
          <a:p>
            <a:endParaRPr lang="en-US" baseline="0" dirty="0" smtClean="0"/>
          </a:p>
          <a:p>
            <a:r>
              <a:rPr lang="en-US" baseline="0" dirty="0" smtClean="0"/>
              <a:t>Undergrad - 1 year internship</a:t>
            </a:r>
          </a:p>
          <a:p>
            <a:r>
              <a:rPr lang="en-US" baseline="0" dirty="0" smtClean="0"/>
              <a:t>Capital care - first hand experience </a:t>
            </a:r>
            <a:r>
              <a:rPr lang="en-US" baseline="0" dirty="0" err="1" smtClean="0"/>
              <a:t>collectin</a:t>
            </a:r>
            <a:r>
              <a:rPr lang="en-US" baseline="0" dirty="0" smtClean="0"/>
              <a:t> data from </a:t>
            </a:r>
            <a:r>
              <a:rPr lang="en-US" baseline="0" dirty="0" err="1" smtClean="0"/>
              <a:t>longitudianl</a:t>
            </a:r>
            <a:r>
              <a:rPr lang="en-US" baseline="0" dirty="0" smtClean="0"/>
              <a:t> studies </a:t>
            </a:r>
          </a:p>
          <a:p>
            <a:r>
              <a:rPr lang="en-US" baseline="0" dirty="0" smtClean="0"/>
              <a:t>	- interacting with residents</a:t>
            </a:r>
          </a:p>
          <a:p>
            <a:r>
              <a:rPr lang="en-US" baseline="0" dirty="0" smtClean="0"/>
              <a:t>	- clear idea of what an MMSE score of 25, 15, or 5  looks like in a practical setting </a:t>
            </a:r>
          </a:p>
          <a:p>
            <a:endParaRPr lang="en-US" baseline="0" dirty="0" smtClean="0"/>
          </a:p>
          <a:p>
            <a:r>
              <a:rPr lang="en-US" dirty="0" smtClean="0"/>
              <a:t>Moved</a:t>
            </a:r>
            <a:r>
              <a:rPr lang="en-US" baseline="0" dirty="0" smtClean="0"/>
              <a:t> to Ireland - MSC - trained in research methods Trinity Dublin</a:t>
            </a:r>
          </a:p>
          <a:p>
            <a:r>
              <a:rPr lang="en-US" baseline="0" dirty="0" smtClean="0"/>
              <a:t>	RCSI - Population Health Sciences Department </a:t>
            </a:r>
          </a:p>
          <a:p>
            <a:r>
              <a:rPr lang="en-US" baseline="0" dirty="0" smtClean="0"/>
              <a:t>		SLAN - Flip equation around - dipping a toe in data analysis in longitudinal studies </a:t>
            </a:r>
          </a:p>
          <a:p>
            <a:endParaRPr lang="en-US" baseline="0" dirty="0" smtClean="0"/>
          </a:p>
          <a:p>
            <a:r>
              <a:rPr lang="en-US" baseline="0" dirty="0" smtClean="0"/>
              <a:t>Moved to UK - to work with Carol </a:t>
            </a:r>
            <a:r>
              <a:rPr lang="en-US" baseline="0" dirty="0" err="1" smtClean="0"/>
              <a:t>Brayne</a:t>
            </a:r>
            <a:r>
              <a:rPr lang="en-US" baseline="0" dirty="0" smtClean="0"/>
              <a:t> and Blossom Stephan - IPH - Cambridge </a:t>
            </a:r>
          </a:p>
          <a:p>
            <a:r>
              <a:rPr lang="en-US" baseline="0" dirty="0" smtClean="0"/>
              <a:t>	sought out - two world-class </a:t>
            </a:r>
            <a:r>
              <a:rPr lang="en-US" baseline="0" dirty="0" err="1" smtClean="0"/>
              <a:t>longitdianl</a:t>
            </a:r>
            <a:r>
              <a:rPr lang="en-US" baseline="0" dirty="0" smtClean="0"/>
              <a:t> studies</a:t>
            </a:r>
          </a:p>
          <a:p>
            <a:endParaRPr lang="en-US" baseline="0" dirty="0" smtClean="0"/>
          </a:p>
          <a:p>
            <a:r>
              <a:rPr lang="en-US" baseline="0" dirty="0" smtClean="0"/>
              <a:t>	great learning experience - spent PhD wrestling with the studies </a:t>
            </a:r>
          </a:p>
          <a:p>
            <a:r>
              <a:rPr lang="en-US" baseline="0" dirty="0" smtClean="0"/>
              <a:t>		new appreciation for the value and the insights provided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89E94-532B-494D-AD7A-712B16D9F5A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5487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True</a:t>
            </a:r>
            <a:r>
              <a:rPr lang="en-US" baseline="0" dirty="0" smtClean="0"/>
              <a:t> - trajectory-based longitudinal research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Issues</a:t>
            </a:r>
            <a:r>
              <a:rPr lang="en-US" baseline="0" dirty="0" smtClean="0"/>
              <a:t> with two waves of data:</a:t>
            </a:r>
          </a:p>
          <a:p>
            <a:r>
              <a:rPr lang="en-US" baseline="0" dirty="0" smtClean="0"/>
              <a:t>	unable to describe the process of change</a:t>
            </a:r>
          </a:p>
          <a:p>
            <a:r>
              <a:rPr lang="en-US" baseline="0" dirty="0" smtClean="0"/>
              <a:t>		such as the SHAPE of that change </a:t>
            </a:r>
          </a:p>
          <a:p>
            <a:r>
              <a:rPr lang="en-US" baseline="0" dirty="0" smtClean="0"/>
              <a:t>			when did the change occur, how is it occurring – steady or delayed </a:t>
            </a:r>
          </a:p>
          <a:p>
            <a:r>
              <a:rPr lang="en-US" baseline="0" dirty="0" smtClean="0"/>
              <a:t>		less able to distinguish true change from measurement error</a:t>
            </a:r>
          </a:p>
          <a:p>
            <a:r>
              <a:rPr lang="en-US" baseline="0" dirty="0" smtClean="0"/>
              <a:t>			are the pretests too high? Posttests too low?</a:t>
            </a:r>
          </a:p>
          <a:p>
            <a:r>
              <a:rPr lang="en-US" baseline="0" dirty="0" smtClean="0"/>
              <a:t>			longer views are better able to distinguish this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An outcome whose value change over time</a:t>
            </a:r>
          </a:p>
          <a:p>
            <a:r>
              <a:rPr lang="en-US" baseline="0" dirty="0" smtClean="0"/>
              <a:t>	ideally this would be a continuous variable</a:t>
            </a:r>
          </a:p>
          <a:p>
            <a:r>
              <a:rPr lang="en-US" baseline="0" dirty="0" smtClean="0"/>
              <a:t>	</a:t>
            </a:r>
          </a:p>
          <a:p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Sensible metric for time </a:t>
            </a:r>
          </a:p>
          <a:p>
            <a:r>
              <a:rPr lang="en-US" dirty="0" smtClean="0"/>
              <a:t>	generally this</a:t>
            </a:r>
            <a:r>
              <a:rPr lang="en-US" baseline="0" dirty="0" smtClean="0"/>
              <a:t> is age, but it doesn’t have to be – </a:t>
            </a:r>
            <a:r>
              <a:rPr lang="en-US" baseline="0" dirty="0" err="1" smtClean="0"/>
              <a:t>touchon</a:t>
            </a:r>
            <a:r>
              <a:rPr lang="en-US" baseline="0" dirty="0" smtClean="0"/>
              <a:t> this later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89E94-532B-494D-AD7A-712B16D9F5A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2360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MRC CFAS has six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centres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across England and Wales: </a:t>
            </a:r>
          </a:p>
          <a:p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Cambridgeshire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Gwynedd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Newcastle, Nottingham, Oxford and Liverpool. </a:t>
            </a:r>
          </a:p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65 year and above were obtained from Family Health Service Authority lists from each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centre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sample was stratified by age group (65-74 years and 75 years and over) 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equal numbers were randomly selected from each age group to produce an overall sample size of approximately 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2500 people in each of the areas.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89E94-532B-494D-AD7A-712B16D9F5A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8613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1200" b="1" dirty="0" smtClean="0"/>
              <a:t>Started in 1985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1200" b="1" dirty="0" smtClean="0"/>
              <a:t>≥75 at baseline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89E94-532B-494D-AD7A-712B16D9F5A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574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Canadian Longitudinal Study on Aging (CLSA) is a large, national, long-term study that will follow approximately</a:t>
            </a:r>
          </a:p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50,000 men and women who are between the ages of 45 and 85 when recruited, for at least 20 years. </a:t>
            </a:r>
          </a:p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 courtesy of the CLSA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89E94-532B-494D-AD7A-712B16D9F5A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2870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altLang="en-US" sz="2400" dirty="0" smtClean="0">
                <a:ea typeface="ＭＳ Ｐゴシック" panose="020B0600070205080204" pitchFamily="34" charset="-128"/>
              </a:rPr>
              <a:t>MRC National Survey of Health &amp; Development (NSHD</a:t>
            </a:r>
          </a:p>
          <a:p>
            <a:pPr lvl="1"/>
            <a:r>
              <a:rPr lang="en-GB" altLang="en-US" sz="2200" dirty="0" smtClean="0">
                <a:ea typeface="ＭＳ Ｐゴシック" panose="020B0600070205080204" pitchFamily="34" charset="-128"/>
              </a:rPr>
              <a:t>5362 singleton births in mainland UK in March 1946</a:t>
            </a:r>
          </a:p>
          <a:p>
            <a:pPr lvl="1"/>
            <a:r>
              <a:rPr lang="en-GB" altLang="en-US" sz="2200" dirty="0" smtClean="0">
                <a:ea typeface="ＭＳ Ｐゴシック" panose="020B0600070205080204" pitchFamily="34" charset="-128"/>
              </a:rPr>
              <a:t>Nationally representative sample</a:t>
            </a:r>
          </a:p>
          <a:p>
            <a:pPr lvl="1"/>
            <a:r>
              <a:rPr lang="en-GB" altLang="en-US" sz="2200" dirty="0" smtClean="0">
                <a:ea typeface="ＭＳ Ｐゴシック" panose="020B0600070205080204" pitchFamily="34" charset="-128"/>
              </a:rPr>
              <a:t>Longest-running continually-studied birth cohort </a:t>
            </a:r>
          </a:p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unique in having data from birth on the health and social circumstances of a representative sample (N=5362) of men and women born in England, Scotland or Wales in March 1946.</a:t>
            </a:r>
          </a:p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foresight is amazing – in a pre-National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Health Service era the study gathered the funds and kept it going </a:t>
            </a:r>
          </a:p>
          <a:p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due in no small part by the leadership by Michael Wadsworth and Diana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Kuh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Great study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71 years of data with over 20 waves of data collection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fantastic retention – due in part by the active engagement of participants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- every year they receive a birthday card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NSHD, the oldest of the British birth cohort studies, </a:t>
            </a:r>
          </a:p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1958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National Child Development Study; 1970 Birth Cohort Study, Next Steps (1989-1990);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Millenium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Cohort (2000-2001)</a:t>
            </a:r>
            <a:endParaRPr lang="en-US" dirty="0" smtClean="0"/>
          </a:p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89E94-532B-494D-AD7A-712B16D9F5A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8923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Great</a:t>
            </a:r>
            <a:r>
              <a:rPr lang="en-US" baseline="0" dirty="0" smtClean="0"/>
              <a:t> design with huge implications for longitudinal research</a:t>
            </a:r>
          </a:p>
          <a:p>
            <a:endParaRPr lang="en-US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However, it becoming increasingly difficult to recruit and maintain </a:t>
            </a:r>
            <a:endParaRPr lang="en-US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US tried to recruit 100,000 babies for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National Children's Study (NCS), commissioned by the US Congress in 2000, was to assess how physical, chemical, biological and psychosocial factors affected 100,000 children from birth to age 21. </a:t>
            </a:r>
          </a:p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enrolled roughly 5,700 children in a pilot study at 40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centres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around the United States.</a:t>
            </a:r>
            <a:endParaRPr lang="en-US" baseline="0" dirty="0" smtClean="0"/>
          </a:p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NIH has spent US$1.2 billion on the effort and </a:t>
            </a:r>
          </a:p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UK tried to start a new Birth cohort study – the Life Study – same outcome</a:t>
            </a:r>
          </a:p>
          <a:p>
            <a:endParaRPr lang="en-US" sz="1200" b="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Economic and Social Research Council (ESRC) and the Medical Research Council, agreed to support the study with £38.4 million (US$58.9 million) until 2019</a:t>
            </a:r>
          </a:p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 sure why,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but in the post-war era was much different to now</a:t>
            </a:r>
          </a:p>
          <a:p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- participants were very much discouraged from dropping out 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89E94-532B-494D-AD7A-712B16D9F5A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62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524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1/16/18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022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1/16/18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518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1/16/18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292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56B7A0F-5B99-4F35-9BDD-321CD3C098FF}" type="datetimeFigureOut">
              <a:rPr lang="en-US" smtClean="0"/>
              <a:pPr/>
              <a:t>1/16/18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203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1/16/18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399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1/16/18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617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56B7A0F-5B99-4F35-9BDD-321CD3C098FF}" type="datetimeFigureOut">
              <a:rPr lang="en-US" smtClean="0"/>
              <a:pPr/>
              <a:t>1/16/18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641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1/16/18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717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1/16/18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830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1/16/18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94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png"/><Relationship Id="rId14" Type="http://schemas.microsoft.com/office/2007/relationships/hdphoto" Target="../media/hdphoto1.wdp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56B7A0F-5B99-4F35-9BDD-321CD3C098FF}" type="datetimeFigureOut">
              <a:rPr lang="en-US" smtClean="0"/>
              <a:pPr/>
              <a:t>1/16/18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702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image" Target="../media/image3.png"/><Relationship Id="rId6" Type="http://schemas.openxmlformats.org/officeDocument/2006/relationships/image" Target="../media/image15.png"/><Relationship Id="rId7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chart" Target="../charts/char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chart" Target="../charts/char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chart" Target="../charts/char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4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3.png"/><Relationship Id="rId12" Type="http://schemas.openxmlformats.org/officeDocument/2006/relationships/image" Target="../media/image34.png"/><Relationship Id="rId13" Type="http://schemas.openxmlformats.org/officeDocument/2006/relationships/image" Target="../media/image35.png"/><Relationship Id="rId14" Type="http://schemas.openxmlformats.org/officeDocument/2006/relationships/image" Target="../media/image36.png"/><Relationship Id="rId15" Type="http://schemas.openxmlformats.org/officeDocument/2006/relationships/image" Target="../media/image37.png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7.jpg"/><Relationship Id="rId4" Type="http://schemas.openxmlformats.org/officeDocument/2006/relationships/image" Target="../media/image260.png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0.png"/><Relationship Id="rId9" Type="http://schemas.openxmlformats.org/officeDocument/2006/relationships/image" Target="../media/image31.png"/><Relationship Id="rId10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6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3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4" Type="http://schemas.openxmlformats.org/officeDocument/2006/relationships/image" Target="../media/image45.jpeg"/><Relationship Id="rId5" Type="http://schemas.openxmlformats.org/officeDocument/2006/relationships/image" Target="../media/image46.png"/><Relationship Id="rId6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4" Type="http://schemas.openxmlformats.org/officeDocument/2006/relationships/image" Target="../media/image48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Relationship Id="rId3" Type="http://schemas.openxmlformats.org/officeDocument/2006/relationships/image" Target="../media/image3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4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4" Type="http://schemas.openxmlformats.org/officeDocument/2006/relationships/image" Target="../media/image54.jpeg"/><Relationship Id="rId5" Type="http://schemas.openxmlformats.org/officeDocument/2006/relationships/image" Target="../media/image55.jpeg"/><Relationship Id="rId6" Type="http://schemas.openxmlformats.org/officeDocument/2006/relationships/image" Target="../media/image46.png"/><Relationship Id="rId7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emf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chart" Target="../charts/char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3.png"/><Relationship Id="rId5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3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1362456"/>
            <a:ext cx="8750808" cy="3035808"/>
          </a:xfrm>
        </p:spPr>
        <p:txBody>
          <a:bodyPr/>
          <a:lstStyle/>
          <a:p>
            <a:r>
              <a:rPr lang="en-US" sz="5400" b="1" cap="none" dirty="0" smtClean="0"/>
              <a:t>A Longitudinal </a:t>
            </a:r>
            <a:r>
              <a:rPr lang="en-US" sz="5400" b="1" cap="none" dirty="0"/>
              <a:t>A</a:t>
            </a:r>
            <a:r>
              <a:rPr lang="en-US" sz="5400" b="1" cap="none" dirty="0" smtClean="0"/>
              <a:t>pproach </a:t>
            </a:r>
            <a:br>
              <a:rPr lang="en-US" sz="5400" b="1" cap="none" dirty="0" smtClean="0"/>
            </a:br>
            <a:r>
              <a:rPr lang="en-US" sz="5400" b="1" cap="none" dirty="0" smtClean="0"/>
              <a:t>to </a:t>
            </a:r>
            <a:r>
              <a:rPr lang="en-US" sz="5400" b="1" cap="none" dirty="0"/>
              <a:t>L</a:t>
            </a:r>
            <a:r>
              <a:rPr lang="en-US" sz="5400" b="1" cap="none" dirty="0" smtClean="0"/>
              <a:t>ongitudinal Research</a:t>
            </a:r>
            <a:endParaRPr lang="en-US" sz="5400" b="1" cap="non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06777" y="4258070"/>
            <a:ext cx="5918454" cy="224028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Theodore D Cosco,  PhD (</a:t>
            </a:r>
            <a:r>
              <a:rPr lang="en-US" dirty="0" err="1" smtClean="0"/>
              <a:t>Cantab</a:t>
            </a:r>
            <a:r>
              <a:rPr lang="en-US" dirty="0" smtClean="0"/>
              <a:t>) </a:t>
            </a:r>
            <a:r>
              <a:rPr lang="en-US" dirty="0" err="1" smtClean="0"/>
              <a:t>CPsychol</a:t>
            </a:r>
            <a:endParaRPr lang="en-US" dirty="0" smtClean="0"/>
          </a:p>
          <a:p>
            <a:r>
              <a:rPr lang="en-US" dirty="0" smtClean="0"/>
              <a:t>CIHR Postdoctoral Fellow </a:t>
            </a:r>
          </a:p>
          <a:p>
            <a:r>
              <a:rPr lang="en-US" dirty="0" smtClean="0"/>
              <a:t>Simon Fraser University &amp; University of Oxford </a:t>
            </a:r>
          </a:p>
          <a:p>
            <a:r>
              <a:rPr lang="en-US" dirty="0" smtClean="0"/>
              <a:t>January 16, 2018 </a:t>
            </a:r>
            <a:endParaRPr lang="en-US" dirty="0"/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990600" y="1066800"/>
            <a:ext cx="7391400" cy="70485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US" sz="4800" dirty="0">
              <a:ln cmpd="sng">
                <a:solidFill>
                  <a:schemeClr val="tx1"/>
                </a:solidFill>
              </a:ln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6" t="4994" r="2560" b="28532"/>
          <a:stretch/>
        </p:blipFill>
        <p:spPr>
          <a:xfrm>
            <a:off x="533400" y="4520564"/>
            <a:ext cx="1747569" cy="1855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63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6" descr="https://pbs.twimg.com/media/Ccn4OD4WoAQnij9.jpg:lar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687729"/>
            <a:ext cx="3772136" cy="5028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2" descr="NSHD70_Event_0020Edited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71" y="3212189"/>
            <a:ext cx="5148029" cy="3645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3"/>
          <p:cNvSpPr txBox="1">
            <a:spLocks/>
          </p:cNvSpPr>
          <p:nvPr/>
        </p:nvSpPr>
        <p:spPr>
          <a:xfrm>
            <a:off x="466044" y="678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b="0" kern="1200" cap="all" baseline="0">
                <a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Longitudinal Studies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885" y="457200"/>
            <a:ext cx="2461058" cy="24610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935" y="1022783"/>
            <a:ext cx="1924050" cy="192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878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47800"/>
            <a:ext cx="4099740" cy="4593003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145" y="3015343"/>
            <a:ext cx="4194895" cy="128814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145" y="4572000"/>
            <a:ext cx="4231121" cy="163648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002" y="1219199"/>
            <a:ext cx="4071197" cy="1381065"/>
          </a:xfrm>
          <a:prstGeom prst="rect">
            <a:avLst/>
          </a:prstGeom>
        </p:spPr>
      </p:pic>
      <p:sp>
        <p:nvSpPr>
          <p:cNvPr id="9" name="Title 3"/>
          <p:cNvSpPr txBox="1">
            <a:spLocks/>
          </p:cNvSpPr>
          <p:nvPr/>
        </p:nvSpPr>
        <p:spPr>
          <a:xfrm>
            <a:off x="466044" y="678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b="0" kern="1200" cap="all" baseline="0">
                <a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A note on Birth cohort Studies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052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28600" y="0"/>
            <a:ext cx="820737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b="0" kern="1200" cap="all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4800" dirty="0" smtClean="0">
                <a:ea typeface="ＭＳ Ｐゴシック" pitchFamily="34" charset="-128"/>
              </a:rPr>
              <a:t>Healthy (OR Successful) Aging</a:t>
            </a:r>
            <a:endParaRPr lang="en-GB" altLang="en-US" sz="4800" dirty="0">
              <a:ea typeface="ＭＳ Ｐゴシック" pitchFamily="34" charset="-128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9049134"/>
              </p:ext>
            </p:extLst>
          </p:nvPr>
        </p:nvGraphicFramePr>
        <p:xfrm>
          <a:off x="609600" y="1371600"/>
          <a:ext cx="72390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/>
          <p:cNvSpPr txBox="1"/>
          <p:nvPr/>
        </p:nvSpPr>
        <p:spPr>
          <a:xfrm rot="16200000">
            <a:off x="-1377434" y="3130034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Articles published per year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733800" y="64770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Year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5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28600" y="0"/>
            <a:ext cx="820737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b="0" kern="1200" cap="all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4800" dirty="0" smtClean="0">
                <a:ea typeface="ＭＳ Ｐゴシック" pitchFamily="34" charset="-128"/>
              </a:rPr>
              <a:t>Healthy (OR Successful) Aging</a:t>
            </a:r>
            <a:endParaRPr lang="en-GB" altLang="en-US" sz="4800" dirty="0">
              <a:ea typeface="ＭＳ Ｐゴシック" pitchFamily="34" charset="-128"/>
            </a:endParaRPr>
          </a:p>
        </p:txBody>
      </p:sp>
      <p:pic>
        <p:nvPicPr>
          <p:cNvPr id="7" name="040a6b58-fac8-40cb-833d-477b52b5ea71" descr="4A2882A9-30F2-4F16-84D3-5CA7DEA26F33@lapw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11" y="1447800"/>
            <a:ext cx="7620064" cy="447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4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5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75" y="1881379"/>
            <a:ext cx="10563225" cy="459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487863" y="1833754"/>
            <a:ext cx="4522787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1" algn="ctr">
              <a:defRPr/>
            </a:pPr>
            <a:r>
              <a:rPr lang="en-GB" sz="2400" dirty="0">
                <a:latin typeface="+mn-lt"/>
                <a:ea typeface="+mn-ea"/>
                <a:cs typeface="Arial" charset="0"/>
              </a:rPr>
              <a:t>Older Adults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200" y="1851217"/>
            <a:ext cx="4411663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1" algn="ctr">
              <a:defRPr/>
            </a:pPr>
            <a:r>
              <a:rPr lang="en-GB" sz="2400" dirty="0">
                <a:latin typeface="+mn-lt"/>
                <a:ea typeface="+mn-ea"/>
                <a:cs typeface="Arial" charset="0"/>
              </a:rPr>
              <a:t>Researchers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80453" y="1556109"/>
            <a:ext cx="4383087" cy="10156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Book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Book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Book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Book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Book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400" dirty="0">
                <a:latin typeface="Arial" pitchFamily="34" charset="0"/>
              </a:rPr>
              <a:t>Cosco, </a:t>
            </a:r>
            <a:r>
              <a:rPr lang="en-GB" altLang="en-US" sz="1400" dirty="0" err="1">
                <a:latin typeface="Arial" pitchFamily="34" charset="0"/>
              </a:rPr>
              <a:t>T.D</a:t>
            </a:r>
            <a:r>
              <a:rPr lang="en-GB" altLang="en-US" sz="1400" dirty="0">
                <a:latin typeface="Arial" pitchFamily="34" charset="0"/>
              </a:rPr>
              <a:t>., Stephan, B., Brayne, C. &amp; The CC75C (2014) </a:t>
            </a:r>
            <a:r>
              <a:rPr lang="en-GB" altLang="en-US" sz="1600" b="1" dirty="0">
                <a:latin typeface="Arial" pitchFamily="34" charset="0"/>
              </a:rPr>
              <a:t>Operational definitions of successful aging: A systematic review. </a:t>
            </a:r>
            <a:r>
              <a:rPr lang="en-GB" altLang="en-US" sz="1400" i="1" dirty="0">
                <a:latin typeface="Arial" pitchFamily="34" charset="0"/>
              </a:rPr>
              <a:t>International </a:t>
            </a:r>
            <a:r>
              <a:rPr lang="en-GB" altLang="en-US" sz="1400" i="1" dirty="0" err="1">
                <a:latin typeface="Arial" pitchFamily="34" charset="0"/>
              </a:rPr>
              <a:t>Psychogeriatrics</a:t>
            </a:r>
            <a:r>
              <a:rPr lang="en-GB" altLang="en-US" sz="1400" dirty="0">
                <a:latin typeface="Arial" pitchFamily="34" charset="0"/>
              </a:rPr>
              <a:t>, 26(3).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4456935" y="1524000"/>
            <a:ext cx="4547822" cy="104644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Book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Book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Book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Book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Book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400" dirty="0">
                <a:latin typeface="Arial" pitchFamily="34" charset="0"/>
              </a:rPr>
              <a:t>Cosco, </a:t>
            </a:r>
            <a:r>
              <a:rPr lang="en-GB" altLang="en-US" sz="1400" dirty="0" err="1">
                <a:latin typeface="Arial" pitchFamily="34" charset="0"/>
              </a:rPr>
              <a:t>T.D</a:t>
            </a:r>
            <a:r>
              <a:rPr lang="en-GB" altLang="en-US" sz="1400" dirty="0">
                <a:latin typeface="Arial" pitchFamily="34" charset="0"/>
              </a:rPr>
              <a:t>., Stephan, B., Brayne, C. &amp; The CC75C (2014) </a:t>
            </a:r>
            <a:r>
              <a:rPr lang="en-GB" altLang="en-US" sz="1600" b="1" dirty="0">
                <a:latin typeface="Arial" pitchFamily="34" charset="0"/>
              </a:rPr>
              <a:t>Lay perspectives of successful ageing: A systematic review and meta-ethnography. </a:t>
            </a:r>
            <a:r>
              <a:rPr lang="en-GB" altLang="en-US" sz="1400" i="1" dirty="0" err="1">
                <a:latin typeface="Arial" pitchFamily="34" charset="0"/>
              </a:rPr>
              <a:t>BMJ</a:t>
            </a:r>
            <a:r>
              <a:rPr lang="en-GB" altLang="en-US" sz="1400" i="1" dirty="0">
                <a:latin typeface="Arial" pitchFamily="34" charset="0"/>
              </a:rPr>
              <a:t> Open</a:t>
            </a:r>
            <a:r>
              <a:rPr lang="en-GB" altLang="en-US" sz="1400" dirty="0">
                <a:latin typeface="Arial" pitchFamily="34" charset="0"/>
              </a:rPr>
              <a:t>, 3(6).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2282031" y="5208779"/>
            <a:ext cx="4547822" cy="104644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Book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Book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Book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Book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Book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400" dirty="0">
                <a:latin typeface="Arial" pitchFamily="34" charset="0"/>
              </a:rPr>
              <a:t>Cosco, </a:t>
            </a:r>
            <a:r>
              <a:rPr lang="en-GB" altLang="en-US" sz="1400" dirty="0" err="1">
                <a:latin typeface="Arial" pitchFamily="34" charset="0"/>
              </a:rPr>
              <a:t>T.D</a:t>
            </a:r>
            <a:r>
              <a:rPr lang="en-GB" altLang="en-US" sz="1400" dirty="0">
                <a:latin typeface="Arial" pitchFamily="34" charset="0"/>
              </a:rPr>
              <a:t>., Stephan, B., Brayne, C. &amp; The CC75C (2014) </a:t>
            </a:r>
            <a:r>
              <a:rPr lang="en-GB" altLang="en-US" sz="1600" b="1" dirty="0">
                <a:latin typeface="Arial" pitchFamily="34" charset="0"/>
              </a:rPr>
              <a:t>Whose “successful ageing”? Lay- and researcher-driven conceptualisations of </a:t>
            </a:r>
            <a:r>
              <a:rPr lang="en-GB" altLang="en-US" sz="1600" b="1" dirty="0" err="1">
                <a:latin typeface="Arial" pitchFamily="34" charset="0"/>
              </a:rPr>
              <a:t>aeging</a:t>
            </a:r>
            <a:r>
              <a:rPr lang="en-GB" altLang="en-US" sz="1600" b="1" dirty="0">
                <a:latin typeface="Arial" pitchFamily="34" charset="0"/>
              </a:rPr>
              <a:t> well. </a:t>
            </a:r>
            <a:r>
              <a:rPr lang="en-GB" altLang="en-US" sz="1400" i="1" dirty="0">
                <a:latin typeface="Arial" pitchFamily="34" charset="0"/>
              </a:rPr>
              <a:t>European Journal of Psychiatry</a:t>
            </a:r>
            <a:r>
              <a:rPr lang="en-GB" altLang="en-US" sz="1400" dirty="0">
                <a:latin typeface="Arial" pitchFamily="34" charset="0"/>
              </a:rPr>
              <a:t>, 28(2).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228600" y="0"/>
            <a:ext cx="820737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b="0" kern="1200" cap="all" baseline="0">
                <a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4800" dirty="0" smtClean="0">
                <a:ea typeface="ＭＳ Ｐゴシック" pitchFamily="34" charset="-128"/>
              </a:rPr>
              <a:t>Healthy (OR Successful) Aging</a:t>
            </a:r>
            <a:endParaRPr lang="en-GB" altLang="en-US" sz="4800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34500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207375" cy="1143000"/>
          </a:xfrm>
        </p:spPr>
        <p:txBody>
          <a:bodyPr/>
          <a:lstStyle/>
          <a:p>
            <a:pPr algn="l" eaLnBrk="1" hangingPunct="1"/>
            <a:r>
              <a:rPr lang="en-GB" altLang="en-US" sz="4800" dirty="0" smtClean="0">
                <a:ea typeface="ＭＳ Ｐゴシック" pitchFamily="34" charset="-128"/>
              </a:rPr>
              <a:t>Conceptualization</a:t>
            </a:r>
            <a:endParaRPr lang="en-GB" altLang="en-US" sz="4800" dirty="0">
              <a:ea typeface="ＭＳ Ｐゴシック" pitchFamily="34" charset="-128"/>
            </a:endParaRPr>
          </a:p>
        </p:txBody>
      </p:sp>
      <p:graphicFrame>
        <p:nvGraphicFramePr>
          <p:cNvPr id="4" name="Chart 3"/>
          <p:cNvGraphicFramePr/>
          <p:nvPr>
            <p:extLst/>
          </p:nvPr>
        </p:nvGraphicFramePr>
        <p:xfrm>
          <a:off x="609600" y="391964"/>
          <a:ext cx="8064896" cy="6453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2482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905334467"/>
              </p:ext>
            </p:extLst>
          </p:nvPr>
        </p:nvGraphicFramePr>
        <p:xfrm>
          <a:off x="609600" y="391964"/>
          <a:ext cx="8064896" cy="6453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207375" cy="1143000"/>
          </a:xfrm>
        </p:spPr>
        <p:txBody>
          <a:bodyPr/>
          <a:lstStyle/>
          <a:p>
            <a:pPr algn="l" eaLnBrk="1" hangingPunct="1"/>
            <a:r>
              <a:rPr lang="en-GB" altLang="en-US" sz="4800" dirty="0" smtClean="0">
                <a:ea typeface="ＭＳ Ｐゴシック" pitchFamily="34" charset="-128"/>
              </a:rPr>
              <a:t>Conceptualization</a:t>
            </a:r>
            <a:endParaRPr lang="en-GB" altLang="en-US" sz="4800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0249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2241350000"/>
              </p:ext>
            </p:extLst>
          </p:nvPr>
        </p:nvGraphicFramePr>
        <p:xfrm>
          <a:off x="609600" y="391964"/>
          <a:ext cx="8064896" cy="6453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207375" cy="1143000"/>
          </a:xfrm>
        </p:spPr>
        <p:txBody>
          <a:bodyPr/>
          <a:lstStyle/>
          <a:p>
            <a:pPr algn="l" eaLnBrk="1" hangingPunct="1"/>
            <a:r>
              <a:rPr lang="en-GB" altLang="en-US" sz="4800" dirty="0" smtClean="0">
                <a:ea typeface="ＭＳ Ｐゴシック" pitchFamily="34" charset="-128"/>
              </a:rPr>
              <a:t>Conceptualization</a:t>
            </a:r>
            <a:endParaRPr lang="en-GB" altLang="en-US" sz="4800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15519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http://www.cfas.ac.uk/pages/bcfasidi/cfas_flow_chart_v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187" y="990600"/>
            <a:ext cx="3632200" cy="5461612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228600" y="0"/>
            <a:ext cx="820737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b="0" kern="1200" cap="all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4800" smtClean="0">
                <a:ea typeface="ＭＳ Ｐゴシック" pitchFamily="34" charset="-128"/>
              </a:rPr>
              <a:t>Longitudinal Analysis</a:t>
            </a:r>
            <a:endParaRPr lang="en-GB" altLang="en-US" sz="4800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2218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http://www.cfas.ac.uk/pages/bcfasidi/cfas_flow_chart_v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187" y="990600"/>
            <a:ext cx="3632200" cy="5461612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262437" y="1809750"/>
            <a:ext cx="1271588" cy="32385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843337" y="2705100"/>
            <a:ext cx="1690688" cy="32385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262437" y="3257550"/>
            <a:ext cx="1123950" cy="32385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228600" y="0"/>
            <a:ext cx="820737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b="0" kern="1200" cap="all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4800" smtClean="0">
                <a:ea typeface="ＭＳ Ｐゴシック" pitchFamily="34" charset="-128"/>
              </a:rPr>
              <a:t>Longitudinal Analysis</a:t>
            </a:r>
            <a:endParaRPr lang="en-GB" altLang="en-US" sz="4800" dirty="0">
              <a:ea typeface="ＭＳ Ｐゴシック" pitchFamily="34" charset="-12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71787" y="3822954"/>
            <a:ext cx="2362200" cy="32385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695699" y="4568571"/>
            <a:ext cx="1309688" cy="32385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705224" y="5105400"/>
            <a:ext cx="1309688" cy="32385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705224" y="5610225"/>
            <a:ext cx="1309688" cy="32385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939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5400"/>
            <a:ext cx="8229600" cy="1143000"/>
          </a:xfrm>
        </p:spPr>
        <p:txBody>
          <a:bodyPr/>
          <a:lstStyle/>
          <a:p>
            <a:pPr algn="l"/>
            <a:r>
              <a:rPr lang="en-GB" dirty="0"/>
              <a:t>Overview </a:t>
            </a:r>
          </a:p>
        </p:txBody>
      </p:sp>
      <p:sp>
        <p:nvSpPr>
          <p:cNvPr id="51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153400" cy="4572000"/>
          </a:xfrm>
        </p:spPr>
        <p:txBody>
          <a:bodyPr>
            <a:normAutofit lnSpcReduction="10000"/>
          </a:bodyPr>
          <a:lstStyle/>
          <a:p>
            <a:r>
              <a:rPr lang="en-GB" sz="3600" dirty="0" smtClean="0"/>
              <a:t> Background </a:t>
            </a:r>
            <a:endParaRPr lang="en-GB" sz="3600" dirty="0"/>
          </a:p>
          <a:p>
            <a:r>
              <a:rPr lang="en-GB" sz="3600" dirty="0" smtClean="0"/>
              <a:t> Introduction</a:t>
            </a:r>
          </a:p>
          <a:p>
            <a:r>
              <a:rPr lang="en-GB" sz="3600" dirty="0" smtClean="0"/>
              <a:t> Longitudinal Studies</a:t>
            </a:r>
          </a:p>
          <a:p>
            <a:r>
              <a:rPr lang="en-GB" sz="3600" dirty="0" smtClean="0"/>
              <a:t>  Healthy aging</a:t>
            </a:r>
          </a:p>
          <a:p>
            <a:pPr lvl="1"/>
            <a:r>
              <a:rPr lang="en-GB" sz="3200" dirty="0" smtClean="0"/>
              <a:t>  </a:t>
            </a:r>
            <a:r>
              <a:rPr lang="en-GB" sz="2800" dirty="0" err="1" smtClean="0"/>
              <a:t>Operationalizations</a:t>
            </a:r>
            <a:r>
              <a:rPr lang="en-GB" sz="2800" dirty="0" smtClean="0"/>
              <a:t> and analyses</a:t>
            </a:r>
            <a:endParaRPr lang="en-GB" sz="3200" dirty="0" smtClean="0"/>
          </a:p>
          <a:p>
            <a:r>
              <a:rPr lang="en-GB" sz="3600" dirty="0" smtClean="0"/>
              <a:t> Resilience</a:t>
            </a:r>
            <a:endParaRPr lang="en-GB" sz="3600" dirty="0"/>
          </a:p>
          <a:p>
            <a:pPr lvl="1"/>
            <a:r>
              <a:rPr lang="en-GB" sz="2800" dirty="0" smtClean="0"/>
              <a:t>  </a:t>
            </a:r>
            <a:r>
              <a:rPr lang="en-GB" sz="2800" dirty="0" err="1" smtClean="0"/>
              <a:t>Operationalizations</a:t>
            </a:r>
            <a:r>
              <a:rPr lang="en-GB" sz="2800" dirty="0" smtClean="0"/>
              <a:t> </a:t>
            </a:r>
            <a:r>
              <a:rPr lang="en-GB" sz="2800" dirty="0"/>
              <a:t>and </a:t>
            </a:r>
            <a:r>
              <a:rPr lang="en-GB" sz="2800" dirty="0" smtClean="0"/>
              <a:t>analyses</a:t>
            </a:r>
          </a:p>
          <a:p>
            <a:r>
              <a:rPr lang="en-GB" sz="3600" dirty="0" smtClean="0"/>
              <a:t>Future Directions </a:t>
            </a:r>
            <a:endParaRPr lang="en-GB" sz="3600" dirty="0"/>
          </a:p>
          <a:p>
            <a:pPr lvl="1"/>
            <a:endParaRPr lang="en-GB" sz="3400" dirty="0" smtClean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477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207375" cy="1143000"/>
          </a:xfrm>
        </p:spPr>
        <p:txBody>
          <a:bodyPr/>
          <a:lstStyle/>
          <a:p>
            <a:pPr algn="l" eaLnBrk="1" hangingPunct="1"/>
            <a:r>
              <a:rPr lang="en-GB" altLang="en-US" sz="4800" dirty="0">
                <a:ea typeface="ＭＳ Ｐゴシック" pitchFamily="34" charset="-128"/>
              </a:rPr>
              <a:t>Modelling 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/>
          </p:nvPr>
        </p:nvGraphicFramePr>
        <p:xfrm>
          <a:off x="304800" y="990600"/>
          <a:ext cx="83058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ectangle 1"/>
          <p:cNvSpPr/>
          <p:nvPr/>
        </p:nvSpPr>
        <p:spPr>
          <a:xfrm>
            <a:off x="1219200" y="1202960"/>
            <a:ext cx="7696200" cy="403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2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207375" cy="1143000"/>
          </a:xfrm>
        </p:spPr>
        <p:txBody>
          <a:bodyPr/>
          <a:lstStyle/>
          <a:p>
            <a:pPr algn="l" eaLnBrk="1" hangingPunct="1"/>
            <a:r>
              <a:rPr lang="en-GB" altLang="en-US" sz="4800" dirty="0">
                <a:ea typeface="ＭＳ Ｐゴシック" pitchFamily="34" charset="-128"/>
              </a:rPr>
              <a:t>Modelling 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/>
          </p:nvPr>
        </p:nvGraphicFramePr>
        <p:xfrm>
          <a:off x="304800" y="990600"/>
          <a:ext cx="83058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62000" y="5486400"/>
            <a:ext cx="5721350" cy="10156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Book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Book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Book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Book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Book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400" dirty="0">
                <a:latin typeface="Arial" pitchFamily="34" charset="0"/>
              </a:rPr>
              <a:t>Cosco, </a:t>
            </a:r>
            <a:r>
              <a:rPr lang="en-GB" altLang="en-US" sz="1400" dirty="0" err="1">
                <a:latin typeface="Arial" pitchFamily="34" charset="0"/>
              </a:rPr>
              <a:t>T.D</a:t>
            </a:r>
            <a:r>
              <a:rPr lang="en-GB" altLang="en-US" sz="1400" dirty="0">
                <a:latin typeface="Arial" pitchFamily="34" charset="0"/>
              </a:rPr>
              <a:t>., Stephan, B., Brayne, C. &amp; The CC75C (2014) </a:t>
            </a:r>
            <a:r>
              <a:rPr lang="en-GB" altLang="en-US" sz="1600" b="1" dirty="0">
                <a:latin typeface="Arial" pitchFamily="34" charset="0"/>
              </a:rPr>
              <a:t>(Unsuccessful) binary modelling of successful aging in the oldest old: A call for continuum-based measures. </a:t>
            </a:r>
            <a:r>
              <a:rPr lang="en-GB" altLang="en-US" sz="1400" i="1" dirty="0">
                <a:latin typeface="Arial" pitchFamily="34" charset="0"/>
              </a:rPr>
              <a:t>Journal of the American Geriatrics Society</a:t>
            </a:r>
            <a:r>
              <a:rPr lang="en-GB" altLang="en-US" sz="1400" dirty="0">
                <a:latin typeface="Arial" pitchFamily="34" charset="0"/>
              </a:rPr>
              <a:t>, 62(8).</a:t>
            </a:r>
          </a:p>
        </p:txBody>
      </p:sp>
    </p:spTree>
    <p:extLst>
      <p:ext uri="{BB962C8B-B14F-4D97-AF65-F5344CB8AC3E}">
        <p14:creationId xmlns:p14="http://schemas.microsoft.com/office/powerpoint/2010/main" val="3176179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har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6617839"/>
              </p:ext>
            </p:extLst>
          </p:nvPr>
        </p:nvGraphicFramePr>
        <p:xfrm>
          <a:off x="0" y="1142999"/>
          <a:ext cx="9407422" cy="54422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207375" cy="1143000"/>
          </a:xfrm>
        </p:spPr>
        <p:txBody>
          <a:bodyPr/>
          <a:lstStyle/>
          <a:p>
            <a:pPr algn="l" eaLnBrk="1" hangingPunct="1"/>
            <a:r>
              <a:rPr lang="en-GB" altLang="en-US" sz="4800" dirty="0" smtClean="0">
                <a:ea typeface="ＭＳ Ｐゴシック" pitchFamily="34" charset="-128"/>
              </a:rPr>
              <a:t>Operationalization</a:t>
            </a:r>
            <a:endParaRPr lang="en-GB" altLang="en-US" sz="4800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4789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hart 3"/>
          <p:cNvGraphicFramePr>
            <a:graphicFrameLocks noGrp="1"/>
          </p:cNvGraphicFramePr>
          <p:nvPr/>
        </p:nvGraphicFramePr>
        <p:xfrm>
          <a:off x="0" y="1142999"/>
          <a:ext cx="9407422" cy="54422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207375" cy="1143000"/>
          </a:xfrm>
        </p:spPr>
        <p:txBody>
          <a:bodyPr/>
          <a:lstStyle/>
          <a:p>
            <a:pPr algn="l" eaLnBrk="1" hangingPunct="1"/>
            <a:r>
              <a:rPr lang="en-GB" altLang="en-US" sz="4800" dirty="0" smtClean="0">
                <a:ea typeface="ＭＳ Ｐゴシック" pitchFamily="34" charset="-128"/>
              </a:rPr>
              <a:t>Operationalization</a:t>
            </a:r>
            <a:endParaRPr lang="en-GB" altLang="en-US" sz="4800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6779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207375" cy="1143000"/>
          </a:xfrm>
        </p:spPr>
        <p:txBody>
          <a:bodyPr/>
          <a:lstStyle/>
          <a:p>
            <a:pPr algn="l" eaLnBrk="1" hangingPunct="1"/>
            <a:r>
              <a:rPr lang="en-GB" altLang="en-US" sz="4800" dirty="0" smtClean="0">
                <a:ea typeface="ＭＳ Ｐゴシック" pitchFamily="34" charset="-128"/>
              </a:rPr>
              <a:t>MODELLING Issues</a:t>
            </a:r>
            <a:endParaRPr lang="en-GB" altLang="en-US" sz="4800" dirty="0">
              <a:ea typeface="ＭＳ Ｐゴシック" pitchFamily="34" charset="-128"/>
            </a:endParaRPr>
          </a:p>
        </p:txBody>
      </p:sp>
      <p:sp>
        <p:nvSpPr>
          <p:cNvPr id="7" name="AutoShape 18"/>
          <p:cNvSpPr>
            <a:spLocks noChangeAspect="1" noChangeArrowheads="1"/>
          </p:cNvSpPr>
          <p:nvPr/>
        </p:nvSpPr>
        <p:spPr bwMode="auto">
          <a:xfrm>
            <a:off x="293450" y="1676400"/>
            <a:ext cx="7056784" cy="40338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158271" y="2105460"/>
            <a:ext cx="2824025" cy="3300126"/>
          </a:xfrm>
          <a:prstGeom prst="rect">
            <a:avLst/>
          </a:prstGeom>
          <a:solidFill>
            <a:srgbClr val="C0C0C0">
              <a:alpha val="25098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397933" y="2105460"/>
            <a:ext cx="2760338" cy="3300126"/>
          </a:xfrm>
          <a:prstGeom prst="rect">
            <a:avLst/>
          </a:prstGeom>
          <a:solidFill>
            <a:srgbClr val="C0C0C0">
              <a:alpha val="50195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>
            <a:off x="1397933" y="2105460"/>
            <a:ext cx="0" cy="330012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>
            <a:off x="1397933" y="5405586"/>
            <a:ext cx="55843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446378" y="3853291"/>
            <a:ext cx="951555" cy="2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8520" tIns="29261" rIns="58520" bIns="29261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Functioning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3587499" y="5508886"/>
            <a:ext cx="1165628" cy="242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8520" tIns="29261" rIns="58520" bIns="29261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Time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Line 12"/>
          <p:cNvSpPr>
            <a:spLocks noChangeShapeType="1"/>
          </p:cNvSpPr>
          <p:nvPr/>
        </p:nvSpPr>
        <p:spPr bwMode="auto">
          <a:xfrm>
            <a:off x="1397933" y="2961182"/>
            <a:ext cx="5584363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AutoShape 13"/>
          <p:cNvSpPr>
            <a:spLocks/>
          </p:cNvSpPr>
          <p:nvPr/>
        </p:nvSpPr>
        <p:spPr bwMode="auto">
          <a:xfrm flipH="1">
            <a:off x="7042638" y="2105460"/>
            <a:ext cx="224910" cy="855721"/>
          </a:xfrm>
          <a:prstGeom prst="leftBrace">
            <a:avLst>
              <a:gd name="adj1" fmla="val 38824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1458275" y="1676400"/>
            <a:ext cx="2762880" cy="29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8520" tIns="29261" rIns="58520" bIns="29261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Line 15"/>
          <p:cNvSpPr>
            <a:spLocks noChangeShapeType="1"/>
          </p:cNvSpPr>
          <p:nvPr/>
        </p:nvSpPr>
        <p:spPr bwMode="auto">
          <a:xfrm flipV="1">
            <a:off x="6982296" y="5345472"/>
            <a:ext cx="0" cy="12182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1397933" y="2379638"/>
            <a:ext cx="5584363" cy="2659401"/>
          </a:xfrm>
          <a:custGeom>
            <a:avLst/>
            <a:gdLst>
              <a:gd name="T0" fmla="*/ 0 w 4128"/>
              <a:gd name="T1" fmla="*/ 23258 h 1973"/>
              <a:gd name="T2" fmla="*/ 1421618 w 4128"/>
              <a:gd name="T3" fmla="*/ 68764 h 1973"/>
              <a:gd name="T4" fmla="*/ 2063672 w 4128"/>
              <a:gd name="T5" fmla="*/ 435843 h 1973"/>
              <a:gd name="T6" fmla="*/ 2660226 w 4128"/>
              <a:gd name="T7" fmla="*/ 1398540 h 1973"/>
              <a:gd name="T8" fmla="*/ 4173855 w 4128"/>
              <a:gd name="T9" fmla="*/ 1995170 h 19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128" h="1973">
                <a:moveTo>
                  <a:pt x="0" y="23"/>
                </a:moveTo>
                <a:cubicBezTo>
                  <a:pt x="533" y="11"/>
                  <a:pt x="1066" y="0"/>
                  <a:pt x="1406" y="68"/>
                </a:cubicBezTo>
                <a:cubicBezTo>
                  <a:pt x="1746" y="136"/>
                  <a:pt x="1837" y="212"/>
                  <a:pt x="2041" y="431"/>
                </a:cubicBezTo>
                <a:cubicBezTo>
                  <a:pt x="2245" y="650"/>
                  <a:pt x="2283" y="1126"/>
                  <a:pt x="2631" y="1383"/>
                </a:cubicBezTo>
                <a:cubicBezTo>
                  <a:pt x="2979" y="1640"/>
                  <a:pt x="4037" y="1905"/>
                  <a:pt x="4128" y="1973"/>
                </a:cubicBezTo>
              </a:path>
            </a:pathLst>
          </a:custGeom>
          <a:noFill/>
          <a:ln w="2540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1397933" y="2410961"/>
            <a:ext cx="5584363" cy="855721"/>
          </a:xfrm>
          <a:custGeom>
            <a:avLst/>
            <a:gdLst>
              <a:gd name="T0" fmla="*/ 0 w 4128"/>
              <a:gd name="T1" fmla="*/ 0 h 635"/>
              <a:gd name="T2" fmla="*/ 917075 w 4128"/>
              <a:gd name="T3" fmla="*/ 274992 h 635"/>
              <a:gd name="T4" fmla="*/ 2063672 w 4128"/>
              <a:gd name="T5" fmla="*/ 412488 h 635"/>
              <a:gd name="T6" fmla="*/ 4173855 w 4128"/>
              <a:gd name="T7" fmla="*/ 641985 h 63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128" h="635">
                <a:moveTo>
                  <a:pt x="0" y="0"/>
                </a:moveTo>
                <a:cubicBezTo>
                  <a:pt x="283" y="102"/>
                  <a:pt x="567" y="204"/>
                  <a:pt x="907" y="272"/>
                </a:cubicBezTo>
                <a:cubicBezTo>
                  <a:pt x="1247" y="340"/>
                  <a:pt x="1504" y="348"/>
                  <a:pt x="2041" y="408"/>
                </a:cubicBezTo>
                <a:cubicBezTo>
                  <a:pt x="2578" y="468"/>
                  <a:pt x="4030" y="605"/>
                  <a:pt x="4128" y="635"/>
                </a:cubicBez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1397933" y="2410961"/>
            <a:ext cx="5584363" cy="1772356"/>
          </a:xfrm>
          <a:custGeom>
            <a:avLst/>
            <a:gdLst>
              <a:gd name="T0" fmla="*/ 0 w 4128"/>
              <a:gd name="T1" fmla="*/ 0 h 1315"/>
              <a:gd name="T2" fmla="*/ 1376118 w 4128"/>
              <a:gd name="T3" fmla="*/ 183022 h 1315"/>
              <a:gd name="T4" fmla="*/ 2063672 w 4128"/>
              <a:gd name="T5" fmla="*/ 412558 h 1315"/>
              <a:gd name="T6" fmla="*/ 3256780 w 4128"/>
              <a:gd name="T7" fmla="*/ 1100154 h 1315"/>
              <a:gd name="T8" fmla="*/ 4173855 w 4128"/>
              <a:gd name="T9" fmla="*/ 1329690 h 13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128" h="1315">
                <a:moveTo>
                  <a:pt x="0" y="0"/>
                </a:moveTo>
                <a:cubicBezTo>
                  <a:pt x="510" y="56"/>
                  <a:pt x="1021" y="113"/>
                  <a:pt x="1361" y="181"/>
                </a:cubicBezTo>
                <a:cubicBezTo>
                  <a:pt x="1701" y="249"/>
                  <a:pt x="1731" y="257"/>
                  <a:pt x="2041" y="408"/>
                </a:cubicBezTo>
                <a:cubicBezTo>
                  <a:pt x="2351" y="559"/>
                  <a:pt x="2873" y="937"/>
                  <a:pt x="3221" y="1088"/>
                </a:cubicBezTo>
                <a:cubicBezTo>
                  <a:pt x="3569" y="1239"/>
                  <a:pt x="3932" y="1277"/>
                  <a:pt x="4128" y="1315"/>
                </a:cubicBezTo>
              </a:path>
            </a:pathLst>
          </a:custGeom>
          <a:noFill/>
          <a:ln w="25400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" name="Text Box 2"/>
          <p:cNvSpPr txBox="1">
            <a:spLocks noChangeArrowheads="1"/>
          </p:cNvSpPr>
          <p:nvPr/>
        </p:nvSpPr>
        <p:spPr bwMode="auto">
          <a:xfrm>
            <a:off x="7347385" y="2215139"/>
            <a:ext cx="1949015" cy="766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8520" tIns="29261" rIns="58520" bIns="29261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Range of functioning for “successful ageing”</a:t>
            </a:r>
            <a:endParaRPr kumimoji="0" lang="en-GB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28"/>
          <p:cNvSpPr>
            <a:spLocks noChangeArrowheads="1"/>
          </p:cNvSpPr>
          <p:nvPr/>
        </p:nvSpPr>
        <p:spPr bwMode="auto">
          <a:xfrm>
            <a:off x="-1447800" y="385973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3407444" y="5472876"/>
            <a:ext cx="1525709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2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207375" cy="1143000"/>
          </a:xfrm>
        </p:spPr>
        <p:txBody>
          <a:bodyPr/>
          <a:lstStyle/>
          <a:p>
            <a:r>
              <a:rPr lang="en-GB" altLang="en-US" sz="4800" dirty="0">
                <a:ea typeface="ＭＳ Ｐゴシック" pitchFamily="34" charset="-128"/>
              </a:rPr>
              <a:t>MODELLING Issues</a:t>
            </a:r>
          </a:p>
        </p:txBody>
      </p:sp>
      <p:sp>
        <p:nvSpPr>
          <p:cNvPr id="7" name="AutoShape 18"/>
          <p:cNvSpPr>
            <a:spLocks noChangeAspect="1" noChangeArrowheads="1"/>
          </p:cNvSpPr>
          <p:nvPr/>
        </p:nvSpPr>
        <p:spPr bwMode="auto">
          <a:xfrm>
            <a:off x="293450" y="1676400"/>
            <a:ext cx="7056784" cy="40338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158271" y="2105460"/>
            <a:ext cx="2824025" cy="3300126"/>
          </a:xfrm>
          <a:prstGeom prst="rect">
            <a:avLst/>
          </a:prstGeom>
          <a:solidFill>
            <a:srgbClr val="C0C0C0">
              <a:alpha val="25098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397933" y="2105460"/>
            <a:ext cx="2760338" cy="3300126"/>
          </a:xfrm>
          <a:prstGeom prst="rect">
            <a:avLst/>
          </a:prstGeom>
          <a:solidFill>
            <a:srgbClr val="C0C0C0">
              <a:alpha val="50195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>
            <a:off x="1397933" y="2105460"/>
            <a:ext cx="0" cy="330012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>
            <a:off x="1397933" y="5405586"/>
            <a:ext cx="55843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446378" y="3853291"/>
            <a:ext cx="951555" cy="2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8520" tIns="29261" rIns="58520" bIns="29261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Functioning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3587499" y="5508886"/>
            <a:ext cx="1165628" cy="242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8520" tIns="29261" rIns="58520" bIns="29261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Time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6735175" y="5467433"/>
            <a:ext cx="615059" cy="242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8520" tIns="29261" rIns="58520" bIns="29261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Death 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Line 12"/>
          <p:cNvSpPr>
            <a:spLocks noChangeShapeType="1"/>
          </p:cNvSpPr>
          <p:nvPr/>
        </p:nvSpPr>
        <p:spPr bwMode="auto">
          <a:xfrm>
            <a:off x="1397933" y="2961182"/>
            <a:ext cx="5584363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AutoShape 13"/>
          <p:cNvSpPr>
            <a:spLocks/>
          </p:cNvSpPr>
          <p:nvPr/>
        </p:nvSpPr>
        <p:spPr bwMode="auto">
          <a:xfrm flipH="1">
            <a:off x="7042638" y="2105460"/>
            <a:ext cx="224910" cy="855721"/>
          </a:xfrm>
          <a:prstGeom prst="leftBrace">
            <a:avLst>
              <a:gd name="adj1" fmla="val 38824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1458275" y="1676400"/>
            <a:ext cx="2762880" cy="29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8520" tIns="29261" rIns="58520" bIns="29261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Line 15"/>
          <p:cNvSpPr>
            <a:spLocks noChangeShapeType="1"/>
          </p:cNvSpPr>
          <p:nvPr/>
        </p:nvSpPr>
        <p:spPr bwMode="auto">
          <a:xfrm flipV="1">
            <a:off x="6982296" y="5345472"/>
            <a:ext cx="0" cy="12182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1397933" y="1794095"/>
            <a:ext cx="2760338" cy="274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8520" tIns="29261" rIns="58520" bIns="29261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Successful aging trajectory 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4158271" y="1799160"/>
            <a:ext cx="2824025" cy="274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8520" tIns="29261" rIns="58520" bIns="29261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End-of-life trajectory 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1397933" y="2379638"/>
            <a:ext cx="5584363" cy="2659401"/>
          </a:xfrm>
          <a:custGeom>
            <a:avLst/>
            <a:gdLst>
              <a:gd name="T0" fmla="*/ 0 w 4128"/>
              <a:gd name="T1" fmla="*/ 23258 h 1973"/>
              <a:gd name="T2" fmla="*/ 1421618 w 4128"/>
              <a:gd name="T3" fmla="*/ 68764 h 1973"/>
              <a:gd name="T4" fmla="*/ 2063672 w 4128"/>
              <a:gd name="T5" fmla="*/ 435843 h 1973"/>
              <a:gd name="T6" fmla="*/ 2660226 w 4128"/>
              <a:gd name="T7" fmla="*/ 1398540 h 1973"/>
              <a:gd name="T8" fmla="*/ 4173855 w 4128"/>
              <a:gd name="T9" fmla="*/ 1995170 h 19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128" h="1973">
                <a:moveTo>
                  <a:pt x="0" y="23"/>
                </a:moveTo>
                <a:cubicBezTo>
                  <a:pt x="533" y="11"/>
                  <a:pt x="1066" y="0"/>
                  <a:pt x="1406" y="68"/>
                </a:cubicBezTo>
                <a:cubicBezTo>
                  <a:pt x="1746" y="136"/>
                  <a:pt x="1837" y="212"/>
                  <a:pt x="2041" y="431"/>
                </a:cubicBezTo>
                <a:cubicBezTo>
                  <a:pt x="2245" y="650"/>
                  <a:pt x="2283" y="1126"/>
                  <a:pt x="2631" y="1383"/>
                </a:cubicBezTo>
                <a:cubicBezTo>
                  <a:pt x="2979" y="1640"/>
                  <a:pt x="4037" y="1905"/>
                  <a:pt x="4128" y="1973"/>
                </a:cubicBezTo>
              </a:path>
            </a:pathLst>
          </a:custGeom>
          <a:noFill/>
          <a:ln w="2540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1397933" y="2410961"/>
            <a:ext cx="5584363" cy="855721"/>
          </a:xfrm>
          <a:custGeom>
            <a:avLst/>
            <a:gdLst>
              <a:gd name="T0" fmla="*/ 0 w 4128"/>
              <a:gd name="T1" fmla="*/ 0 h 635"/>
              <a:gd name="T2" fmla="*/ 917075 w 4128"/>
              <a:gd name="T3" fmla="*/ 274992 h 635"/>
              <a:gd name="T4" fmla="*/ 2063672 w 4128"/>
              <a:gd name="T5" fmla="*/ 412488 h 635"/>
              <a:gd name="T6" fmla="*/ 4173855 w 4128"/>
              <a:gd name="T7" fmla="*/ 641985 h 63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128" h="635">
                <a:moveTo>
                  <a:pt x="0" y="0"/>
                </a:moveTo>
                <a:cubicBezTo>
                  <a:pt x="283" y="102"/>
                  <a:pt x="567" y="204"/>
                  <a:pt x="907" y="272"/>
                </a:cubicBezTo>
                <a:cubicBezTo>
                  <a:pt x="1247" y="340"/>
                  <a:pt x="1504" y="348"/>
                  <a:pt x="2041" y="408"/>
                </a:cubicBezTo>
                <a:cubicBezTo>
                  <a:pt x="2578" y="468"/>
                  <a:pt x="4030" y="605"/>
                  <a:pt x="4128" y="635"/>
                </a:cubicBez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1397933" y="2410961"/>
            <a:ext cx="5584363" cy="1772356"/>
          </a:xfrm>
          <a:custGeom>
            <a:avLst/>
            <a:gdLst>
              <a:gd name="T0" fmla="*/ 0 w 4128"/>
              <a:gd name="T1" fmla="*/ 0 h 1315"/>
              <a:gd name="T2" fmla="*/ 1376118 w 4128"/>
              <a:gd name="T3" fmla="*/ 183022 h 1315"/>
              <a:gd name="T4" fmla="*/ 2063672 w 4128"/>
              <a:gd name="T5" fmla="*/ 412558 h 1315"/>
              <a:gd name="T6" fmla="*/ 3256780 w 4128"/>
              <a:gd name="T7" fmla="*/ 1100154 h 1315"/>
              <a:gd name="T8" fmla="*/ 4173855 w 4128"/>
              <a:gd name="T9" fmla="*/ 1329690 h 13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128" h="1315">
                <a:moveTo>
                  <a:pt x="0" y="0"/>
                </a:moveTo>
                <a:cubicBezTo>
                  <a:pt x="510" y="56"/>
                  <a:pt x="1021" y="113"/>
                  <a:pt x="1361" y="181"/>
                </a:cubicBezTo>
                <a:cubicBezTo>
                  <a:pt x="1701" y="249"/>
                  <a:pt x="1731" y="257"/>
                  <a:pt x="2041" y="408"/>
                </a:cubicBezTo>
                <a:cubicBezTo>
                  <a:pt x="2351" y="559"/>
                  <a:pt x="2873" y="937"/>
                  <a:pt x="3221" y="1088"/>
                </a:cubicBezTo>
                <a:cubicBezTo>
                  <a:pt x="3569" y="1239"/>
                  <a:pt x="3932" y="1277"/>
                  <a:pt x="4128" y="1315"/>
                </a:cubicBezTo>
              </a:path>
            </a:pathLst>
          </a:custGeom>
          <a:noFill/>
          <a:ln w="25400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" name="Text Box 2"/>
          <p:cNvSpPr txBox="1">
            <a:spLocks noChangeArrowheads="1"/>
          </p:cNvSpPr>
          <p:nvPr/>
        </p:nvSpPr>
        <p:spPr bwMode="auto">
          <a:xfrm>
            <a:off x="7347385" y="2215139"/>
            <a:ext cx="1949015" cy="766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8520" tIns="29261" rIns="58520" bIns="29261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Range of functioning for “successful ageing”</a:t>
            </a:r>
            <a:endParaRPr kumimoji="0" lang="en-GB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28"/>
          <p:cNvSpPr>
            <a:spLocks noChangeArrowheads="1"/>
          </p:cNvSpPr>
          <p:nvPr/>
        </p:nvSpPr>
        <p:spPr bwMode="auto">
          <a:xfrm>
            <a:off x="-1447800" y="385973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3407444" y="5472876"/>
            <a:ext cx="1525709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1068349" y="5915364"/>
            <a:ext cx="6305612" cy="73866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Book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Book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Book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Book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Book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Arial" pitchFamily="34" charset="0"/>
              </a:rPr>
              <a:t>Cosco, T.D., Stephan, B., </a:t>
            </a:r>
            <a:r>
              <a:rPr lang="en-US" altLang="en-US" sz="1400" dirty="0" err="1">
                <a:latin typeface="Arial" pitchFamily="34" charset="0"/>
              </a:rPr>
              <a:t>Brayne</a:t>
            </a:r>
            <a:r>
              <a:rPr lang="en-US" altLang="en-US" sz="1400" dirty="0">
                <a:latin typeface="Arial" pitchFamily="34" charset="0"/>
              </a:rPr>
              <a:t>, C. (2013) </a:t>
            </a:r>
            <a:r>
              <a:rPr lang="en-US" altLang="en-US" sz="1400" b="1" dirty="0">
                <a:latin typeface="Arial" pitchFamily="34" charset="0"/>
              </a:rPr>
              <a:t>Deathless models of aging and the importance of acknowledging the dying process</a:t>
            </a:r>
            <a:r>
              <a:rPr lang="en-US" altLang="en-US" sz="1400" dirty="0">
                <a:latin typeface="Arial" pitchFamily="34" charset="0"/>
              </a:rPr>
              <a:t>. </a:t>
            </a:r>
            <a:r>
              <a:rPr lang="en-US" altLang="en-US" sz="1400" i="1" dirty="0">
                <a:latin typeface="Arial" pitchFamily="34" charset="0"/>
              </a:rPr>
              <a:t>Canadian Medical Association Journal.</a:t>
            </a:r>
            <a:r>
              <a:rPr lang="en-US" altLang="en-US" sz="1400" dirty="0">
                <a:latin typeface="Arial" pitchFamily="34" charset="0"/>
              </a:rPr>
              <a:t> 185(9): 751-752.	</a:t>
            </a:r>
            <a:endParaRPr lang="en-GB" altLang="en-US" sz="1400" dirty="0">
              <a:latin typeface="Arial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84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207375" cy="1143000"/>
          </a:xfrm>
        </p:spPr>
        <p:txBody>
          <a:bodyPr/>
          <a:lstStyle/>
          <a:p>
            <a:pPr algn="l" eaLnBrk="1" hangingPunct="1"/>
            <a:r>
              <a:rPr lang="en-GB" altLang="en-US" sz="4800" dirty="0" smtClean="0">
                <a:ea typeface="ＭＳ Ｐゴシック" pitchFamily="34" charset="-128"/>
              </a:rPr>
              <a:t>Modelling</a:t>
            </a:r>
            <a:endParaRPr lang="en-GB" altLang="en-US" sz="4800" dirty="0">
              <a:ea typeface="ＭＳ Ｐゴシック" pitchFamily="34" charset="-128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-211266" y="1281113"/>
            <a:ext cx="4537075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800100" indent="-3429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lvl="1" eaLnBrk="1" hangingPunct="1">
              <a:buFontTx/>
              <a:buChar char="•"/>
            </a:pPr>
            <a:r>
              <a:rPr lang="en-GB" altLang="en-US" sz="2800" dirty="0" smtClean="0"/>
              <a:t>Index?</a:t>
            </a:r>
          </a:p>
          <a:p>
            <a:pPr marL="914400" lvl="2" indent="0" eaLnBrk="1" hangingPunct="1"/>
            <a:r>
              <a:rPr lang="en-GB" altLang="en-US" sz="2800" dirty="0"/>
              <a:t>	</a:t>
            </a:r>
            <a:br>
              <a:rPr lang="en-GB" altLang="en-US" sz="2800" dirty="0"/>
            </a:br>
            <a:endParaRPr lang="en-GB" altLang="en-US" sz="1200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7988049"/>
              </p:ext>
            </p:extLst>
          </p:nvPr>
        </p:nvGraphicFramePr>
        <p:xfrm>
          <a:off x="381000" y="2263775"/>
          <a:ext cx="2950903" cy="24215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66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8620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9790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Example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Survey </a:t>
                      </a: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Question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28510" marR="285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Responses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28510" marR="285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Value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28510" marR="28510" marT="0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3380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How do you feel about the future?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28510" marR="2851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Optimistic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28510" marR="285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28510" marR="28510" marT="0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338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Empty expectations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28510" marR="285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28510" marR="28510" marT="0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338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Pessimistic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28510" marR="285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28510" marR="28510" marT="0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3380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View of own health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28510" marR="2851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Excellent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28510" marR="285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28510" marR="28510" marT="0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6338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Good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28510" marR="285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28510" marR="28510" marT="0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6338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Fair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28510" marR="285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28510" marR="28510" marT="0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9246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Poor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28510" marR="285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28510" marR="28510" marT="0" marB="0"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4" name="AutoShape 2" descr="data:image/jpeg;base64,/9j/4AAQSkZJRgABAQAAAQABAAD/2wBDAAMCAgICAgMCAgIDAwMDBAYEBAQEBAgGBgUGCQgKCgkICQkKDA8MCgsOCwkJDRENDg8QEBEQCgwSExIQEw8QEBD/2wBDAQMDAwQDBAgEBAgQCwkLEBAQEBAQEBAQEBAQEBAQEBAQEBAQEBAQEBAQEBAQEBAQEBAQEBAQEBAQEBAQEBAQEBD/wAARCAHqAeoDARE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Yr9YOQKACgAoAKACgAoAKACgDyv4mfF258LajD4f8PaLqGta1dh/s2n6fbPcXM21C7bI4wWbCqzHA4AJ6CvNxuPhhFqWo3PMrT46fHiW+8qT9nz4jqhbG7/hGL7p/wB+q8eOfxvZov2ZPH+014q8QpeWvgj4feJfEF9pxC31tpml3F1LaMSQBKsaEocqww2OVPpW9TPKcY3FyMLP9o34haHAdS8ffCjxh4c0wSLEb3VNFurWAOxwqmSRFUEnoM81NHPYTdmDpj739o7xxr0Mt98O/hl4r8UWEE5tpbrSNHubyFJQqsY2eJGUMFZDtJzhge4qq+eQpuyBQuQTftOeMPD7WOn+Mfhz4o0PUtWfy9OtNR0q4t5rx9yrthSRA0h3MowoPLAdxShnlNq4OBV1H48fHuG4ZIf2eviM6g4BPhe+/wDjVYPiCKeg/ZkH/DSHxm0uP7VrvwK8e2NsucyT+HbyNBgZPLRgdAT+FOPEEb6oPZnR+Av2xfBHi6MobpIZcZwzCvRoZxSqkODRBrX7RHjnVBcXHw5+GXivxTY207W0t1pGkXN5CkwVWMbPEjKGCsh2k5wwPcVy4jO4UpWRShcwP+F+/tA5x/wzt8Rf/CXvv/jVc3+sC7D9mPX9oD45iaO0l+APxAW5lR5I4T4avQ7opUMwXyskAuoJ7bh6in/rAg9mael/H/4u2aTah4o+CXjvSdNtEaa5vLvw9eQwQRqMs7u0YVVA5JJAFaUs+hKVpCdNlib9pnxD4jFwnw18C+IvFTWQjN3/AGNps979n8zds8zykbZu2PjOM7Tjoa2r53Tp6CUDpPBHxr8VXOo2WmePfAviHwxPqBc2iazps9mZwm3fs81V3bdy5x03DPWtsFmsMS+VBKNj0Lx54+0/wXoL61eSBY1QvknFenXrqjDmZCVzwzWfjx8b0nD6V8BPiFd20gDxTR+Gr10kQ8hlIiwQRggivnqmfxT90t0rlFP2h/jnaKbjUP2f/iFbwLjfI/hu9RRk4GSYsdTUriBX1QvYlW4/a28LeNtI1HwtrEclhqERaKSC4Uo8cqEhkZWAKkEEEHkEV20M5pVnZnHisM5K6PKT4n8YeIprqD4e+B/EHimWyVGul0bTJ7wwBs7C4iVtoO1sZ64PpRis3hQ0R49PLJ1ncom4/aGBx/wz98Rv/CXvv/jVef8A2+ux1f2OL9p/aDGA3wA+IwLHAz4YvuT1/wCeXsaf9voP7GJbV/2gpZlR/wBn/wCI+Cf+hXvv/jVVHP03qS8mdtBtt428T6vqc/hfw/4M17U/ENqZUuNJs9OmmvYWiO2UPCil1KNwwI4PBxXXPOacYcxhHK5ylyskib9oKSbyz+z/APEfGcf8ivff/Gq5Fn8bm7yZ2Kun+Jfin4jjvW8J/CbxlrJ0y6exvvsGh3Vx9luU+/DLsQ7JFyMo2CO4rSefRS0Jjk8m9R32j9obOP8Ahn74jf8AhL33/wAarD+312NP7GGav4t+I3g3TY9X+IHwx8WeGrKaUW8Vzq+j3NnE8pVmEavKiqWKqxwDnCk9jXRSzyMtzKeUyhsXrr/hf8U22L4AfEdkPQjwvfcj/v1Wcs+jfQqOTNrU0NM13xFZ6kmheNfCuseHdTeFbgWerWMtpOYiSA4SVVbaSrAHGMg+lengsxhitjhxeClhyp40+I+k+E4GaeVd+OBnmtcXjoYZameGwk670NDwv8K/2wfiVY/234I+APieXTmwYp7+NNPEylQweP7U0ZkUhhhlyp5weDXgVM/afunswydW94x/GKfHP4L3CRfGf4T+IfDds7rGt9cWpezZ2Jwq3KboWY7T8ocnHOK1oZ6pO0zKtlDSvEki8fT649pp3hPSb7WtUvsi2sdOt3uLiYhSxCRxgs2FBJwOgJ7V6dbNKdOHPc4aeXznPlsVppf2hI5Cq/s//EfA/wCpXvv/AI1XmPP0dyyYo6v4w+KXhCxbWPHHwm8Y6Dp0ePMu9S0S6tYUyyqMvIgUfMyjr1YDuKqGfxb1FLJ2tUS2Xxf0/V4reHSIZby9u5Egt7a3QySzSsQFRFUZZiSAABkkgV3PN6XJzJnIstqKXKXLt/2g4ZWRP2f/AIj4B/6Fe+/+NV58s/V9DsjkztqJbSftByyBX/Z/+I+Cf+hXvv8A41RHP1fUHkz6EFh4u+IPiK61LSfCnw18VazqWiyeTqdnp+kXNxPYybmXZOiIWibcjrhgDlWHY1vPPIRVzKOUyk7DjcftC7sf8M/fEf8A8Je+/wDjVc/9vo2/sYztX+JPjLwYYz4/+H/iPw6ksnlK2q6ZPaBnxnaPNVcnHOOuK1p59BuzM55PJLQ6/wALeOdI8UQiSznUk9s817WHxlPEK8WeXXw06L1OkrrOYKACgAoAKACgAoAKACgAoA+26s+4CgAoAKACgAoAKACgBsnCMR6GgD50+Geo3En/AAUf+GFmZD5QOsnbnj/kD3tfEZ9JurY3pn6kV88aH5rf8Eq7ye5/aA/aWEshbOswNyf+n3UP8abdwPsz9rf4VyfGn9nDx98PLSMvqF9pMlxpqiQpm+tyLi2BbsDLEgPsTQnbUD5l/wCCMV3Le/sweK55nLMfH99yf+wdp1EnzO7A5r/gpndSw/tSfsprG5A/4SYHg/8AUR07/Ci9gP0cpAc/pHxA8D6/4p1rwPovizSr3xD4cEJ1bS4bpGurESqGjMsQO5QykEEjBBFAHz9+3v8As4eDPi18DPFvjO28Pww+OPCekXOs6RqtnbZvJDbRtM1qdmGlSVVdAhzhnDAZAqoycHdAeW/8Ear6bUf2ZvFt3cOXd/iBfZJP/UO06iUnJ3YH3Zd31lp8Qnv7yC2jLBQ80gRcnoMnvUgeAfHr4wWPgD42/AXyddsP7P8AFHiLUPDV+BMrFhdWZ+zgYPBN0lsM++O+aAPVfjN4Ll+JHwh8b/D63mMM3iXw9qOkxSgZMck9u8atj2LA/hQB8nf8EhfAOoeGP2X7vxfrCYvPGHiO9ulDRlZI4LYraCN885EsFwcdt31ptt7gedftm+O7zxv+2v4b+Hel30U1j4G0SI3Ecf3ob68fzZVc+8C2hA7Z969bJ4uVfQiexwH7bN5c6d8NBHFKy5jwcGvos6k40NDOG5+o3w+kaXwD4alY5Z9Hs2J9zClfDG425+IvgOz8dWvwxu/GGkQeLb6xOp2uiSXaLez2oZ1MyRE7mQGOTkA/cb0NAHK/Hv8AZ8+HH7Q/ga/8G+O9Dt5ZZYX/ALP1NIwt5ptxj5J4JcblIIBK/dYAqwZSQWm4u6Bq58Ef8EcrHWdC+I/xz8La+QNQ0Y6Xp92qsSqzQz3sbgZA43A9qupNz1ZEYqOx+oE08NtE9xcTJFFGCzu7BVUDuSegrMs89+KnxL0Hwjoui6rFrFpMbnxPoelbYZ0dj9t1CC0zgHoPPyT2AJ7UAei0AfmL+y94Qi8M/wDBXH40aPBLLJFBp+r62PMkyVe9uLK4YDaAMA3bAAjgAckjJpybViUknc/TW6uIrS2lu5jiOFGkc+igZP8AKpKPg7/gkF4q1Dxx8Kvin4x1UKt5rvxFvdUuFUkqJZ7a3kcDPOMsetAkfeF1eWljCbm9uobeJSAZJXCKCeByeKBn59/8FnNUsb39mnwkNO1G3nI8cWzERTK5x/Z99zwaav0Ez9A7Ak2NuT1MSfyFIZ+TP/BS7U5bL9szTyHIVPA9icf9vN5Xr5TNwqNnm5lBSgjov+CYvwC8O/Fzxr4m/aD8f6faava+EtRj0nw7Z3AEscWoqiTS3TxsuN8avB5TbjhnkbAZUYc+YYiVaq7m2DoqlTR+i3xh+MXgD4D+A734lfE3WJNM0DT5IIZ7iO2kuGDyyLGgCRqzHLMOg4GTXAdh0msaNoHi7QbrRNf0uz1bSNVt2gubS7gWaC5hdcMjowIZSDyCKAPyQ+H/AME1/Zt/4Ku+D/hjozTDw5Ld3Wq6CJZTIy2Fxpt0VjLElj5biWLLEswjDHrWrqylDlZmoKMro/YCsjQ5/wAK+PvA3jw6tD4O8V6TrbaHfS6VqkdldJM1ldxnEkEyqSUcHqrYNAH54/t9/s7eDfh1+0V8Bvjj4A0Sx0P/AISL4gaZpevWtlEkMVxeG8jniuvLUAeY4E4kb+IiMnnJNKTSsJxV7n6XVIylLreiwTvazavZRzRnDRtcIGU+4JyKAPz5/wCCbszSftaftb4kDo/ix3Vgcgj+09SwR+dNiR+gev6/ovhXQ7/xL4k1S303StLtpLy9vLlwkVvBGpZ5HY8KqqCST0ApDI9F1rw1428PWmu6BqWn63omr26z211bSJcW11CwyGVhlWUigD8q/wDgot8DPCf7Pvxg8HfEL4aaGmi6L48S7g1Kws7cpZ29/bmI+YgHyRmZJv8AVgAZhdgCS2PUyzEypVUrnn4+gqlNs4qwn+0Wkc395Qa+/g+aNz46asyeqJCgAoAKACgAoAKACgAoA+26s+4CgAoAKACgAoAKACgBsn+rb/dNAHzT8Lv+UlXwx/7jX/pnva+Gz7+Mb09j9U68A0PzO/4JR/8AJwP7S3/YXg/9Lb+mB+mNID5y/Yy+Eq/BQfGvwPaWbW+m/wDC1dQ1PS18jyoxZ3emabcRpGOhRBIYsjjMZHBBAAPmv/gpz/ydL+yp/wBjIP8A046fQB+kNAH58/At3X/gsP8AHmIOwRvA8DFc8EhNEwce2T+ZoA+4fibx8NvFh/6gd/8A+k70AfE3/BFf/k1rxV/2UC+/9N2nUAeu/wDBR74UfED40fsyX/gX4Z+F5vEGuXGsafcR2cMscbGOOQs7bpGVQAPU0Afkb8Rvgr8X/wBl1/CviPx54Dm8H6+Lv+09Dlmube482azeJywEUjgbWeI4bGc9+a6bwlCy3Efvt4D8YaT8QvA/h7x7oMpl03xJpdrq1m5UqWhniWRMg4IO1hwQCO9cwy3oGgaT4V0ldI0e2jtbKKWedY1ACqZZWlc/izsfxoA/KD4L6xH8Z/2jPiR8ZTdpfW+s+Irp9PnCbQ1ijmO1468QJEPXjmvqeH6N3zsyqMs/t6gL4AwOgSu/Pf4IoH6jfDn/AJJ74X/7A1l/6ISvhzY+HPjiP+NxPwIP/UjTf+ga5QB+gtAH5v8A/BMj/k6b9qz/ALGX/wByOo0Afa/7S3hjXvG37PHxM8HeFtNfUNZ1zwnqunafaIyq09xLayJGgLEKCWYDJIHPJoA/DbW/2Xv2m/2XYtE+Ofj74Q3Wi6f4V1rT71bqbULSRTOk6vEhEUrsNzKBnaQM1o3Fxt1ISaZ/QdbXEV1bxXULbo5kWRD6qRkVmWfHvwd+G66V/wAFMvj148uFQyXnhDQDaNucMsNzHCkgwflbMmm5z24A6sKAPfv2lPFF94J/Z4+Jvi7S5FS+0jwjq13aMwJCzpaSGMnHON+2gD45/wCCKS7f2ffG4/6nJ/8A0htabEj6C/4KDfDPxz8YP2T/ABj8Pvhv4em1zxDqc2mNaWMUkcbSCLULeWQ7pGVRhEY8kdPWkM/Fn4w/swfG/wCAPhSx1j4u/DK58NW2qXBtLS4lvLacSzBCxXEMjkHaCeQOldKnBwstzBxkpX6H9Fdh/wAeNv8A9ck/kK5jc/If/gqKSP2xLPH/AEI1j/6UXlellvxs4cb8KPo//gjkA37OXjOXHzN8Qr4E+w07T8fzNcVb+IzqpfAjf/4K6gH9jPVj6a7pZ/8AIprI0Pr3wuMeGdIA/wCfG3/9FrQB+ffx3RU/4LE/BNlUAv4UVm9zs1YfyAoA/RigD4B/4Jp2WpJ+0D+17qUlvOunz/EHyIJSD5TzR3uqNKqnpuCyQk+zL7UAdl/wUpWH7L+z6zMfOHxm0AIPVcS7j+YX86APsygD8e/22P2Jv2nfir+1149+IfgX4O3ut+HNWmsDZXy6hZwrMI9PtonIWWZWGHjccgdPStaUoxfvGc4uS0O6/wCCNOnXWjfEL426LqFmbS806LSbS5gYgmKWOW8V0JGQSGBHB7UVWnK6CmmlZn3Z+2AM/spfGEf9SNrf/pFLWRoea/8ABLx3k/YV+GTSOzkDWFBY5OBq96APwAA/CgDyH/gsMxHw8+GGD/zNUv8A6SvXRhP4qMcR/DZ8veHiTpFuT/dFfpNH+Gj4ar8bNGtDMKACgAoAKACgAoAKACgD7bqz7gKACgAoAKACgAoAKAGyf6tv900AfNPwu/5SVfDH/uNf+me9r4bPv4xvT2P1TrwDQ/M7/glH/wAnA/tLf9heD/0tv6YH6WTXNvBJBFNMiPcyGKFWOC7hWbA9TtVj9AaQDkiijaR441VpW3uQOWbAGT6nAA/AUAfnD/wU5/5Ol/ZU/wCxkH/px0+gD9IaAPz4+Bn/ACmK+PH/AGI0P/oGh0AfcPxO/wCSbeLP+wHf/wDpO9AHxP8A8EV/+TWvFX/ZQL7/ANN2nUAfbvjn4heB/hloLeKfiH4r0vw7o6SpA19qVysECyPwql2IAJI4oA/Kz/grl8V/hn8WJPhdf/DD4g6B4pg0qDXFvW0nUI7oW5kNl5e/YTt3bHxnrtPpWkU7NgfpZ+zb4Kv/AIc/s/fDnwLq20X+ieF9Ns7wK5ZRcLbp5oUnkqH3AcDjHA6VmB6Fe2kV/Zz2Nxu8q4iaJ9pwdrAg4Pbg0AfkJ+yXpUvwp8f+Mfg/q87S33hbW7rSXleEwmfyJWjEoQk7Q4UOOTww5PWvrcgqJrlMaiNr9vb/AJEE/wC6a689/ghA/UX4c/8AJPfC/wD2BrL/ANEJXw5sfDnxx/5TEfAj/sRpv/QNcoA/QWgD83/+CZH/ACdN+1Z/2Mh/9OOo0Afojr2vaL4W0S/8SeI9TttN0rS7aS8vby5kCRW8EalnkdjwqqoJJPAAoA+Av+CmH7QnwI+KP7JmteGfh58YfCPiLVpdV02WOx0zVobid0SYFmCIxOAMknGKpRb2E5JH13+y34ovvGn7Nvwu8U6pefa7/UfCOlS3k+FHm3P2WMSsQoABLhsgAYPGBUjK3hbw7cWf7U3xG8RtAy2+oeCfCcUcmfleRLzWw4+qr5Xthh70Aeb/APBTTxFfeHP2KPiHLptwIbjUE0/Td21WzFPfwJMuGBHzRGRc9RnIIIBprViex4x/wRZXZ8APHC+njOT/ANIbWnPcUdj7t8aeOPB/w58OXPi/x74l07QNEs2jW41DUJ1hgiLuETc7cDLsqjPcgVJR+ZH/AAVx+N3we+LXwm8D2Hwx+KHhnxTdWXiCW4uYNJ1KK6eKI2zqHcITtGSBk+tUosltH6l2H/Hjbf8AXFP/AEEVJR+Q/wDwVG/5PDs/+xGsf/Si8r08t+JnDjfhR9If8Ecf+TbvGX/ZQ7//ANN2nVw1vjZ1UvgRv/8ABXT/AJMy1f8A7Dul/wDo41kaH194X/5FrSf+vGD/ANFrQB+ffx4/5TEfBH/sUl/9B1egD9F6AMK58TeBvDdnd3d54g0LS7W3Z5ruWW7hgjjb+NpCSADxyT+NAH5q/twftYfD340ftCfAf4Q/CjxBaeItK8PePdK1bV9VtB5lq9211DHBFbzg4kCo8xcqCmXjAYlXArldrk8yvY/UepKPM/FP7TX7PHgfxLeeDfGXxr8GaHrmnsi3en6hrEFvPCXRXXcjsCMoysPUMDTSb2C9j4X/AOCTl3aaj8ef2kdS0+7jurS81O2uLeeNtySxPeX7I6nuCCCD705JrcSdz7X/AGv/APk1L4w/9iNrn/pFLUjZ5l/wS5/5MU+Gf/cZ/wDTxe0CR5F/wWI/5J38MP8Asapf/SV66ML/ABUZYj+Gz5e8O/8AIIt/92v0mj/DR8NU+NmlWhmFABQAUAFABQAUAFABQB9t1Z9wFABQAUAFABQAUAFADZP9W3+6aAPmn4Xf8pKvhj/3Gv8A0z3tfDZ9/GN6ex+qdeAaH5nf8Eo/+Tgf2lv+wvB/6W39MD62/bH+KKfBfwP4O+JtxPFDZ6N470UX8sudsdjO72903HcQTSke4HXpSA96BDAMpBB5BFAH5v8A/BTn/k6X9lT/ALGQf+nHT6AP0hoA+BfgNo2qXH/BXD9oPxFDZu2m2PhCysri4BG2OeeHSXiQjOcstvMRxj5DntkA+1fibz8NvFg/6gd//wCk70AfE3/BFf8A5Na8Vf8AZQL7/wBN2nUAej/8FRfDfiHxX+yfqWi+FvDWp69qEmt6Y6WWm2cl1OyrNliI4wWIAByccU1uB+X3hP4QeM/Evjv4a/DzxZ8F/Fuh6T4l8U6bo95NqGjXVkk0UkoMyCR1X5hCkz8HIVGI6Zrrq14SpqMUJLU/fSSSG1gaWQhIokLMccKoH+FcYzxH9i342SftB/s/aP8AE25hMNxf6jqsUsTNuaMJfTCIN/teV5RPueKAPi39rfw7N8Iv28IPF8C3KaZ8SNLtNRMshXyvtkAFrNHHgA8JFbyHOeZjzggD18nrezrpETWhyX7clyLv4aRzqcho8ivoM8d6FyIbn6n/AA5/5J74X/7A1l/6ISviDY+IvjRY317/AMFh/gg9naTTJaeAJ7i4ZEJEMW3W13ueiruZVye7KOpAoA+/6APzg/4Jkj/jKX9qv/sZD/6cdRoA+y/2rdO1DWP2Y/ixpOk6fc319e+DNZt7a1tomllnlezlVERFBLMSQAAMkmgD8I7T4SfFXQfCd7ea/wDA7xxp9rZ27T3N9deHLyKGCNRlneRowqqBySSAK9OjXpKnytanBVpVHPmT0P16/wCCWXim38R/sZeFLKPUlu5/D9/qml3I87zHgYXkk0cTc5XEM8RCnopTHGK86W7O6Ox9XJYwx6hNqSg+dPDFA/PG2NnK/rI1SM+E/wDgsbrlzZ/s6+FfD9teNENZ8ZWwuIlbHnQRWl0+0juok8pvqq1pSV5Iio7RKH/BGVdnwI8dr6eNJP8A0htaKukmFP4T2L/gpd4d8QeK/wBjPxxoPhfQdR1nU7mfSfIstPtXuJ5dupWzNtjQFmwqsTgcAE9qzRbPxW8V/DP4meE/BMmp+J/g/wCMNBsbcqs1/qOg3VtAhYhVDSSIFBJIAyeScV3OtB0uVbnIqU1U5nsf0hWHNjb/APXJP5CuE6z8l/8AgqB4E+KfiD9q+z1rwV8MfFniKwXwfY2r3WlaLc3cKyie6JQvEjKGAdSRnOCPWunDVvYyuYV6XtVY+gP+CO0N5Zfs9eOtL1SxubK/s/iNqEV1bXETRywSCwsFZHRsFWVlYFSAQRg1jUlzSbNYLljY6H/grlHK/wCxjrTRxsyx65pbOQpIVfOxk+gyQPqRUFH174aR4/DmlRyKVZbKAMD1B8scUAfnx8dZFk/4LFfBRVzmPwoqt9fL1Y/yIoA/RmgD+f8A8b/D7TfFv7Tnxda+UMI/Hevcf9xCavcynBQxT948nMcVLDr3S3onhTTfDHx8+FFrYQqg/wCE00TOB/0/Q1tnGGhh4pRRllleVdtyP31r509s/Ef9vD4T/FTXv22fiR4i0H4PeMte0u6m077PeafoF1cwS7dNtVbbJHGVbDKwODwQR2row9SMHeSMK0JTVonuv/BHbS9X0L4kfGrRtf0K/wBG1G1tNEWexvrZ7eeElrogPG4DKSCDyOhBqa8lOd0VSi4xsz7l/bAOP2UfjCf+pG1v/wBIpaxNTgP+CaOi6poP7D/wvsdYs2tp5bXUL1EYgkwXGpXU8L8E8NFLGw74bnB4oA8W/wCCw6lvh38MMD/mapf/AEleunCfxkY4j+Gz5e8PAjSLcH+7X6VR/ho+Gq/GzRqjMKACgAoAKACgAoAKAYUEn23Vn3QUAFABQAUAFABQAUANkGUYD0NAHzv8OtKnsv8Agop8MtZuAIrVTrAaRzhVzo94Bknjqa+Jz6DVTmN6Z+m413Q2baus2JPoLhM/zr500Pzg/wCCWywaT8e/2kbi+uoIYptXgMTvIqrIPtt/ypJ5HTp6iqaaSA9f/wCCrEllrv7Hus2enX9tcTf21pbKkUysxxOM4APoaUU5OyA9h/ZG+MFl8UP2a/h94w1rX4ZNWl0aGy1SS4ZIZHvrbNvcMycAbpInYYAGGBHBFDTTswPkz/gpU1tqX7T37LFzZXcE0UHiQGV45FYRj+0dPOWIPA69fQ0JNgfoi2v6Ehw2tWAPoblP8aQEMOreFoJZZ4NT0qOS4IaV0mjDSEDALEHk445oA+Yv21/2t/hL4M+C3jXwJ4Y8e6drXjfxDpF1odjpmh36T3dpLcwFPPlMRPkCNJPMBYqTgBeTVwhKbsgPOP8AgjwsHhv9mrxXp+r3UFpKPH16wWaRUJH9naeM8n2NKcXB2YH3T/wkOgf9BzT/APwJT/GpA4zx9ovh/wAY+I/h5q76/YCPwf4mk11k+0IQ5OlahaKDz2a8VvqooAqftA+O4PDHwG+I3iTQNWsZNT0zwpqt1ZL54YG4S0kMQwrAn59vQg+hppXdgPib/gjb4sfw94M+Ivwp11YLFbHVLTxDayzThTP9ph8iUBTjhPskPIJz5uOMDN1KbpvUL3PTP+CmngOz8X/D/wAF/FHw9NZ3Oq+BfECJLIl18y6fe7Y5QEU4cmdLTqMgBiCBuB1wjarRsJ7Hy9+0/p2o678FbWRIXd0gBYY9q+tzOEqmFRjHRn6n+AtZ0S28B+G4ZdZsVKaRZqc3KDpCnvXxJubH9r+FvtX23+09K+0bPK83zo9+zOdu7OcZJOPegDzP40ftYfA34H6FqF/4o8e6Pdaxa2pntvD9jexT6nesSVjSO3Vt4DOpXewCDDFmAUkOMXJ2QHxH/wAEjbnVf+Fi/GzxT4znhttQ18aZqNw0jCNXmlnvZJCu49Nzep6itKlOVOyYk0z9Lf8AhIdA/wCg5p//AIEp/jWQzyP9rzVtLvP2V/i3BZ6rZyyv4N1ZVVJ1JJNq/AwacdWJ6I+Tv+CMvi3TbD4UfEPwHqF5HbXem+I4NYZZm2Ax3dqsSkE4B5snzg8cZxkZ0qwcHqTTkpLQ/Q3/AISHQOn9uaf/AOBKf41kWfmd/wAFiNSHiHxL8IPD+laiLiK2g1q9nihl3JlzaJGzAcEjZIAeoy3rz1YSm6lTQ58TNQhqeg/8EgJLTRfgj47i1K8t7Z28aykLLKqEj7Da88npUYiLhUaZdCSlBNH3h/wkOgf9BzT/APwJT/GsDU+TP+Cp+p6bffsT+NILLUrWeRrzSMJHMrEj+0IOgBo3Ez6tstd0OKxtkk1qxUiFBzcp6D3oGTrr+hOcJrVgx9Bcof60Aflv+yn+1v4f/Z9/a2+OXw5+KeqDTvBXjT4gaxd2WqyY+z6dqQv5o90pC5EUyeWGkZtsZhQkBWd10dKXLzWIVRc3Kfpn4k8L/D74ueEjovinRdE8W+GtSEVwbe6ijvLO5CsJI3wco4BCsDz0FZllX4mfFb4cfBjwnceMfiV4s07w/o9oh/eXMmGlYKSI4Yxl5ZCFO2NAWOOAaEr6INj8lvgx8YdW/aF/4KfeEvjZqlrPpul6hqF5BpVrduAbTT4dNuEgRuSqswG9gCRvkfBNdE6EoU+ZmMasZzsj9iRruhlto1mxz6faEz/Ouc2PxEvLKVP2j/i9d4zHJ4615lYdCDqE3IPevrcgg0rnzecyTdiCWxkl+Pvwruvuxx+NNFLMeAo+3Q5JPYU8/g3G6DJpJOzP3BbX9CQ4fWrBT6G5Qf1r5E+kEHiDQScDW7An2uU/xoA+Ov2ZtQsIf2+f2q7ufUbVIZR4YEbtMoV/9Dboc8470AfYM+teGbmF7a51bTJYpFKvHJPGysD1BBOCKAKmreOvAfhfSpdV13xjoGk6bZxlpLi71CGCCFFUkkszBVAUE+wBoA/LP/gob8fPBP7R/wAUvBXgr4Va8dc0PwQLyfUNRtJS1hd3dwYQoiI+WXykhb94Mr++YKfvV6uV4WVWqnY4MfXjTptHGafB9ms4of7qiv0CC5Y2Pjpu7LFBAUAFABQAUAFABQAUAwoJPturPugoAKACgAoAKACgAoAKAPN/if8ABXw58S7cw6rbIxIOGI5rixWDhiV7xSlY8atP2E/A0F8LgpkBs4K8V5qyOkncrnZ0Wufsb+BdWsUtTaxrsGAQozW08npSVhc7K/hT9jDwN4fnNx9mWQ/7S0qWTUqbG5tkPij9ijwLrt2boQLGWPO1RSq5LSqO4KdixpH7GPgTTrJrX7MjbxgkqKcMnpRVrBznO3/7Bnge6uGlUbQT0C1jLIqTd0NVGiCL9gXwQrgkkjP92l/YNIPaM9F8FfsneAPCQ3RWETvj7zIDXZRyqjR6EuTZj+OP2OPA/iu7a7NssbMT91RWdbKKVZ3BTaOQ/wCGA/BP94/98Vz/ANg0yvaC/wDDAvgocbz/AN8Uf2DSD2ht+F/2IvA2hXqXbQiQocjctaU8lpU3cTmzpvGn7KHgnxZbpHNZRoUGAQozXRXyqlVVhKbRmeBv2O/BfhHUk1KKBXeNsjK1nQyilRldDc2z2fXPAmk65oR0O7hR4CmzaRxXpToRnDkaITPnzXv2F/A+q3r3KoI95LYVeK8ieR0pu5fOzNX9gTwSCCWP/fNR/YNIftDt/Bf7Hfw/8Kzpc/Yo5ZFOQWQGumjlFGk72IlJsyf2gv2ZfCOueFLnWYoUgksFDrtQYbkDB/OrxGV0q3Q4cRXlRV0fK5/Zy0AklXOD7VwvI6R5azioaGk/ATQNNuFnKB9pzyK1pZNSg7kTzSpNWNPXvg3oGsoFaBVIHUCtq2VUqu6M6WYVKZzo/Zy0Hdndx9K4/wCw6R0f2vUOq8MfCfQ/DvzQwoWx1Irvw+W06Gxy1sdUrblTxJ8GNC1+czvEqse4FZ4jKqVZ3Lo5jUoqyOf/AOGctB/vfpXJ/YdI3/tioXbH4AeHrXqgb8BWsMlpIiWa1JEN1+zz4fuHLKNv4VM8kpNjjm1RDbb9nfQIJQ7fNg9xShklJMbzeozq5PhV4fk0z+z2tY8YxnFdzy2k4cljlWOqKXNcyNG8A+O/BCz2/wAPPiR4o8NW1zIZZYdI1a4tEkfAG5hE6gnCqMn0HpXmVMhhJ3R3QziUVqNPwmvte1n/AISDxv4h1PX9RICtd6ndSXMzDJOC8hLEZJPXua3oZHTpu7Iq5rOasjoNW+Guh6nYCxa3QKowOK9Cpl9OpHlaOKnjJwlzXOQT9nrQFn84qOucV56ySlzHW82qWsei+GvC9h4btRbWcSqAMcCvVw+GjQjaJ59avKs7sPEnhew8SWrW95GrAjHIor4eNdWkFGtKi7xPN7n9nfQJ5TIvy5PYV5E8kpN3PRWb1EMj/Z00FG3E5xSWR0rg83qMvTfAPw9LAIhGOPYVtLJaTViFmtRO5nn9nLQSeG/SsP7DpGn9sVCxafs8+HoJA7qGA9RVwySkncl5tUZ6B4c8GaR4bjCWVuikegr1qGEp0FaKOCtiZ1viN+us5wqACgAoAKACgAoAKACgGFBJ9t1Z90FABQAUAFABQAUAFABQAUAFABQAUAFABQAUAFABQAUAFABQAUAFABQAUAFABQAUBddTkfi0jyfDvWkjUsxgGABk8OpoPPxyvHQ+UR/galnzMlZsWkSFABQAUAFABQAUAFABQAUwCgAqgCgAqQCgAoAKACgAoAKACiwBVAFABUgFABQAUAFABQAUAFAMKRJ9t1Z90FABQAUAFABQAUAFABQAUAFABQAUAFABQAUAFABQAUAFABQAUAFABQAUAFABQAUEyV2Z3iIZ0PUSACVs5iAen3D1H5UHHi4+6fG75Ej5/vtzn3pM+aqq0htSZBQAUAFABQAUAFABQAUAFUgCmAUAFABQAUAFABQAUAFABQAUAFABQAUAFABQAUAFABQAUAFJgwqST7bqz7oKACgAoAKACgAoAKACgAoAKACgAoAKACgAoAKACgAoAKACgAoAKACgAoAKACgAzigLale9to721mtJD8k8Zjf/AHTwaDnxa90+ONZtI7HWL6zhBEcM7oufQGpZ8tXVplOkYBQAUAFABQAUAFABQAUAFUgCmAUAFABQAUAFABQAUAFABQAUAFABQAUAFABQAUAFABQAUrjCjcQUrCsz7bqj7kKACgAoAKACgAoAKACgAoAKACgAoAKACgAoAKACgAoAKACgAoAKACgAoAKACgBCKBXsxpBDdDzQZ4jWJ8feL7ae18UanFcRNG5uXbDDsTkH8jUs+WxStMyKRyhQAUAFABQAUAFABQAUAFUgCmAUAFABQAUAFABQAUAFABQAUAFABQAUAFABQAUAFABSYXsGRUgncKaK5X0F2t6VQuWR9tUH24UAFABQAUAFABQAUAFABQAUAFABQAUAFABQAUAFABQAUAFABQAUAFABQAUAFABQZzvzIa2Q3BA4PfmgdVXifLfxkz/wsPVAQVx5fB7fItSz5nHQamcVSOC4UAFABQAUAFABQAUAFABVJgFFwCmAUAFK4BRcAouAUXAKLgFFwCi4BRcApgFABSuAUXAKLgFFwCi4N2A4A5ouKSvG6G98bhn2NKw6UJS2MrVNft7D9xFmWb+LngU0merh8LNyXMtDnm1zVSxIu8AnOMdKqx6H1SPY/ROkemFABQAUAFABQAUAFABQAUAFABQAUAFABQAUAFABQAUAFABQAUAFABQAUAFABQAUCe4EZHHXt7UBPY+cv2gdOtLLxlBcW0OyS8tFmmO4nc+9lzz7KKlnz2Y/EeY0jx+oUFsKBBQAUAFABQAUAFABQAUAFWgCgAqWAUgCgAoAKACgAoAKACrAKGAVABQAUAFA1uLQTUVyKaeKCMySvtUdyKZvQoym0jmdX8RSSgwac5CdGfbjNUexQwnKzCOPUnvz600erGnyoSqA/SOoNQoAKACgAoAKACgAoAKACgAoAKACgAoAKACgAoAKACgAoAKACgAoAKACgAoAKACgTdgoFJpo8D/aNsroa7pmpGI/ZmszCJO29XYkfkwqWeBmMXzHkHOAcdaR4rdmFBd7hQAUAFABQAUAFABQAU7AFFgCqAKACpsAUWAKLAFFgCiwBRYAosAUWAKoAoAKmwBRYa1DpRYJe7uHb+neiw1Fy2M/UtVtrAfvGDMBwnrRY7sPhJ1Hexyeo6pc6nMXcBE6BcnGKLHt0cNGktdyqQRkA4X271R0WS2G0Id9LBVXEfpHUmoUAFABQAUAFABQAUAFABQAUAFABQAUAFABQAUAFABQAUAFABQAUAFABQAUAFABQTIKCDxv9pHnS9GGM/vpuvTO1f8ACpZ5GYq8jwgZxkjk80jwZR1CgpKwUAFABQAUAFABQAUAFUgCmAUAFABQAUAFABQAUAFABQAUAFABQAUAAOTgdaA2ELKAWLAAdST0oLp05VWYGreJBHutrHlx1l9KD1sPhdVc5qaV7iYzTMWY9yaD3KNFUkNAINBM9ZCnpQA2gAoA/SOg1CgAoAKACgAoAKACgAoAKACgAoAKACgAoAKACgAoAKACgAoAKACgAoAKACgAoAKCZK4UC5WecfHq1tpfAktzJArzQTJ5TH+HJwalnlZhG2rPmvgEjOc96R4N1N3QpGKBNiUCCgAoAKACgAoAKACqTAKLgFMAoAKVwCi4BRcAouAUXAKLgFFwCi4BRcdrhRcfKBpkla6vLeyiEs8gUHpzyaDoo0JVGrHK6lrtzfuYAdkKngDgmg96hhVT3MzA2nsSaDr5UthKB3kLuFAwJBFADaACgD9I6DUKACgAoAKACgAoAKACgAoAKACgAoAKACgAoAKACgAoAKACgAoAKACgAoAKACgAoAKAOH+M2m3Op+Ar6O2C5hKztuOPlTJP41LPOzCF4XPlscnoRj1pHzUFa44nNBCEoGFABQAUAFABQAUAFABQAVaAKACpYBSAKACgAoAKACgAoATcKBvyFzjpz9O1MSUm7GVqniG3sT5cJ82XHUHhT71R6dHCczOSubi4u5PNnkJbJOM8UHs0cNGCuMyCACoyKDcDQA3aaADaaADaaAAgigBKAP0joNQoAKACgAoAKACgAoAKACgAoAKACgAoAKACgAoAKACgAoAKACgAoAKACgAoAKACgAoA5/x+M+C9aDMFBspOT67SP60mjkxmtNo+RASQGPcZqW7Hy0nytoKaVzH4QosO4VLdnYTlZ2CmtSk7hTGFIQUAFABTsAUWAKoAoAKVgClYAosAUWAKLAFFgCiw7B6e9FhEUsscEZllYKo9e9FjWjTc2c1qviOaXdBYEoh6seDRY9mjgr6mFnJ3Hknkn1qj0qcFAXcKByUm9AyKChaAE3CgA3CgA3CgAJBFADaAP0joNQoAKACgAoAKACgAoAKACgAoAKACgAoAKACgAoAKACgAoAKACgAoAKACgAoAKACgAoAZJHHMrQSxq6SjYysMhlPXNZzjdmNeSUXc+KWVt7nGcMRn1wcf0oUYrdnymJk+fRDec4waTcU7JmOr6ACDnB6e1UrPqQ5NdAyMZzxVrlW40nPVhSdug7WCkMKQgoAKACqQBTAKACgAoAKACgAoAKACgAJAznjFAQi5MoajqltYxM0kg84dEHWg76WFcmjkdR1S81KTfNJtUdFU8UHsxwcYbFbb0APHfNB0RXLoJtNBYYNAAOtADj0oAZQAu00ABBFACUAFAH6R0GoUAFABQAUAFABQAUAFABQAUAFABQAUAFABQAUAFABQAUAFABQAUAFABQAUAITjrSuFw3Dk+lDdiXNJ2Kep6zp2kW5utRukhjHdq56+Kp0Fdm0ablqedeJ/jroWmROunQPcMQVDkgLzkeufSvnMXnsea0EzX6upRtI+c/GHinwxpc0LadbYyC7gv37/AK15lTOaktjjeVwbuzg7r4omeIR6VobPJnJcvwKx/tWre9y3ltJLY3fCfjAaq2zUtKK7eDiT+QrohnM47nPPLKb2R6jpvguw1+yabSdSkW6YZWGZQB9BjNd2HzhTdpHnV8scXeOxzWpaZe6Pcmy1CFo5R0BGN30r6LD4iM1c8evSlTepVrqbvqYLVBQtQegUwTuFIAqkwCi4BRcAouAUXAKLgFFx2Ci4gpibsNaREVmZgAvUnoKC4Qc9jB1jxJHGHt7P5pP75+7QetQwrWrOakaSZi8zl2PdqD2aVOMUN2mgrUdQAUABoATBoAU0AIFNAC0AB5FADdpoANpoA/SKg1CgAoAKACgAoAKACgAoAKACgAoAKACgAoAKACgAoAKACgAoAKACgAoAKAEJxUsmTsIeen5UpzjTV2OOpi+I/E1noFo08kqeZjhSa8XHZlGnHRmsaPM7nzJ8VPiJfa1qIVbwrChOQrdq+IxOa1Kk+U9CFLlR4rr/AI3NsZFe5O2M8ZOd+awlUctWXGB5rqms+INR1BlZSygbx/umo5iuQLDWruxu1ht5kUSjBBHepciXA6jR9V1u1mLS7JEDbgVGDS5zKVM9h8GfEX7NNbmcNEFIHXoa09s4QuiPYqasz3a8stK8ceGnkkCPeGPMEvAbPpXqZTmkue0meXi8uT1PFbu0n06drO6jdJI22kMPTvX32HxUKsUfL4mg6U2kRZz0rqaVro5oWb1Cp3CSs7BQSFABQAUAFABQAUAFAlK4DJGQDigtRuV72/trGPzbh8A/d96sujhpzlqcrqeuXF8DCnyQf3PX60H0OGwcYrUywuAe+fWg3VOwtBvHQKBBQAUAFABQAUAFABQAUAFABQB+kFBqFABQAUAFABQAUAFABQAUAFABQAUAFABQAUAFABQAUAFABQAUAFABTtcApPQBDj1qHO2plUV2jE8TeIYtCspJgAZdvy+1eBmeYxhFpHVSotnzZ4y8a6hqk84LsUJOfY+1fCYjFyryO6nDk3PGPGF+baKZnmUO/Ay2KwXLuzrTTR5ld+FvEPiDS3niD+VHJuz6j1q27iuoG5b2untpMdhNJ5d2i43HhnOOlIOdHOzeEpFu1umSQFWyRWctx3TNiLFihuJZ2Xn7p9KklxOr8MeJtO86OPy1kZuoI6U+bSzJUbO57H4S8cXenskUbLJbMwwM8qfaiF4O8RVrTVj1PUfCFr8TtL+2aWVh1WCMsMDHmD0+tfTZXjpRtFnzePwTd2jxm8tbmwu5LG6t2ilhYo6MMEEV91Qq88D5WpSlSkRVoS3cKBBQAUAFABQAVVh2Ciw7BkD1yD6UrGcIOUjH1fXobEBINsspOMZ4H1p2PVo4SUjmLm8uLyTzLmUt6L2FM9qlRjTIaDdvsFAXCgQUAFABQAUAFABQAUAFABQAUAFAH6QUGoUAFABQAUAFABQAUAFABQAUAFABQAUAFABQAUAFABQAUAFABQAUAFNAFTIBk7+VC8nHyjNcWLxEaFJ3NKdPnkeH+P8AxNJqt/NDA7LDCdr1+Q5nmsp13FPQ9+jhPdueJ+N/EAsopDaoNgGckc1i62iZMqDvofNXirXL/wAS63sTeYt2Bg9DW1OfMT7Jo9K8O6mdN0KOwvrtIbgLiONuQ4rZsPZ3OV1Sy+26ob5HaN0OWBPf2pcw/ZDr7WtQtI/mAPHGWzSbuJx5Tlb/AFPVtUm2B0CnFAjqPCOnyzXkURlCkckr3otcD3DwxZ28MMbTc4bBOelaxiZSPbvA+tw6HdRSxTtk4IH+FdWHk6c7mFakpwKX7QFst7q9h4ktrBY4LyICWRVxlwoHP5V9zluLUkkz43McO4t2PJxnGG6ivdvfVHjpWCgAoAKACgAoADkdRVod76DJZ44YjNKwVR1zQaKjKWxzGreI3nzDYO6pyGYDGaD16OESSZh4znJOT1Peg9OnTUULQaBQAUAFABQAUAFABQAUAFABQAUAFABQAUAfpBQbNW2Cgzc2ugUD5mFBS1CgAoAKACgAoAKACgAoAKACgAoAKACgAoAKACgAoAKACgApOXKO2gHihtcvMzNSu7GRr95ttJbeI/Nt+bnoK/PuI81StBHsYDDObueJaxp0Mbz39wx8pSTgnqa/La+JU6tz6inHlhyngPxAt7zW7iaK2UwQtnMp4RR6Gu+nU50jNUkmeQXUmm6BNIlnZm8uo+A3VM+tejSlyq5nKkjE8vXfEGofbr9hAsZ4VDghfatvaqRi6J0q+I4IIxbC1efyx95hziqTuZyhynM6nrE19K2YWRc8AjtVXsc81di6YZLp9kMZQL1yOtFzNqx3fhlVttQhlwV4OQfWnz2EtT0rTNT8uJizHBORWsKikzOouU9B8Jw6jqUn2uZiojA2duK6PaJe6YKV0e3aZp1h4z8OyeGNawRMAI2J5RwOCK9bBYt0Xc8vGYdVEeE+NPCGp+CNdk0XVFOQN8cnZ07H+lfa4DFLEwR8liaPs6jRhc9+teg1Z2OUKTVnYYUhBVWKkklcQtg4xRYUE5FHU9WttNiO+QGUjIUHNM7KOCk3e5yV7qV3qD77iU7eyjgYoPboYZJalXauc4z+NB1cqWiFoCwUDCgAoAKACgAoAKACgAoAKACgAoAKACgAoA+3PD/xz8F6wii+ll0yQQ+Y5nGYt391X6t9dooPPhjkzs9O8Q6Lq1vFdabqdrcRzHEe2UZc5xwOtB2QxdN7mgTyAOckY68/lQbe2i9g3Dn5hkex/wAKBJ3Ybvag0Dd7UALQAUAFABQAUAFABQAUAFABQAUAFABQAUAFABQAUAFUkmncG7IjuJBDE0rHhQTivIzDE+ypOxVCnzzOO1C5+02s8iEtI52n2Ffiuc4yVaqz6nBUeRHBeK7CNrVrgsQkS8r/AHjXy93z3Z79KldHzD8TtQvnaWK0i27idseeCPUivSoVuhcsM+h5bHoF/dyF2dgSMnJwB7V6kKuhhLDMSTSXtgHFxtPRgD1q41TN4ZlS7uLG2jKohkk6Fd/NbRqnNPDMyxb3Nw32iZSEHCr0rop1VbU5Z4do6TQ9NmmZJGXgdgK09ojCVBnTwWctvcxzyDCg4xisalTUcKNtzs9NtluLiCAllA+ZhVUp6kVqWh65o7/ZtKWRXJCkAADFdnNd3OL2dj0fQ9S8hbS8jPQgMP610wqWOXEQF/aDsE1jw9pXiWIAyW2YZCF6qSSOfqa+qyTFXaifM47D7yPBOepr65u7PnX8Vgpt3ZTCkIR3VELlgAvJycCqRdOlKbOf1PxNGGa2sOWdcNLnoPTFM9WjhOXc5tyXbczFj6sc0HtwpxUUFA3psFAgoAKACgAoAKACgAoAKACgAoAKACgAoAKACgAoA9EAxjBOR684PsO1K58WrrqSwXFzazx3NrcSQzRHMciMQyHOeMHii5opyXU6nQ/in430J28vXZ7mOVw8i3R84nHYF8lRRc66eNlE77Sf2iXHmDWdAO3/AJZi1PX86LnfTzK3Q7XRfjL4C1l4LddYFvPOpOydGQIR1BbGM0XOqGYKXQ7K0vrG+ijuLO8hmil+4yuDuoudcK8ZFjIzx830pmvNHuAbOPXqfagLoN3tQDYA0C5mLQF2FA76XCgXMFAKVwoKCgAoAKACgAoAKACgTdgoFzBUybWhE5mP4nvvsenhQcNM20V8fxBivq8Gj0cBDmkYNtDI1lCwCgzH5yewr8lrWqTcj7CjDlSPLvid4mj01zp8TB5JQQqqeR7kV5FZWZ7uHimj5/8AEVnd3lzsdczs31AWqoaas6rJaHP31pJPIdOsowWQfvGA7+1ehGrpYPZpmPf+HZoI9ssfL9PY+9UqtmS6S2IrLwfbqPOuI1JHVs9TW8KhhUoJEF7pStKpEeI14AA61sqtjgnRTZ1XhjQLm5AWG3wM55qlVMJUUa+s6Y1skUUkZH7xe1KVbWxg6Wtza02EJqChUwSQo+mOta0qljnqU7no+mzKbBxtAWPA+tdkaxxSpWZsWOvKLmS1RwAqKQM9OBWyqnJWoto9CMq+I/BeoaBdAGRoPNj74wCf6V7mS1+Wrc+fx9O0Wj5zC7flxjbxX6NB88OY+Nqw5Z3DPODxWyV0KzepXvb6GwhM05GB2ByTTsb0sPKocnqeuXWo5jRtkBOQuOT+NM9zD4RU4pmbtHbig7bK1haBWYUFBQAUAFABQAUAFABQAUAFABQAUAFABQAUAFABQAUAei1B8YFABQPYNqnGRyD1oE52AAYKkZ/E4/KgUKk0XdP1nV9LljnsNSuYXgIMWyQgJ9BTOqOJkkdZpPxq8f6VG0Zvob3cetzDvb8wRVG8MZLqd/of7Q+lyxOuvaVNAwA2mH5lc9zjtQdtPG2ep3OjfEnwbrjRQ2mtwLPKu4xyHaVPpzQdccdFnSW9xDcoJIJo5VzjdG4YUG8cTFk2QSeeBzntQa+2jLYDjsQfpQF7iEigQA57UFR3FoLCgAoAKACgAoAKADvQTIKCAPQn0FTLa41a+pyfjWbzLrS7NT8zTFyPUDHH61+Y8VVnJuKPfwMVGzJ/EaJoXhu4vnKgWkZlYjkY7D689K+EjTcU2z3o1U2kj5iu1vNVuzrd4jy3d27fZ4gOfJz94+leZXWp7eHqe6Z9zoNxI5srOBpHc/O5/hz71iro6uYt3GiaL4b0zdNFG06jA/vFvetItmkZHMR+Fry+c6nfBY4nP3c8YrRXYSlqZ2p2xObPTbPzMcBscD8a6adzOrLQg03wHdXsyy3vGD0FdUYtq55dSpZ2PUvD3hu1tYBEIxx3qJXRF7mD4t00NrNpZBVZQxZsegqFdj0SFi05YJDP5eOTsNdMLnNUsb11FJpvhos3EshBz610qXLHU50lKRzFjrJOpNIhJJUL1qqdW7sTiKSjE9s0bXBY+Hb7V2wNtgY1J7tyMV9LlFKUqqaPjM0mkmjxEMXG8kEk81+oUIuNNXPiZJ1Z6GPq+vw2StFbEST5xjritUelQwraSZy9xdXF5L588rFj27D8KZ7FHDxgtSOg2dr6BQIKACgAoAKACgAoAKACgAoAKACgAoAKACgAoAKACgAoAKAPRag+MCgAoG9QoM+TqHfNBVwoGpCk8dKdx3E9j26e1FxO4hUDJXg+/NFwjOUepf07xDrekIsemapc26KwbakhAz9KLm0cTJHeaT8fPGFhA0d9HBfvu3CSTKlVA+6MU7nVSxrW53ekftA+Gr24NtqVhdWIVCTLkOGIx0A+pouehDH30aO20Dxv4X8SRwvpmrwu8wbbEzbX4/2foKLnTHExkbsbqw3B1cdCVPGfrRe50QqwfUcCT1GP60zVTTFoLWoUC1CgNeoUAFABQAd6CZBQQHGPrxWdV2iyd5I4jXo5b3x3pVmnZDL9OlflXEUn7U+jwkPdOj8a6FJqmh3OkwyeVG/zsTzlvWvna9uRHoUm+Y8luPCC2auiFWdhh2xjavoD2714tWmpM9yjUsjJk8OvbqYrKUJHnKgjJz9aj2CsdCrswbvwvBHMbu+kaSQHJDDIzUuHKdVOonuNu9Ejv41ZgRGvAA4Fa0433KnNJlN9ItLRfkVVPtXVFJGM6iaJYRbRMCqD8q6IzsrHnVY+9oaH2hWXamFOKyk+YUdDjPEKSxeIbW5LnyyrBiemTULRhPU24raSezj2jkEE8e9d1JXOKpKxa8ZqV0g20YIKKCP60TXM+Uzo6zueceFg97POQOspSM+vNY0Y2qWLxkvcPT/Gupw6P4PstOaZU+1OXck4CquBj8Tu/Kv0nIKCaVz4HMoupJo8Z1TxFLcjyLNWjRW5Y/xV923Zcp5WFwS5rsxtxLF85J7nrStbQ9dQVN6AABwOlBUnzBQSlYKBhQAUAFABQAUAFABQAUAFABQAUAFABQAUAFABQAUAFABQB6LUHxgUAFABQDCgkKAQUFBQDCgkTaKBPUUDBz/OgEmhQcYOSSDkGgtTfQInkgkWWCV42XOCrEHk0FqtNG7pPjvxfoiJFpviC8iiSTf5fmEqfY57U0axxU0zt9G/aE8R2sznWrGC6jOAmxdmB68dao7aWMa3PQNI+O/gjUJfKvJ5bHCgl5UJXPoMA0Ho08cup2GneKvD2rxJLp2tWcwk+4BINx/DOf0oOiOLizU34GeOmcZwaDb2ynoh3IJB49KA5goHF3CgsO9BMgoIGtkEHsOamavEcVdlPStBa68ZjWJBmK3s2H48Y/rX5fxLTtUue9hJaWL/AIm1ax02Dy57tPlxxXyNaXuo9ehScndHm9/reh3SuDfIvJxXkzlqexSouxzlxKjEtA+7ac5HQimqnLudEKDOdv7kahd+WHOAcGnzplOLiQ30yxKttFk8c5rSJnKTZzki3U10Rk7AcVtExk2ankwhVHtzScrOxKjfVkc7KqDyyAa0irmctCK50lNUgWFky+QVb0reNK+phKdjZ0fSntVKSkMOFz6V1QhynDVmM8d2yrosjAjJ3c/hWdTRsVC7dzz7wjZKbm0sIRtZyATj+PrWeFjz1h41PlMr4t64uq+JY9PtJMwadbi2P90ycsT+bH8q/Xsiw1qSkfKV4pyaZxJA4HPHHWvfn8VjnilBhVMbd3cKQgoAKACgAoAKACgAoAKACgAoAKACgAoAKACgAoAKACgAoAKACgD0WoPjAoAKACgGFBIUAgoKCgAoFYKBpWCgdwoEFA7hz2NMVhNo7cUXDYUDAxuPHocUXK5mPhmmtpElgmkjeM5VlYgg0XLjWlE6vRvir460SOOC11qSSNG3FJlD7/Yk84/Gi50U8dUg7o7nS/2jb6JpTrnh6CRWwYhaOUJ9c7iaLnbTzCUtztdH+NvgXVXggfUPsk033hP8iRn0LnimmdkMYjuLO+tNRtUvbC4SeCTlZEOVP0PemdUMRGW5Nu4B2kbuV5yCPqOKDbnhLqBJxnHHrQLR7AOevpiqSTVmLWL0LunTiyt7uU5O5Fj/AAOa/O+KqKjdo9rA3k1c8f8Aip4t0Dw7DPqGt3kMUSZbaXr81nUlKXKfWYeMKcbnzB4m/aT+GjySrFNc+WjbVlRDtL9xn8q3WX+0XMdDx8aWhW8OftBeHtYujY2GvIu8bQsjY59OtYVcuktWaUs0pyVkeqeH72e9iSRkTIGdwOd3vXDKnKm7I1VZ1ehJe3pQPuABz1ralKy1HKPYzl1SOFtz9Mda6E77GbiupE3ia2LFBFvPt/8ArrOo5J3KUItBB4t021cteWLlfXFFOu07MxqUE9jp9C1rRNT/ANQ/llugzyK9SjWT0POrUZRZ1kOmIAkY5L8jFdtk1dHl1k0zO8a6JPf6YLeGPvg49jXNUjJtjo1/Zq5514atbjT/ABFHHcIF2SOygDvijL6f7/U6K9T2lO55NrUjyavfM7ZJuZT/AOPnmv2jJrKhE+RxD99sq5zya7m71DmS59GFaSVmVy8ugVIBQAUAFABQAUAFABQAUAFABQAUAFABQAUAFABQAUAFABQAUAFAHotQfGBQAUAFAMKCQoBBQUFABQAUAFABQAUAFABQAUAFABzggHGe47UDvYNo5wMZGDQJyfQUEr0LAgYBDEfoOD+NNBGc0T2WoX2m3MN5YXcsE9uwaKSNypU+2OlUarETR12kfGPx9pCSImrfazIwZnuhvcY7BjzQdNHFyT1O+0f9ozTWiP8AwkGi3UbKoAa1KSbm75BYEfhmg76eNS3O60b4peCNZkggt9aSOa4XcI5kaMqfQkjGfoTRex1wx0ZHYaW9pq9tMbO9gnjyFLxvuUnn0r4LinVM9/L66k1Y83+Jvwi8GeKLSa31u284vk8vweMV+bJJS1PtMKlOOp8p/FP9n69tvDz6D4Qjit4RcNPGfuAE4GCQOnFe1hq1NKzJxOA543R4rpP7OnjKy1VLm/k01niJYFbtnJbr2U4retKEloeGsHVpVNNj7A+G/gjV7LRbUX0kfm+SpYIWOePcCvDrUVJ6H01Gso07Md4h0G5guHQptXrz3rllhXzaDjiVFNM4TxEZ7O1kKjlSB07E4/wrrpYdrcwqYhPY8T8T/EfxTplu2o6ObW2s1naHzbhcksvDD8xXp0sHTqx1PNxGMqU37pj6L+0t4rl2Wd54btb4MSCYnwSB3AxWdTLKcdUTQzGpJ2Z7D8OfiN4c8Yn/AEKX7Dex8SQsOhHvXnVMO6ctD1o1VUhdn0X4Q1A+UiXEiyMMYbOa7cO76M8fFJN6HbG0ieymlIG1OctzxjmuufLGJ5ypyZ5ZoV/pmoeKz5tk0llFKyvOMAKeleXh8XGnXPZjg5ToniXxS0GLw/42v7K2IMExFxCR3Vv/AK+a/X8hxHtaMWj5XGUPZzaOVGO1e9JWlc81KzCqerG9wpCCgAoAKACgAoAKACgAoAKACgAoAKACgAoAKACgAoAKACgAoAKAPRag+MCgAoAKACgVgoCwUDCgAoAKACgAoAKACgAoAKACgAoDcKAWgUx3Ci4BRcQDg7gecYouAijYylMAg5JAwSfrUyY4ycNUfR37Nck48I6jDCTgXQxk5xnNfB8TSurM+1yBOq7s9D1fT5LgFbpQynsa/PZQjI+7ptxPPNd8JafLI6vGdjA5G9sfzqFaGzPWpVHJWZhWngjwnaXCzOiFowfmkAOP0qvrLjoXUoq14o7TTre3azEtmwkVVCrgDAA+lXTqpvU82VGSkcj4lEbzlnjx2rrjUiTVpdTi9Q0W11OOSEopIO7GOvFaxnAwjC71OC134Z6fdWhtNQ8N209qW3qEDAZ9SM9e5puryvQ2lh4yWpy2lfALwZb3q3ttYLDJyAFZuAfxq3WctGYrCwg7o63Qv2ffDltd/btJg+y3G7cXUn5j75rmm9bHRZKB63oPhu/0eONbiRn2kc+1ENNTy6t29DqtU1qDS/D99d3UgSKCEtIx6Ac1jiK0tbnbhMM6iR4VqOqXb/2bLok/lRagyyShTjcp5zXhYSlPE4qyPrKlClhcNzS3OR+LGrWOqeJ4zptx9oW0sordpQcgyByx/wDQsH6V+6ZBh3h6EYn5dmNdVK0mjj/b04r6ecVa54020FQtQTursKBhQAUAFABQAUAFABQAUAFABQAUAFABQAUAFABQAUAFABQAUAFAHotQfGBQAUAFABQAUAFABQAUAFABQAUAFABQAUAFABQAUAFABQAUAFABQAoODQ1cmR9Efs2XCQeGNU5P/H0uOf8Aer874plY+84Yjc9A1vWBht2RjvmvzuVWx+h06HMeeeJfEgt42Mbg5B79KxlVO6lQaPNI9ba/1JjqE0gtI/mcKeorGU3I9ClFJWkdpoPxa8FJbPZ6M7IYxtKyHqfrTVRoc8KpK6MnV/GOn3czO7xorZAJatI12cksHzM526vPsVsNXtdShlG/Lxqe1bRrswngXA7jQJ7PWbGO5CAhx0NbwrN7nPKny6GkugaYW3iCFW9Mc1uqpjKJINMMYJSJQB021opc2phUi7FyxcMvkvudh+laxOVRV9Th/jUb/wD4Q19H021ad9QuljlIOAqYrlxa5o8qPcy6UYvU818XRp4U8IWcQkzeSQraWyjqqAfM39K+n4XyS8lVkjg4hzZOHsoM8qA4yRgnk47571+p06Kh8J+euTv7wtbt9CGrhUglYKACgAoAKACgAoAKACgAoAKACgAoAKACgAoAKACgAoAKACgAoAKAPRag+MCgAoAKACgVwoC4UDCgAoAKACgAoAKACgAoAKACgAoAKACgAoAKACgAPYepH5U0rkyT6HsnwJ1ZYNJ1awDYZJopPz35/kK/OeLYtLQ+84Uk27M39e1xvMkjMzAc45r8snOVz9XoQSPPNf1D7RFJFvOSeKSbZ6Xs4qN0Hhm70mKN7e6aEt/HvPatYRfQ5rtu5Hrmm+DJElFgkEbNySDjmtFSvuaKrNaI4nVfAdjehJTq88gkOAqOcJ+VaKgifbSjqJovgpdNQ24v5JI2bpvLZrb2CSOaeLnN2Z6f4NmFjEbYMNsXSsrqLszLkU3dnTHWI0xyMmtYzRNShFLQ0LLWomkXzGGPSt6c+iOOdLQvwFLifNsF+Y7Tj1Nd0dEeNWn7N6mdqtnYaxftp9zfxxWsKgTSE/6tu5/KihQdatZ7GSzJU1ZM+Yvivr9nrvjC4TSpXOn2Q+yQZ6EIApI+pBP41+sZLRVKkoo8HG1ZV586Zx44GMYr3UnH3UcM+Z+9LcKclykwld2YVN7hK19AoEFABQAUAFABQAUAFABQAUAFABQAUAFABQAUAFABQAUAFABQAUAei1B8YFABQAUAwoJCgEFBQUAFABQAUAFABQAUAFABQAUAFABQAUAFABQAUAGM8UX1KWkWeg/CC4Ed/qMCn53hV1X1C7s/zr4riujzQufWcLYhKokdZrCx3DyEt27jpX5DXhaR+w0K3u3PPfFkj2sZS2OSR8oA5LdqhI6frKtYzvBnwovdRlk1bxXfXcS3C7kjjl2YX3rqpJIwlXSZ0WqfDfwXaQrHDeXnuTcE810RaNIVUzl9T8CwqrSaX4jvYGUfuwG3DPuKq6TM68+xzN1d+PPC8eZ4YdTgGRmIbH+vFbOSscHtNTr/AAVr9xqdi1wyPBKPvIw5+leZX1ldHdQ95HQzaky4Cu34+tTG52unzI0NO1J3dQ0mTXXRdjjqwUU0dxpmqWumadcandOirbRPKSxx0HH616KlofnnEeMWFTaPP/BPiG4+IGoa7oFvYCVNQt28yWFsOg5GR717OWWupM/J8TxBVVVuL0OHvf2ZtSWxVvCPjCV73eC9rqsQXcPRSOfxNfe4XGRpQO7BZ7Oo/ePN/GnhL4ifDd/M8Z+ELm3tmwyXEA8yNhk9WHC9O5FehRzCM2fTUcWq0UznbTxPpF40aR3YVnUNhhjHtXf7TnR0ON9jTinhmGYZVdScZBBwapbAh5JPRfzpjF+tABQAUAFABQAUAFABQAUAFABQAUAFABQAUAFABQAUAFABQAUAei1B8YFABQAUAFAWCgLBQAUAFABQAUAFABQAUAFABQAUAFABQAUAFABQMKlqXQmzewE4GcD8aHeK5mWo+6+Y67wT4a8WS6lbalpdjcrbudrSlcKVPUfpXzmcVMPiKTjPcvLs2pYCrudh4yTVNF3zXVrIYupMQLEeua/IMdRUartsfqGU8VYbELlkzh9Pvory+Se8VXTduXa2R+NcLTR9ZHFUKiTizsJvFaywvb20iLxtJJxiiM7bnS3SlZox9Q0eC8jjury+kYHkhTWqmaw5Fsc5qYtrCQmyuZMY4BPOa0i77lVKfOrofZ6gs8QjnQFh3bvWyaZ5k6Uky/o97Y21wUMCAN196xnFX0OihX9m+WRYv7m0uZW8oBDStY9X6zDlJtKj3ThQ5LfwgDqa2pxvqeZisXBRbuY3xl8cnSPDo8LWLg3N0pF0M8qprsUlazPyDivFKsmrl/8AYs0q+ufEOta/JnyYoFhQnpuJ/wAK+lyahGqlc/N6GFVV6o+nruaHTL9BPAJIHO3OO31r6WrRjBWR7tHL6dJXSLutaPo+taHLaTRpc2F0u2S1ZQysOc8Gohem9D0aNR09Efmj+0J8GtR+EnixoFj3aTqDvJYufQnOz/gINe5hMQ3ue5hKsqmjPM7W8u7F1a2meMqcjB/pXqOa5bo7ZKNzWs/GOr2+5XeObJzmTr+FRGbbIsjasvHlnLJturNo48feRt2T9O1a8xJs22u6XeMoivIwxUHY3ykexzS5gLyvvGUw305H5jiquAZPfj2ouAZNXYB1FgCpAKACgAoAKACgAoAKACgAoAKACgAoAKACgD0WoPjAoAKACgAoAKACgAoAKACgAoAKACgAoAKACgAoAKACgAoAKACpl0E90GSP4c+taOSjG7NXJRR03gPw/wD2xq8VzeRZsLUGWV34DY6CvCzHMVSptI+ezXN44SNr7nV+NPiTq2nxCDSf3FsgISOE4AXt0r81xWYTlN6n53iM0qV6vuM8quPjN4gsrmSRr4mJsiSKQeZvHpznFfPYnEKpI9/KMXiaNRSbC3+IXw61xgb15NCuj1aDcyMfcE4H4VxSqI/Wsv4llGKhJl3+1dKTKW+rW1yh5EiN834j1rK/M9D7zLs6jKN5strrFzLbeXGzbMY3Bq66VJs+lw2aUZdTCvxc8vNlkByG3811Kid7x8NkTWEV7KokiDFT71rGiclbGxWporBcKwkPybepdgKv6vc4frkJPmY99c8P2XN/rdrGRyV3Zal9WOXF51Tox3KN/wDFzQ7CCS18PyJdXLjAkcEInuTV+z5I2PzrOuJp87VN6HlGoX+qeJNWEjK093dSCMNu4PPb2p0aLqs+CxGPrY2Vrn3j8C/AL+A/A9np9yhjvL5xO4A7Y6Gvucmw/soI9fLqLjBKe56BrWnPNbmVBuU8gY6V6lZ3lY99pKJS0iSWFTbEkLzhvRjUTVjkjT5p3MH4q/DDQ/jL4HvPCGpQRrqUGJLObaNySDp8x9eK0o1uU9SlU9ij8yfHvgXxD8OfE154V8TWZtby1Zh8xyrrnhlPfNezRq86R1xrc+pzo5AJHTkV2LRXOiGop5GG5HoeaOYT3BTtOV47UcwizbalqNoAsN9MqA5CK52/l0NUpAbVr431KGMLNAk/P3uFwPwp8wGzbeN9JmbFwstvx/EMjP4VSkBs2eq6ffKptbyOQnnbnDY+lHMBaDKBuJ3L6gGrAWgBcrQAlABQAUAFABQAUAFABQAUAFABQAUAei1B8YFABQAUAFBNwoHcKBhQAUAFABQAUAFABQAUAFABQAUAFABQDCgm4v4Zzx9KTV9R2vqdL4P8H/2+0l7eTmKxtmG5sfNJ7CvBzPMfYRaTPn85zulhKbSep2moRWgszZaeHtYFG1UjPLe7Zr8+xuaTru3MfjuaZ5WxtS3NojzHxcLmyA2KzKueWOfSvArVOxvltaE5K+55jrDxXLPLsXf02jivKnFXuj7rBVdNTjL6MASbZQjrzjklj6DtUey5j3sM7u6MGa81C1kPl3EkffAOK1hQklofS0MVWStcB8QfFWjKJLK/Dkdpssv6Gu6gnf3j3MLj68epaX4/eOI48S2WmzcY5gf/ABr1o+ztqj2aebVIrWRUu/j98QJ18i1XT7QYxhLds/XrV+50NXmdSejkc7qHj3xxrDYvNfnyeoi+QUXXQwqYydtGP0u5up5Ve7vJ3YHlpJDzXNUnNbHzOYYmrU3Z6b4Y03VfEUkWm6HYvdSyEDZGpyfc8dKmjTq1pa7HzFanObPrz4Hfs323h1rfxR4sImvcho7QfMIvTOa+swGAppJtG+EwrjK9j6FunESBVfCE9R/BjjivcivY6QPo6NNWu9zU0ORruB4Z8FcYGaTbk7s6HqrGXf2D2l2rRn5c7hjpTbutSXaK0LEIe5ma9jUCVUww7GsnpsZ4mUlTuj5W/bE+HNt4v0G68Y2GTq2gMRdRADLQgDcR9M5rrwWIanyyZw4DM71PZTZ8Qc9xg19HKScfdPrqN2r9AqY6rU1aTYU7C5UFMOVB3zQHKgAA5FO4WQ5HeNg8bFGAwCpwcUXDlRetPEOsWa7ILyQxg5KnB4+pp8zDlRs23j67jZxe2aOP4dh2fzzRzMOVGxYeMNJuwVlkNu4Tewk7e1a3MzZt7u2uo0lgnR1ccAOM5ouBNj1J/LGPzouAUXAKdmAUWYBQAUAFABQAUAFABQB6LUHxgUAFABQDCgkKAQUFBQAUAFABQAUAFABQAUAFABQAUAFABQJi0CJ7DT59UnS0gzukYAkdhXDj8V9Wp3OLHYtYWnd9T0C68RaV4UsodMVlLxDaQO57k1+S57m0pycUz8bz11sZUfKc/qvxF0zTbR7ucFgeRzXyccRJNtnl4DI6k5Wa3OCv/i/omrlrT7Ny3GeO9aKrzH1mG4anRXO0chrJj/eTW5JLDIAHShq56+GpPm5Tovgj8H5/ilqF3c6rPJZaZp5ZpZlAYt6AV34ejzn3uWZa6kUz2eT9lL4e39vaxWNteyRq+6a4kkHzqewHavSWHUFqfV4PJnNbHn/jr9jPw9NczN4Y1z7JuOI0uVLAe3APNZxoXeh6M8ndONzyDxD+yF8UNJlLadbwahF2aOYA/kcYrrWEcjya2GlB2MBP2X/i/NISPDYUjt5wNdEMvkzL3oHV6D+xl8R9SVJNRu9PsUJyw3ksPyFdMMva0M513sew+Cf2L/DGlPHN4i1ttQcYby4lYD8zXRDKeboclSPOfRng/wACeHfCVskeh6RFahF2+YAN4967qGWqlo0ZRw6bO60sM8TK43M38Z6mvUjFUkd0KCgguYRuVM/Wpb5tRt2Ldirwqx3kDtSFcmju4pkazkxk/wAR7VXQb1SK9iosrwxlySeAD0IrORpWhekeT/FCOGHxbc2cqKbfUoVE6kcbGG08V56xHs6p+W4zGSwOObvpc/P34q+D5/AnjfUdCkQBEfzYB6xtyP8ACvqsBW9sj9YyXGrGYVM5KvUatoexHYKQwoAKACgAoAO5PqMfhQAdORx9OKAYmASCRkj1quYyY+OSSJleKRkZDlcEjFHMBp2PibWLLI+0mUMckSHOaOYDbtvHwGWvLE7cfKY2701IDXtPFWj3bIou/LZhkq64A/GtfaIDVjnSUbo5FZXIKsvIIo9onoBJQAUAFABQAUAFABQB6LUHxgUAFABQAUBYKYWCnYAosAUWAKLAFFgChoAqQCmgCnYAosAUWAKLAFFidQp2Qubl3EZgqkswUY5J7Vm5KMW2VGlNxcmd34bsoNK0yG8dVNxefMG7qmP61+e8R5hNrlUj4LiTMFFKDZ4/8Rb/AFFdYluVlbgkA57Zr8qxlSVSrds8TK+TEL39TldW1FtS0gwPIWbaT1qXG6R7+Hw0aVXmSPN5I7q1nEyhuuAfQ+taR2sfVwSqU7HpvhA3XjI2dhpZVry4dLbyz1Jzy35ZrqoR5nqefQyyUsQuVH2na+EbH4W/DG7sNNtkS8EKNdSAfecgk/zr3KCUVofqOW5e6cFdGz4RvWbwLbX0iGNp0U5I6nFbOV9z6rD01SWiOY1rWpNME13dAmKNGbI5J9BW1NI1raqzH+FtVu9R0izvr0+Xbyhzhhhye2f0rvpSseHiKMZPY6y206OYLJGQTgV6tCUep4eJoW6DhYIrFigB+ld0UpO6PKqQUXqWIbcKoKjgGujm5FoTyp7GlbjgA96z9o5alKPLualm6xyK7McdKTd9y+Zk+ow7SssfQ0JJIkehzAxB6U7BYzb4yw7ZI+hOT70mBYiv4LiJTOQrrwh96VinJtWZ4Z+1Hr9x4YbSPEAIEEkZikf1YdB+NfPY68JuSPg8/wAsVWpzpHhPxr8K3fxU8CaR8UPD1i9xeWEbWmoxxLltudyt+Rx+FexkWMfMlJn0fDVdYenySZ81c/xAg98ivs3NT1R9tFuaugpXBOS3CqNEFABQAUAFABQAUCsgoCyCgLIMD8qB2QDilYVkTQXt3asjwXMqbDlcMePwprQGkalt4w1u3BV5xNnkGRearmZmbdr49tZFb7XbvGeACvOfpQpO4G1beIdIvWCW95GS3IUnaR7VrcC9FIkql1cbemQcindAOOcZ4xVaAJuxyTxRoBIGTHT9KWg7HodZnxYUAFABQAUAFNAFUAUAFABQAUAFJgFSAU0AVQBQAUAFApAehPpQVTVyte39vYRl55RkDO0dTQdUcL7fRGBHfXviHVbbTYAUjnkVdmeozzn8K8zHVXTptm2MawuGaPXWuE8kYBEca+VGrHoo6EV+L5vjnUrONz+d8+xUq+M5V3PL/GNot5NKMZBzivnJe/K56OXTdCx5lcGXT3dAC3bmulQvE+2oTVaKZlzss4yygYBIHb6VjH4j18NW5Xynpv7JfhLW9U+M9hcW9s50m2SS4mkYfdIRiAPqRj8a9ehDQ+yySnCrO7PufWdAuPEEU9rdSGKylm3sSeSPT9K9KOiP0qnRioKxR157PTtNi0awAaGIBEx2AqVLU640ebY5O/ayI2XMfmog3MOua6achVcPoJ9rF1Gr2kflxKuMe1dKnY86dDuVvD/i7VZNZntkO21gXkuK6qddo8+thUzu7O/g1GLfGwJIySK9TDYi6Pn8fheV3Rdt9uzGeM16Xxo8VS5ZWLHmLGAQalR5dDWTuTLK7KO4zmmI1La8E8Zhk7Dg1SAVCYkKMfWmBTvuYBmpYGTEUDfOe+aQHmX7UHhn/hKfhLcKgJksJ47lfYA814+aQtBs8rHyi4M8u+DHjb/hF7JbK6hWbTp2+zXCEcEYHOPxrwsFjHSnY+EWbPD1+RM+cPjF4O/4QzxxqFjbZGn3EjS2smPvRscgj3FfpWX1nVpxZ+q5Tj1WoQ9Diue4wfSvVnoj3muZXChbCWgUwCgAoAKACgAoAKACgAoAKACgGHWgyEUBPu8UAKOMY4xVcwFiDUb62AWC6kVQc4BpqQG1beNtTt02TxRSjdwScHFVzAbun+NtJmnCXkctuoUFnxuFHMZ1b8jsdQvjXwEFAN2cgc/ujRzHD+9O+oPngoAKACgAoAKaAKoAoAKACgAoAKTAKkApoAqgEPSgaAdaDOTaYucc+lBrCDqKyMfVvEEVizQW/wC8mI444z6UHp4bC9zlbm7nvJDJcOd7deensKa0PYp0FD4TpvBsEdtBc67cjCxgQx46l244+lfGcT4t0qbUXY+Q4ur+yoNRdj0OR4hZRKzEbVHPtX4ziJOc3Jn864nnqYhyucV4sntbaJmgk3M3rXPsfQZdGU7KWp5rqCpO5LkhiO3StIylsfY4Wp7GNrGObSITBJZFwSAM/WtqdN3uejSlKWqPor9mfxPaaB49vvDiyBA2mb0Pq+Qf5A16FOVj7vhXmlUfMfQWseNBseFHIAzx06803Wl3P2ulh4ypKyOB1LxHN5hcTkdeM0o1Zdy40fZrU52416Uux+0N8/HBrupTbMXq9S1Z+Ifs6Im8/KfWulT1Ma1NF9NZFws7Q4UkfP7j3rp57I8yrT7Gj4E8ZwPqX9mxK0sa8Nxjaa68JWs9Tx8bhnONz0UXBRi0MgdGOfpX1VGacT43EU+SZcEwkQZbmqepMXdFmC5AGM5ApFFmC4AYHOAKpIDVUi5TfGwNFjNtlO7VjHhvQ0WRKbOelYrIck8GiyNEQ67Yrr/hfVNFI3G8tJI1B/vYyP1Fefj6alDU8rM6L5HJHyv4e0i5stOfT7lAPKkkVuPmDA18VVh7Od0fjubuVKq5Lcxvil4RuPFXgp7iNjNeaITMh/iaAcOvvzj8M19XkmNkmotn2/CmayqqFNs+blyGKnjHGOlfoPPGpDQ/Y4TSpJjqlaIad1cKYBQAUAFABQAUAFABQAUAFABQAUBZBQFkFArIKAshQSOhoCyEouJpWDA9KLkH1LWp8YFABQAUAFABTQBVAFABQAUAFABSYBUgFNAFUAjHAzjNA07DJpY4E3zzRxoRnJOKDWnR9ozmNU8SS3JaC0ASJTjeCdxoPaw2C5PeZiN1J3FixySetB6EYKIgUEHP4fWs6suWNy6lRQjc7Helh4d0mwc/vLqf7Q4HUc4/oTX5XxXinex+X8W4h1E4mh4w8VLpCR2VuyliuCe30r89equfnGHy1VZOTON1+7uJNEW+lyu9u/ep5T1sHg1CdkcNLriLIS5BUd/StqUbs+noYKMmrnD6xrWptqqm3lYoz/IFzyfSvS9klG59RRwlKlTuz1OHVtY8I6xoXjO2EsTpaRfazjJIaMA5/E5rnjLVmmV5hChiLQPoy08aWevaXHqVtdK4dAeCMk4GaUmfsmXZmqlNIx7vWy8ZYyKM9MHmlCR706ntI3RkSag/3hJn8a7qMjge4qancyMoVgvuTXQ5e8OUbmwmvpZCPa6kMcSAHrXQp6GEqVybTfEtvp927WyCJrh8RhRnca2wjvM83GpU4WPeNFjn/s22lulw7xBiK+0wsG4HwGOV5stFjG2cnBrdqzscUVZEkM+G25NIourJ8uKpAXbK/MC7MgLTM2XRLHcQkNIMnpQQjA1GJ4ZD+63e+etBqipbX3lOp5VgeM9Bk4rPEU+amZY1KdKx8ufFPxff+AfH+oae9ui2lw32iLK8bWHzfqK+IzCHI2fm+ZZT7eTaPO9S+LVxHfQSQyp5TsVkixwyHqP1rnwGLdOojTJcslgqvOec+PdMt9O8QSXenoDZX6rd2+OgBG5l/Bjt/Cv0/KsQ60Fc/WcJW9tTUTniMHGc44r2T04qysFAwoAKACgAoAKACgAoAKACgAoAKACgAoAKACgAoFLYKDM+pa1PjAoAKACgAoAKaAKoAoAKACgAoAKTAKkApoadtWIxAGTn8KoLOb0KOo6zZ6cnzyB2I4Veo+tB6OGw3O7NHIX2pXV/KWmf5Dyq56UHrUsMoPYrZJ6mg7b6WBQM9KCR6JvkVAPvMAK58V/DZz4mXLTZu6jepc6/pUQG1YQqYB4461+JcSSbrO7PyfO251Xcxb+Y+JPFH2dWIgDfMc8ACvnlaSsjz6FLlhdGV8SvHFnLEmkWexIrX9316mtYUOY9bA4GU5p2PIr/AF3a7RiXIkwMDqa6qeFcdT7Kll6jDmaPRvg14Gi1S+/tnxDGws7cq0SsPvtz/LA/OqqS5VZs+ezfMIUo+zg9Ts/HN9ZXiT28JRGA8sIBxsHQY/AVwRlzN2Z83ltWoq3Nc4fQ/FOteFbrNlOslsx+aLPGO+BWqSP1bKc1dKykzu4PH+naiqv5nlk9VY962jFH6Phs5pVKa1NeHW7SSIOrx4HP362jY7IYulU2YXGtxxBShVg2TjNbxjzam0JRbvcqp4ks5ojvBBBC4Ld67KGHc3uOvXpxjues/BXwempXVvr2uRN5cRLQIw4bnivo8Dgoxtc+KzfMVCXKmfQzIhUKI/LGOmelfTQoqMdD4iviHOVytJB3ALCodNmtKp7upRlYxvkZXFZOLNfaIvWkxuIiQTkUKLE5XehIyyMPlzWqgybjo4rzau1zge9U4EuaTLhje5gKysQw6GlyMPaox7rSZ+TESecn2HrVSw7lG7YVbTgfNX7W2lxLBpmu3KYlCPCzY9OcH86+RzbDxR4tTCOb0PlaOYXTbXOADxivjoe7UepCo8h1d3YnV/ABkjQtNo0h2sOvlMc4+nLHHtX3vDWL5ZpSkerlWKjSqWkzh/pX37lzO6PrOfm1QUDuwqjQKACgAoAKACgAoAKACgAoAKACgAoAKACgAoAKBWR9S1qfEBQAUAFABQAU0AVQBQAUAFABQAUmAVICO4RCzdAOuelNFwh7R8pz2qeJUTMNgxkI4Z+mPpVHsYbBaHNyNJIxlkbcX5JPWg9KnBUncbgUHQ5phQSFADgxX5h1HI+tYYijKtBxiZ1aftYtFSOa8TWUuPmZFRiD1+bFfludZHUq1GfD5jlnPUbMzWtSvtD0uSPTLKa5vLsFnkjQkr7AjpXlUuHKiRjhsp53ZnkOqW3jHU5yh0S9DOSSzRnFd1LIakeh9ZhMsjQjc3fA/wAL9a1O+jvda/0WGL5ysnBOPrW1TJ6iVkLGzapuED2pPETW2iwW+nwmAwMy7VXG4cc/pXj1slqzdj88xeS1sTVucTrU2rXcjzx20zsSc7VNZQ4fqR1PUwOSSotKRz8ttrAG5NMuSx6/If8AGt45FUPbeClTasQeVrQ5fSLnPbEZrT+wqqPSp06yS5WPB8QrzDZX0ePRWq45HVO6liK1LqXoU8S3ED3FzPfL5Y2qm1gf6etddLJKiR3wzKtbc1vDel302uWk9yZTBEQ8qTZAJ9Oa9HDZVODOWtj60+p9SeHfibpenWNrbtc28K2wAVAwXiveoYCcY3PPlRniPekd7afGzwYYhPfaxaw8fNvlFdkcNU2MHgLamlH8cPhcUAHjHSAW65uV4/Wto0XFWkCwzQP8UfhXcoXHjzRAT2N0v+NTKkP6syC0+K/wyspCD470Qqf+ntf8aI0ilQsatv8AGT4VnhvHGh4/6+lrWNJD9iTj4v8AwqJ+Xx7ogHp9rX/Gn7NGcsNd3Hn4u/Cnb/yUDQx/2+JR7JC+qsYPjN8LIGZ18d6G524I+1qQRUyozloiJ4Oo1ofOH7ZfxK8H+IfD+maZ4U1ix1KYu8jm1lDBc9jivmszy+pMzhg53PkyxmdFAkRhivlI5JUcmzOeXzldnqHgHXNITRdSsdRu4Ixc27xhHYDJ2ccY969XLctrUah46wNaFXQ85u4ltp3gidZFViqFTngHiv0einGmkz7vDpqlFPsR8jr1rQ2CrRqgoAKACgAoAKACgAoAKACgAoAKACgAoAKACgAoA+pa1PhwoAKACgAoAKaAKoAoAKACgYUBdID0oKjJSfKVry/t7OJnmkVSASBnk0HRTwzmzk9T1y5vyEGYoscKD1+tB7OGwih7zRmUHclbYKB7hQKwUDCgBV60m2tgHDjkVjKlGW6IdOEt0GB0pexguiBU4R2QYHpR7GHYsMD0o9jB9CJQi90H9Kn6tS/lRHsodgp/V6f8qHyR7BR9Xp9kPlXYMD0o+r0+yKikJgego9hT7IdkLgHqKuNGC6BZBgHgiq9lBdA5V2DA9K0UY22BK2xl+JYZJ9GuY4lJbAP4VEopDtc8zwF4Ax6/Wsmk2LlQYHpU8q7ByoTAPYUcq7ByoXAHanyoXKgwPSiyHyoKLIOVBSCyD2qHCMt0FkFZ+xh2CyCmqUVqkT7OG9gwB0FbpaG6SsFMdgoAKACgAoAKACgAoAKACgAoAKACgAoAKACgAoAKAPqWtT4cKACgAoAKACmgCqAKACgAPSgL2GjHfpQXCPOZOra/DZq0UJLznsOgoO6hhPeTZy1zcT3Tma6fMh7egoPdo0FFXIKDZzXwhQIKAFXrQArdKAG0AKvWmgHU7AFFgCiwBRYTCixIUWAKLAFFikFFhhSYBSAKpAV9R/48Lj/rm38jWcgPKD1rJgJSAKACgAoAKACpYBSAKtLQAp8oBSNVsFABQAUAFABQAUAFABQAUAFABQAUAFABQAUAFABQAUAfUtanw4UAFABQAUAFNAFUAUABIAyaAT5iG5uILZDJcziNRzzQb06Eqjsc1q/iF5xJb2YKIDy/rQepQwbg9TFYjpvbd1Oe9B6sEkrDPegsKACgAoAKACgAoAVetADqACgAoAKACgAoAKACgAoAKACgAoAZNEs8Zif7jDBoA8muYxDcSwr0jdlH5msp7lx2I6goKACgAoAKACgAoAKACgAoAKACgAoAKACgAoAKACgAoAKACgAoAKACgAoAKACgAoA+pa1PhwoAKACgAoAKaAKoA4HJOKBpXM/UtWh01FLfvJWPEX9aDuw+Huzk9Q1O61J90z4UHhKD26OFUPeKdB06MKBWCgYUAFABQAUAFABQAq9aAHUAFABQAUAFABQAUAFABQAUAFABQAHAXd3A4/A0AeV6xbSWmp3MEvUSMfwJz/Wsp7mkdinUDCgAoAKACgAoAKACgAoAKACgAoAKACgAoAKACgAoAKACgAoAKACgAoAKACgAoAKAPqWtT4cKACgAoAKCdwpoFFiO6xqXZgAoySao0jSdRnO6x4kVG8rTpFd+jS+ntQeph8I42Zzu+R2ZpG3MxyTQepCFhD0oOtbDaCQoAKACgAoAKACgAoAKAFXrQA6gAoAKACgAoAKACgAoAKACgAoAKAE7/wCfSgDzbxT/AMhy5+o/lWM9zSOxk1IwoAKACgAoAKACgAoAKACgAoAKACgAoAKACgAoAKACgAoAKACgAoAKACgAoAKACgD6lrU+HCgAoAKAYUBDVla81C2sULXDqOCQp6mmjtp0nJpWOT1TW59RYpGWiiHbP3h6VR7FDCJGZQdvIo6BQVy2CgQUAFABQAUAFABQAUAFABQAq9aAHUAFABQAUAFABQAUAFABQAUAFABQAZwPu5JIIoA8/wDG8MMWrK8a4aVdzfWsZ7mkdjnxwMVIwoAKACgAoAKACgAoAKACgAoAKACgAoAKACgAoAKACgAoAKACgAoAKACgAoAKACgD6lrU+HCgA6dasVRB9f1oHSTloY+q+IYbPdbxDzJ8HBHQUHqUMI07nLXdzPezfaLiUu4GAB0AoPapUeVEFBqKOtADqAEPSgBtABQAUAFABQAUAFABQAUAKvWgB1ABQAUAFABQAUAFABQAUAFABQAUAFAHE+PbVluYLr+Fxt/Ksp7mkdjlc5qBhQAUAFABQAUAFABQAUAFABQAUAFABQAUAFABQAUAFABQAUAFABQAUAFABQAUAFAH1LWx8Q1bcP6UBuRTTwW8fmSyhR3LVRtTpyqO1jmdX8RS3DNb2rFIzxvHU0Hs4bBK12Yhyx3EnPqTkmg9JQURMH0oLUrKwAHPSgkcelADcH0oAMGgBKACgAoAKACgAoAKACgAoAVetADqACgAoAKACgAoAKACgAoAKACgAoAKAOR8f/6q0/32/lWU9zSOxxg6VAxaACgAoAKACgAoAKACgAoAKACgAoAKACgAoAKACgAoAKACgAoAKACgAoAKACgAoA+pcjpkV0Hw93VZR1LWbPT03SMGcdFU5P4ig76GGbOSvdRub6RmllIjzwg6UHvYbDKnqVaDepvoFAgoAKACgAoAQ9KAG0AFABQAjOq/eYD6mldAJ5sX/PRfzpc6HYBJGeA6n8aaaYh1MBryxxjLuF+tJtLcCL7daZx561PtI3tcdmTxuj8owP0qk09hCs6L95wPqaG0gE82L/nov50udDsKHRvuuD9DTutxDZJ4Yv8AWSKPxpOSW7CwwX1oTgTrSVSL0uOxMrKwyrAiqTTEIZIxwXUfjQ5JBYUMrDKsD9DRdAJ5sfTzF/Oi6vYA8yP/AJ6L+dDdtwE82L/nov50udDsHmxf89F/OjnQWDzYv+ei/nRzoLGB42WKTRGlG1mRwAc8jPpSbLjscDz3GMVjIY1pY14ZwMe9TzxW7AQTRHpIPzpqcXswH1VwDI9aV0AZHrRdAGR60XQBTuAwzRDrIPzqeeK3YCiSNjhXBP1oU4vZgOqrgGR60roAyPWi6AMj1ougCmAUAFABQAUAFABQAUAFABQAUAFABQAUAfQepeJQg8nTjlv75HFdB4WHwVnqjnWdpGaSRizv1JoPTVFR2EoNfaNBQHxasKADI9aADI9aACgAyPWgBCRigBtABQA2WQRRtIf4RmlJ2VwNP4G/s8/GH9rLVPFOnfCbxD4X0w+EhZtenXLu5h8z7T5wj8vyYJc48h85xjK4zzj5DMc2nTqckDphTTV2eqf8Oo/2ys/8lH+Fn/g21L/5BrzP7XxHcv2aKOrf8Exv21/D1hcajZ6t4C8QS28bOlnp+tTrNOQPuIbi3ijyeg3Oo9SKuGc14vVh7NHzxf694j8Ea5qngv4haDe6D4g0WQw3thex+XLE+ARkHqpUhlYZDKysCQQa97CZxGpC8tzKVOzPU/2df2Rfj1+1xA/ijw9d2nhLwPHcvbf27qSOxumXIf7JCuDPtYBWYsiZ3AMWVlHj4zOKk5NQ2NI011PoM/8ABGzxQq+an7VQaXrsPg4hc/7327P6V539oV73uXyI+Yv2gP2ePjt+yFqFm/xKjsdW8NapObbT/EGmSs9tJL85WGRXCvFMY0L7SCpGdrvtbHq4POZxfLMzlSXQ1/gH+yh8ef2tfB+p+PPhX4p8GaZpml6tJo8setX13DM0yQxSllENtKpTbOgyWByDxwCVi85qOdoBGmup6L/w6k/bL/6KR8LP/BtqP/yDXF/a2I7lezR5j+0T+yx8ev2RfB2meOPil4p8G6pp+ramukwx6LfXc0wmMUkoZhNbxKF2xMMhickcdSOqhnVWL94TpLodr8BP+CeX7RP7Q3h618d+J/Elj8OvDOpwfaNNe8t2vL+7jZUaOVbZWRUiYM2GeRX+UfIVYNWGIzetVfuscaaR6zN/wRt8WQI0th+1Qk0wHypL4QaNSfdhesR+RrmWYV073K5EfKXx6+Cvx2/ZN1WDTfitpVvc6VqLNHpmu6dKZrG7ZRkpuIDRyAc7HVScEruAzXq4XOppWmZypI9S+H3/AAT0/al+MngLw/8AFDwh45+HVrpHiWwi1GzivdSv0uEikGQsipZsoYdwGI965q2c1pS90apI8e/aM+GPxb/ZK8V2Hgb4o3uj393qmlrqlpe6PLPLaOhlkjMYeaKImRTHllCnAdDn5q3o51U5WpCdJH0H/wAOsP2w52W4i+IXwtEbgMAdW1Hof+3GuZ5zXbuivZo83+EH7GH7R3x21Dx1pHg3xh4Fs5/h54kuvC2qHUb+8jWW6gYq7wmO1ctESDgttb1UVUs6rNaC9kjsF/4Jl/tdSeKJvCC/ET4ZfbodPj1Jm/tXUfL8p5HjAB+xZ3bo27Yxjmsv7Xr9x+ziaP8Aw6k/bL/6KR8LP/BtqP8A8g0v7WxHcPZoUf8ABKX9ssHJ+I/wsP8A3FtR/wDkGj+18R3D2cTwn9oH4M/En9nDxla/Cv4pa3oGoapf6PFrsM2i3E80AgeaaJVZpoomD7rdyRtIwV56ge1lmZyry5JkShbY8ljXWtf1rTvC3hXTbjVNZ1i4jtLKzt03SzzyMFVFHqSRXXmOP+rLTcUY8x9sfDj/AII6/GPxX4fh1f4o/GHSPBWo3IWQaXY6Y2rSW6MinZNIJoYxIrFlKxmRPlyHbPHy1TMq03e5tyI1vEv/AARg+Iel6VPdeCP2h9K1rU41zDaal4fk0+KQ+hlSecr9dh/DrUwzCtB3uHIj4U+KHhX4jfBHxZf/AA7+KPhq40TX9PCs8EpDJJG33ZY3UlJI25wykjII6ggevTzhunruZ+z1PrmT/gkF+1wz5X4g/CsD0/tXUf8A5Brz5ZtWbumXyI81sv2A/wBoPUf2hNR/Znt/F/gMeKdM8ML4rmu2v7z7AbQzxwhA/wBl8wy7pVOPLC4z82eKr+161rByI9Fl/wCCRX7WljBLeXHxB+FjRwI0jgarqOcAZP8Ay41Mc2rRd2w5EfJfwx8KfEf43+LLH4efCzwzc65r9+pdYIiFSKNfvSyuxCRxrkZZiBkgdSAfQq5w1DTclU9T7s8Nf8EX/iDqekwXXjb9onS9G1SRcz2mm+H5NQhjbPAWZ7iAtx32Dn1615E8wrSd7l8iML4l/wDBH341+DtBm1n4XfFbSPHN5bK0j6Xdae2kzTKFJ2wsZZY2ckABXZF5+9xzdLMq1N3uJwR8WeFdH8U+MPiJovwiithpPiXWtetvDQg1VZIBaXs1wtvtuF2l49kjYcbCy4PykjFetLOG6V1uR7PU+vD/AMEgv2uN+f8AhYPwrx6f2rqP/wAg15v9rVr3uXyI8D079mr4u6x+0zP+yVpmo+H5/F9pPLBPfJPcHTIvLtvtDSNL5PmhNvy5MX3yB3Brpec1OTzF7NHvFx/wSO/at023m1HUPiP8KIrW2jaaaR9X1EKiKMsxJscAAAmueObVk7sfIj5D0TUDf2qyN1Ir6zA4j28OZmMlZmlXcSFABQAUAFABQAUAFABQAUAFABQAUAewV0GQUAFABQAHpQA3B9KAAA56UAOPSgBuD6UAGDQAlABQBBe/8esn0rOr8I0fU/8AwRpYnxd8b8n+DQP/AEK/r84x/wDHkdsNj9CfjX8SD8H/AIR+L/imNF/tf/hFNHudW+wfafs/2nyYy/l+ZtfZnGN21sehriKF+DPxP0v40/Cvwv8AFXRbC4sbLxPp0WoRW1wQZINw5RiOCQQRkcHGaAPzU/4LV+ELWPxz8I/Emg6Q8uv+JbTVNHlNujPNdrby2pt4wg+8wa8lAwMnfjsKuE3HYD9QvAvgzQPh14L0PwF4WshaaR4e0+DTbKEMzbIYkCLlmJZjgcsSSTkkkmoA8P8ACn7U+p+Jf25fGn7KI0CyTSfCvhK31oaiN4uWvWNq7xn5tjRGK9ixhQwaNslgw2gHf/tN/DTSvi9+z/49+H2rW6SrqehXRtmaEymG7jjMlvMqggsyTJG4AIyVx3o2A+Sf+CKzl/2avF5Jyf8AhOrn/wBN9jTbuB9e/tBfHbwj+zd8LdT+LnjjTdYv9H0qa2hmg0mGKW5YzTLEhVZZI1IDOM5YcZ69KQH5uftN/tpfA39uPV/g18HPDHg/xnZxz/EvRn1Ia7Z20ME1lK7W0iK0FzI24+eOw4zyDiqcGldgfrQiJGixxqFVQAqgYAA7CpA+Z/2Wv2r/ABN+0B8avjt8N9Y8KadpOm/CzxBHpGlzQPI1xcRia6gdrjcdu4vaFxtChRJtO4rvYA5z/gq3omm6p+xP4w1C+sIZ7jRr/Sb2yleMM1vM19DAXQnlSY55UyOcOw6E01uB6N+wkS37H3wmJ/6Fq2/rSA+bv+Cznwn/AOEo+Avh74s2NpvvPAusCC5l8wgJYX22Nzt6MftCWgHoGb1NAH3/AKcc6fan1hQ/+OigD4G/4Jv+MnP7R37V/wAPZ2hATx7eazagf6xi1/eRTZ55UbYMYHBY5zkYAO1/aP8A25Phl+yp+01PpPxE8L+KdTj1DwRpsltLoVvbzsHN9e71kWaaIKAEjIILZ3NkDAy1FvYD3/8AZ0/aC8G/tNfDO3+KvgTStb0/Sbm7uLNIdYgiiud8LbWJWKSRcZ6fNn2FIDO/ae/ae8Bfsn+AtP8AiJ8RNH8Qalp2paxFokUWiW8M04nkhmmVmWaWJdm23cEhicleOpBuB+Sv7aPx88I/tXfGTTfit8P9C8RaXpWm+FINFki1u3hhnaaO6upmZVhllUptuEAO4HIbjoT9BlGEqc/O0Zzkjov+CUWgaT4i/bJlvtVtUnm8OeFNQ1PT2bP7q4MtvbFxz18q5lHOfveuCOfOJuVaw4bH67/GLx7J8K/hL40+JkOl/wBpSeE/D+oa0lmZPLFw1tbvKIy+DtDFMFsHAJODjFeOWcJ+xr8cvEX7R/7OfhT4w+LNI07TdW1v7ZHdW+nBxbB4LuaDdGJGZlDCIHBZsZPJoA+BP+C4eiabbeJ/hJ4jgsIU1C/sNYsri6WMCSWGCS1eJGbGSqtcTEA8DzGx1NNAfrNSA+LfCJJ/4K2+N/b4Oxf+l9jQB9geJDt8O6ow7WU5/wDIZoA/Ov8A4ImeAtBg+Evjz4o/Y92t6h4iGgG4bB2WtvbQThE7rl7pi3rtT+6KbdwPq79tr9oTX/2Yv2fNa+K/hTSNN1LWbW6s7Oyg1FZGti80yqWkWNlYgLuOAy5IHNID074U+OF+Jvwu8HfElLE2S+K9A0/XBbFtxhF1bpNsz3278Z9qAPzN/bk8B2/hj/gqF8BfF+naVFbW/i7WfCtxczoVH2m+g1dYZCyg5yIVtBkgA8YyQcO+lgP1cpAfEX7Jvwi+2ftvftKfHzUIcraa0vhPS33/AMZignu8r6hVtAD6O4oA7D/gpv8AF0fCn9knxRZ2lwkeqeOGTwpZK0ZcOtyG+05x93/RUuMMeAxXrkA1CPNJID8XfDtr9m09FI7CvvsupezpI5pas1K9AkKACgAoAKACgAoAKACgAoAKACgAoA9groMgoAKACgAoAMj1oAMj1oAKADI9aAEJGKAG0AFAEF9/x6yfSs6vwjR9Tf8ABGj/AJG743/7mgf+hX9fnGP/AI8jthsfa/7af/JpPxf/AOxO1T/0neuIoy/2Cv8Akzn4Tf8AYuQ/+hNQB8s/8FZ+PjB+y3/2Mmo/+lWkUAfpFQB+e/wl/wCUzPxq/wCxFtP/AEk0SgD728S/8i5qv/XlP/6LNAHwV/wRS/5No8Yf9jzc/wDpvsaAPqn9q74AH9p34Jaz8HB4u/4Rr+157Of+0vsH2zyvIuEmx5XmR7t2zGd4xnPPSgD8lP2mP2VZ/wDgnt8Qvg744PxFPjw3GuPrKwrow00xf2XcWcuzJnmD+Z52M8bdvfPG3O5x5WK1j9r/AAX4x8OfELwnpPjfwjqkWo6NrdpHe2VzEcrJE6gj3B5wQeQQQeRWIz5R/ad/YR8SeMNY8QfFf9lr4veI/hV8QPELxz65BpmtXdjpuvyRqwRp/s7BopfmJDgMpJclNzs9AH5QfF/xf+1RoE+tfB/9oL4kfE0XMewX+g+IPEd5dW84SQPG+x5WimTeisjruUlQyk4BrrpQpyi31JbZ+2P7CwC/sgfCYD/oWrb+tcr3KO7+O/wztvjL8GfGnwtujGv/AAk2i3VhDJIgYQ3DRnyZcHqUkCOPdR0pAdlpiPHptokqlXWCMMp6g7RkUAfgR4x1Dxx4e/am+MWs/D3xxr/hXVJfGfiC0kvdF1KaxnkgbUpWaJpIWVihZEJUnGVU9hXs5dgVjI6mc58pl+N7PxR4kWfxN8QvF+t+KNXFuIBfazqE17ceUuSqeZKzNtBJwM4GTXtSyqGGpNmXtHJn6n/8En1Cfsd6Oqjj+3NW/wDSg18fU0kzpRyX/BZJQ/7Nfg5WGQfiFYf+m7Uaqgr1EJ7H576Hp1quhjy4V5hYEEcZxX6PhacY0lZHNc7D/gnl8VvD/wAF/wBsLS77xXNHZ6Z4usLnww13I22O2lnkikhZjjo0sEceeAPMyTgGvkM6ouNXmNoPQ/cHUdOsNY0660nVLOG8sr6F7e5t5kDxzROpV0ZTwylSQQeoNeEaH5rftL/sGftH/B/w9Prf7Evxw+I9p4S05ZLj/hX1l4qvoXsw0jPKbDbKFlBLFjE37wkMQ0rMFpq3UD8yviT8Rvip4/WG0+K3xD8YeJLzQ5J4YYPEerXV5JYyMVEyKtw7GIkxoGAwSUXPQV2OFP2V4k63P6Z64ij4t8If8pbfG/8A2R2L/wBL7GgD6/8AE3/It6t/14z/APotqAPhP/gip/yax4p/7KBff+m7TqAOx/4K4Lu/Yy1r21vSj/5HoWoGN+z5/wAFGf2NPAvwC+GngnxT8YjZaz4f8H6Npeo23/CO6rL5F1BZRRyx70tmRtrowypKnGQSOapxaC589/tQftG/Bb9o39tb9l7Wvgz40/4SG20bxbpVtfv/AGbd2nku+rWrIMXMUZbIDfdzjHOKHFpXYH611IGJ4U8KWHhK1v7exJZtS1S91W4kIALy3EzSHOP7oZUHsgoA/Jn/AIK/fFNvF3x+8K/B2zmJsvBWlfbrtQ7AG+vSrbWXodsEcBU8/wCuccc135fT9pWVyZOyPkKBBHEiAYwOlffU48sUjmH1YBQAUAFABQAUAFABQAUAFABQAUAFAHsFdBkFABQAUABoAbg+lAAAc9KAHHpQA3B9KADBoASgAoAgvv8Aj1k+lZ1fhGj6m/4I0f8AI3fG/wD3NA/9Cv6/OMf/AB5HbDY+1/20v+TSfi//ANibqn/pO9cRRl/sFf8AJnPwm/7FyD/0JqAPln/grP8A8lf/AGW/+xk1H/0q0igD9IqAPz3+Ev8AymZ+NX/Yi2n/AKSaJQB97eJv+Rc1X/rxn/8ARbUAfBX/AARR/wCTaPGH/Y9XP/pvsaAPqn9q34/N+zH8EtZ+MS+Ef+Em/siezg/s37f9j83z7hIc+b5cm3bvzjYc4xx1o3A/I/8Aa7/a71L9t2/+H9vb/B258N3Xh2a+trS0ttVbVZtSmvmtVSONFt4mDBrcAKAxYyADGOfQoUPZr2lTYhu+iNn9mLx/+37+yprf2fwr+zn8VfEHgyeQveeGL/wpqYt2JOTJbyeQTbyHn5lBU5yyMQMctZwcrwKR+sHwB/aS+HH7ROi6hd+D5rzT9b0Gf7F4h8N6tAbbVdEuwWVobmBuVIZHXIypKMM5VgMRniv/AAVC+BWg/FX9mDxD4zXTLX/hJ/h/bnWtMvn+SRLZHU3kJYAkq0IdgnQyJGeMZpp2A9G/YQff+x58Jm/6lu3H5FhSA9k07xDZajrmr6BGyi70doDKm4E+XNHuR8dgSJB/wA0AatAH4E+MP+TmfjB/2Pmvf+nCevq+Hupz1hvjP/kBz/7jfyr6HH/wWYx3P00/4JQ/8meaP/2HNW/9KDX5tU+Nncjkv+CyH/Jtng3/ALKHYf8Apu1GrofxEJ7H5/6GgfR40ORmPr+FfpWG/hI5Ty+68DeLfH/iK88LfD/wTr3irVIEe4ay0XTZr64WFWVWkMcKswUFlBbGAWA714GcV6SXLI0gmfcP7J37XH7Zf7Pmmr4a/aO/Z9+LHiD4b6ZE8suv3nha/S90C0jQs8jyyRBZrdApZhIwZF3EOQoSvkJWvobn6ffD74heC/ir4P03x98PfEVprmgavF5tpe2r7kcAlWUjqrqwZWVgGVlIIBBFSB+XH/BaH4E6D4e1Twj8ffDemWllceIbibRPEDR/I11crGJLWYqBhm8tJ0dyc4SIc44pSaVgP1pqQPi3wh/ylt8b/wDZHYv/AEvsaAPr/wATkDw3qxJwBYz5P/bNqAPhP/gip/yax4p/7KBff+m7TqAOz/4K3Ps/Yy1v31vSv/R4pp2YHyp8Kf8AgjtJ8UfhZ4N+JY/aNGmf8Jb4f07XfsX/AAh/nfZftVtHN5XmfbV37d+3dtXOM4GcVq6zFY4Pxp+xv/wxz+2H+zloB+JX/CYN4l8aaNdmT+xv7P8As4i1W2Xbjz5d+dxOcjGO9TKo5KzCx+2dZjMzw/4gsfEdpcXlgx2219d6fID1WW3neF8/ihI9iKAPy0/4LK/C+TR/iF8PfjhYwTmDVrKXw3qMm5PKjmgczW3GN291muATkjEC9P4u3AVfZVkyZK6Ph22kEsCOOhAr7+lLnimcxLWgBQAUAFABQAUAFABQAUAFABQAUAFAHsFdBkFABQAUAFABQAUAFABQAh6UANoAKAIL7/j1k+lZ1fhGj6n/AOCNH/I3fG//AHNA/wDQr+vzjH/x5HbDY+7/ANqDwb4l+If7O3xH8C+DdN/tDXde8N32n6fa+dHF508kTKib5GVFyT1ZgPU1xFB+zD8Ntb+D/wCz74B+GfiV4G1bw9olvaX3kSb4xOBmRVbA3AMSAcc4oA+Df+C0fiC78L+J/gB4k02OGW80W81zUYY5lJjZ4pNMdA4BBKkpyAQcZ5FNK4H6e21xDd28V1byCSKZFkjcHIZSMgj8KQHxv8Pvgr8QdE/4Kk/E74yXfh6/Xwhr3gO0S21ZrcratdFdPg+zLIeHkAsZnIH3Rt3Y3KWAPqD4teJ7DwV8LPGPjDVJ0htNE0G/1CeR0ZwqRW7uSVX5m+70HJ6CgD4m/wCCKgx+zT4v/wCx5uf/AE32NAH0h+2v8DPGH7R37O+v/CXwJqOj2Osarc2E0M+rTSxWyrBdRytuaKORgSqEDCnnGcdaE7AfmN4p/YT+N/7It94K+OnxW8aeAbjwx4Z8YaFJeLpWoXjzqv22I7sS2sabQFJJLDAHeuieIlUjysSVj9rQQQCCCDyCK5xn59fsc/AP40/Dn/goP+0F498U+GtS0/wZrr6tPZXzrIlnqMl7qkV3amIkBZWSHzlYjPlszLn5uQD6k/bHuIbb9k74wyTyBFbwTrMYJ/vNaSKo/EkD8aAMX9gsEfsc/CbP/QuQf+hNQBwdr8UY/Cf/AAU41b4ZXtxBFbePPhnp0sAdsPLe2NzdyRovY/uJLtiOvyexoA+uKAPwJ8Yf8nM/GD/sfNe/9OE9fV8PdTnrDfGf/IDn/wBxv5V9Dj/4LMYbn6af8Eof+TPNH/7Dmrf+lBr82qfGzuRyX/BZD/k2zwd/2UOw/wDTdqNXQ/iIT2PgHQlLaPAijkpx+VfpOG0pI5Lnqn/BMLXLLRP24LjT9RuUil1zw3qdhZq7AGWZXhuCq56ny7eRseik9q+KzpP22p0U3ofq/wDH3wnq/j34E/EfwL4ejjfVPEfhLWNJsVkYqrXFxZyxRgkAkDc4ycGvFND5x/4JS/C/4o/Cf9mO90D4reHdW0G+vPFV9f2GnaojxT29m0FtGMxPgxBpop3C4Gd27+LJAPPv+C180Q/Zv8G2pcCWTxvBIq9yq2F4CfwLL+dAH6C2V1HfWcF7EQUuIllUg5BDAEYPfrQB8s+Gfhn47tP+Clvi/wCKs/hq9Xwjd/Cu30yHVzERbNeNfQEW4c4DSBbaViq52rsLY3rkA97+M2saZ4e+EHjnXtauhbafp3hvUrq6mKs3lxJbSM7bVBY4APABJ6AE0AfEn/BFDU7aT9nPxpoizIbi08azXUkeRuVJbC0VWI64JhfH+6abVgPYP+Cm/wAOfGvxP/ZI8QeHvAHhrUtf1eHUdOvU07TrZ7i5njSdd/lxoCzkBt2FBOFPFID3L4DeEtU8AfA34d+BNcVRqXhvwnpGkXgXoJ7eziikx7bkNAH55ft9+KJtR/4KWfs2eElEBt9F1Lw1dblB8wTXOuYdWOcYCQQkDAPzNkkEYLAfqPQB8s/sm/E6TVfj5+0l8IL2eZ5PDfjRNashI4Krb3tuqvGgzkBZLdnIxjM2epNAD/8AgpX8LR8UP2QPGn2a2tpNR8JRx+KbOSckCL7Gd1wykAkMbU3Kj1LAEgHIqD5ZJgfij4buxc6ehzyAK+9y2r7SkjmkrM1q9EkKACgAoAKACgAoAKACgAoAKACgAoA9bkuFiDyPHMIY5I4ZJ/Lbyo5JFkaNGfG1WZYpSoJyRG5H3TipYinCapyerM1FtXES9s5Dtju4WPoHBq1Vg9mFmOtpZNQvrfStFsb3V9Ru3aO3sdMtnu7mZlUuwSKIM7YVWY4HAUnoKwr42hh489SWg1FvRDJLia2lnh1DStT0+S0kgiuVvbGW3Nu88TSwLJvUbGkiR3QHBZVLDIBNZ0cxw1dpQluNwktySOeCVS8UyOo6lWBArsjKMldMixH9vseT9sh44P7wcUvaw7jswa+slIDXcIJ6ZcUOpBbsLMlSSOVd8Uiup7qciqTUldCFyKYASMUANoAKAI7lDJA6DqRUzV42BHo37EP7Uvw//Y61/wCIt/8AEXwz4r1aPxculrZf2DaW83l/ZjdGTzPOnixnz0xjPRs44z8FmeCqRquSR1wkrH1V/wAPkv2a/wDom3xZ/wDBTp3/AMnV5nsKnY0uhkv/AAWP/Z4ZCLH4X/FSWX+FZdN0+NSfqLxv5U1h6r0SDmR8J/tRfHPx3+2X4/g8Y+ItCTQND0a1ey0LR0mMxt43IaSSSQgb5ZGC5IVQFRFA+Us3r4PKZzTcjKVRI+j/ANjz/gpNZ/BnwXpXwX/aI0XU5NM0COPT9E8R6ZbCbyLFFxHDdQghiIlCoskQZiu0FMqXbz8VgalCTVjSMkz6qb/gp9+xCI96/GOdn/55jwxq+76c2uP1rj5Jdij4t/bX/wCCgF7+0x4fuPgz8E9F1XSfBlzODrGr3yLFc6ukbkrDHEMmK3JWOQkkSPgKyoodX7sLgKld7aESmkM/YU/bV+F37HXwp1/4ffETwf431O+1PxLNrEMuh2NrNCsL2ttEFYzXMTB90DnAUjBXnqAYrA1aU7JBGSZ9F/8AD5L9mv8A6Jt8Wf8AwU6d/wDJ1cnsKnYq6PDv20v2/vg/+1T8AtT+EvgTwT4/0/V7y/sruGfV9Ps4rYLDKGYM0V1IwJXOMKefStqWDq1HZITkkdv+y7/wVS0LQPC2lfD79p7SNUsdQ0m2S0j8VWNu93DeJGpCvcwpmVJSAoLIHDsS2EHFKthKtF6oFJM+hH/4Kf8A7EKxb0+Mc8j4z5a+GNX3fTm1A/Wufkl2KPib9t7/AIKC3n7TPhG8+DPwa8L6lpfg28lRtW1XU1WO61IRSh0ijiUt5UO5I3LM29uFKoAwbsoYCrW1sS5pHqP7Pn/BTf4FfA/4H+CPhR4k8AfEq61Twzo8Gn3c1hpti9vJKg+Yxs94rFcnglQfas6mEqwlZoFJM+f/AI6/tbaJ8Qf21Ph9+1T8NNC8VabpPhKDTba/ttRs7ZL2eGK4nN3HGiyyRkSW87Rgl1OWP3cBquOBqyjewc6PsMf8Fif2cDJ5X/Ctfixuzj/kE6d/8nVj9Wq3tYfMj89bu/tvF/xW8dfEXTLW6trDxT4l1LWrSK7RVnjguLqSVFkCsyhwrgEBiM5wT1r6/JMLKjG8jmqyuWfENm19pksCjJZSBXtYqDqU3FGcXZn0r+x//wAFAfg7+yz8DNP+E/jnwT4/1DVrPUL67ln0jT7OW2KzTM6hWluo2JCkZyo59etfnuJwdWnUeh1xkmjF/bd/be+Fn7X3ws8P/Dz4eeD/ABvpl/pfim21yabXLG1hgMEdrdQlVMNzKxfdcIQCoGA3PQHTBYKrUqq6CUkkeFaZbvbWMcJzwOgr9Aox5aaRxvc4qXxZ4v8AhL8W9G+K3gC5jttd8OXMd5aNIhaN/lKvHIoILI6MyMAQSrHBHUeDm+Bddc0dzWnOx+m3wk/4K6fs4eKtCR/i2mr/AA91yIKtzBJYT6jaSNzloZbaNnK8AkPGhGcDdjNfIzoTpuzR0ppnXeIP+Cqv7FWkaVc6hpPxH1TxBcwRs8dhp/hzUEnnYDhEa4hijBPqzqPeoVOT0SHc/Mj9sv8Aau8V/tm+NLHUJdCPh/wj4bE8WhaY0gkmPmlfMuJ3GAZXEafKMqgG0FvmdvVweWTqq8kZynY+iv2M/wDgp/Y/CDwTo3wZ/aD0HUbjSdBij07R/EelwrK9vZIAsUN1BkFliUbRJHligUFCwLtyYjBVKErWKUkz68/4eifsN+Xv/wCF0S7sf6v/AIRnV93/AKS4/WuTkl2KPi79uT/gpDa/H3wnefBX4EafrGn+GtRlVNZ127H2eXUbdSSbeGIZZIXIQszFWYAoUClge3C4GpXktNCZSSPn39kn9pvxn+xv8Q7jxPo2kLrfhvXYorbxBo7MI3uI4yxilikwdksZdyuQVYO6kchl7Mblk6a5oomM7n6g+HP+Cq/7F2s6TbX+s/ELVfDl1NGHlsNR8PX8k0Dd0ZraKWMn3VyPevHdOa0aNLnKfF3/AIK5/s3+FfD8j/CL+1fiDr0ystrBHp9xp9pE4xhp5blEcLySBGjk4wduc1cKE6jskK5+YGnfGDxJrf7UHh79pv4sNcale2/jHS/EurJYQrvMFrcwv5MCOwHywwrHGrOOFUFurV6MssqRpXtqTzq5+mB/4LNfsyBtv/Cuvivn/sFad/8AJ1ed9XqXtYq6PkH4b/tteEPh1+3j40/adg8M+KJvA3jW3uLO6sVhgGpJE8ULI3led5LMJ7dBgy8IzEHPynZ4Gqo81hcyPre9/wCCxn7LWrWdxpV98NPipNbXcTwTRvpGnFXRgVZSPt3IIJFZLD1G7WHdH5YWFlpNnqGoR+Hnvn0gXMo09r9ES5a23nyjKqEqJCmNwUkA5wSK+xymlKlTtIwm7s0a9ggKACgAoAKACgAoAKACgAoAKACgAoA9u8Bz/DzTvGtrffEnSdPvLBfEGk3D/bNHe+Q6dHY6sl0hCRudhnmsNydWIjYA+WSvzeeYbE1a6lSTat0LpSilqL4R8W/D7VtN0jR/i34I8IpazeGZG1eXTfCtno93ca7/AG5mGJby3igW1X+zkjG9ZIYP3j+c+d23xamCxeHTnZ6GqnF6HdfEC1b4P3b3Oq6D4KtNY1TUvHdjpf2P4cR2YXS20fyrC3eOewjEy/a54kM4WWORZZFM8sfnBeajRq4qXJBNlNqO5yXwf07wV4p+LPhnSNc8PWOsteXHgmySG/0gzCS2sPCt1balF+8QDYt0lsCpIEhjjddwQMNq2FxGGhzSTSJUlJnL65qfhDUNO8HyQy6JrN5Y2kjeL7zwtoM+i2WtwtqKmK2tYVtrVRcpatKWlaGBSuB5ruqg9uCp4yFKXJF2ktCZON9Tr9Z8RfCya08ZRaZrHwsi1u81C5l8F6j/AMKuuBZ6NprXduxtb+M6cUnnaBdsTm1umjKXGbhfNXPB9VxX8ki+aJZ8V+OPg3aavYS/Db4feFJdJLeLLm/ttV8DxztNcGzJ0cBpoWljge9BZI4pFCRyKkoRF2LtHL8ZNXcWLnijmNVudA1C/wBM1Lw7aWdsbnw3pJ1uKy03+z7ddaWHZebLdUjiQFlUnyUEZOSMkkn6bIqNehCcaydr6XMKrTd0V698xCgAoAKACgCtcabZXX+ugVvwFZzpQn8SHexW/wCEc0j/AJ84/wDvkVl9Vp9h8wq+H9KQ5W0QH2UU1hqa6BzMvR28MK7Y41UegFbRioqyJuVL3RtPvwRcW6N9Rmsp4enU+JDUmjOHgjQQ2/7JHn/drnWX0U72K52atlpNjZDbBAi4HpXVChCn8KJu2LcaTYXJzNbo31ANE6EJ7oLsg/4RzSP+fOP/AL5FZ/VKfYfMyWHRtOtzmK2RfoBVxw9OOyFzMZeaBpt8MTWyH6rmpnhqdT4kPmaM9fA+gq24Wcef92sVl9FO9h87NS20fT7RNkNugH0rohQhT+FEt3El0TTZm3yWqEn1UUpYenLoHMx6aVYIhjW3TB9hVexgtLBdkX9g6Xu3fZUz67RU/Vqd72HzMuxQxQLtiQKPatYxUdibjyARgjINU1cClPo+n3LbprZGPuAaxlQhPdDuxbfSbC1O6G3RT7AU40IQ2QXZcrR7COD8e2kI1CGc790qfMO3HSsppPcDj5tKspzmSJSfpXJPCUp7o1i3YjTQ9PjORCufpULA0Y6pD5mXY4o4htjQAV0xhGKshEc9lbXAxLGD+FROhCpuh3sVf7B07dnyF/KsPqFHew+ZlqCzt7cYjjA/CuiFGFPZCJZIo5RtkQEVcoRkrMRSk0SwkOWhXJ9q5XgaMt0PmY+HSbKA7o4QPwqoYSlDZA22WWijZdpQY+lbuEWrCIvsFnnP2dM/Ss/q1PsO477JbldpjGPSq9jDawhosLMHIgXP0qVhqa6DuydUVBtUACtlFR0QhaYBQAUAFABQAUAFABQAUAFABQAUAFAHsFdBkRXUcctvJHKiujKQVYZB/CoqJOLTGtzA8J6fYWcty1pY28BJ5McSqT+QrjwVKEOZxil8ipts2NVt4Lm1MdxDHKmfuuoYfka6q0VKDUlcmO5YgRUgREUKoUAADAHFXFJJJCYtOyAUdaYDj0oAZQAUAFABQAUAFABQAUAFABQAUAKvWgB1ABQAUAFABQAUAFABQAUAFABQAUAFABSYHE/ED/j4tv8Armf51nIDlB0/GoNI7C0DCgAoAKACgAoAKACgAoAKACgAoAKACgAoAKACgAoAKACgAoAKACgAoAKACg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data:image/jpeg;base64,/9j/4AAQSkZJRgABAQAAAQABAAD/2wBDAAMCAgICAgMCAgIDAwMDBAYEBAQEBAgGBgUGCQgKCgkICQkKDA8MCgsOCwkJDRENDg8QEBEQCgwSExIQEw8QEBD/2wBDAQMDAwQDBAgEBAgQCwkLEBAQEBAQEBAQEBAQEBAQEBAQEBAQEBAQEBAQEBAQEBAQEBAQEBAQEBAQEBAQEBAQEBD/wAARCAHqAeoDARE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Yr9YOQKACgAoAKACgAoAKACgDyv4mfF258LajD4f8PaLqGta1dh/s2n6fbPcXM21C7bI4wWbCqzHA4AJ6CvNxuPhhFqWo3PMrT46fHiW+8qT9nz4jqhbG7/hGL7p/wB+q8eOfxvZov2ZPH+014q8QpeWvgj4feJfEF9pxC31tpml3F1LaMSQBKsaEocqww2OVPpW9TPKcY3FyMLP9o34haHAdS8ffCjxh4c0wSLEb3VNFurWAOxwqmSRFUEnoM81NHPYTdmDpj739o7xxr0Mt98O/hl4r8UWEE5tpbrSNHubyFJQqsY2eJGUMFZDtJzhge4qq+eQpuyBQuQTftOeMPD7WOn+Mfhz4o0PUtWfy9OtNR0q4t5rx9yrthSRA0h3MowoPLAdxShnlNq4OBV1H48fHuG4ZIf2eviM6g4BPhe+/wDjVYPiCKeg/ZkH/DSHxm0uP7VrvwK8e2NsucyT+HbyNBgZPLRgdAT+FOPEEb6oPZnR+Av2xfBHi6MobpIZcZwzCvRoZxSqkODRBrX7RHjnVBcXHw5+GXivxTY207W0t1pGkXN5CkwVWMbPEjKGCsh2k5wwPcVy4jO4UpWRShcwP+F+/tA5x/wzt8Rf/CXvv/jVc3+sC7D9mPX9oD45iaO0l+APxAW5lR5I4T4avQ7opUMwXyskAuoJ7bh6in/rAg9mael/H/4u2aTah4o+CXjvSdNtEaa5vLvw9eQwQRqMs7u0YVVA5JJAFaUs+hKVpCdNlib9pnxD4jFwnw18C+IvFTWQjN3/AGNps979n8zds8zykbZu2PjOM7Tjoa2r53Tp6CUDpPBHxr8VXOo2WmePfAviHwxPqBc2iazps9mZwm3fs81V3bdy5x03DPWtsFmsMS+VBKNj0Lx54+0/wXoL61eSBY1QvknFenXrqjDmZCVzwzWfjx8b0nD6V8BPiFd20gDxTR+Gr10kQ8hlIiwQRggivnqmfxT90t0rlFP2h/jnaKbjUP2f/iFbwLjfI/hu9RRk4GSYsdTUriBX1QvYlW4/a28LeNtI1HwtrEclhqERaKSC4Uo8cqEhkZWAKkEEEHkEV20M5pVnZnHisM5K6PKT4n8YeIprqD4e+B/EHimWyVGul0bTJ7wwBs7C4iVtoO1sZ64PpRis3hQ0R49PLJ1ncom4/aGBx/wz98Rv/CXvv/jVef8A2+ux1f2OL9p/aDGA3wA+IwLHAz4YvuT1/wCeXsaf9voP7GJbV/2gpZlR/wBn/wCI+Cf+hXvv/jVVHP03qS8mdtBtt428T6vqc/hfw/4M17U/ENqZUuNJs9OmmvYWiO2UPCil1KNwwI4PBxXXPOacYcxhHK5ylyskib9oKSbyz+z/APEfGcf8ivff/Gq5Fn8bm7yZ2Kun+Jfin4jjvW8J/CbxlrJ0y6exvvsGh3Vx9luU+/DLsQ7JFyMo2CO4rSefRS0Jjk8m9R32j9obOP8Ahn74jf8AhL33/wAarD+312NP7GGav4t+I3g3TY9X+IHwx8WeGrKaUW8Vzq+j3NnE8pVmEavKiqWKqxwDnCk9jXRSzyMtzKeUyhsXrr/hf8U22L4AfEdkPQjwvfcj/v1Wcs+jfQqOTNrU0NM13xFZ6kmheNfCuseHdTeFbgWerWMtpOYiSA4SVVbaSrAHGMg+lengsxhitjhxeClhyp40+I+k+E4GaeVd+OBnmtcXjoYZameGwk670NDwv8K/2wfiVY/234I+APieXTmwYp7+NNPEylQweP7U0ZkUhhhlyp5weDXgVM/afunswydW94x/GKfHP4L3CRfGf4T+IfDds7rGt9cWpezZ2Jwq3KboWY7T8ocnHOK1oZ6pO0zKtlDSvEki8fT649pp3hPSb7WtUvsi2sdOt3uLiYhSxCRxgs2FBJwOgJ7V6dbNKdOHPc4aeXznPlsVppf2hI5Cq/s//EfA/wCpXvv/AI1XmPP0dyyYo6v4w+KXhCxbWPHHwm8Y6Dp0ePMu9S0S6tYUyyqMvIgUfMyjr1YDuKqGfxb1FLJ2tUS2Xxf0/V4reHSIZby9u5Egt7a3QySzSsQFRFUZZiSAABkkgV3PN6XJzJnIstqKXKXLt/2g4ZWRP2f/AIj4B/6Fe+/+NV58s/V9DsjkztqJbSftByyBX/Z/+I+Cf+hXvv8A41RHP1fUHkz6EFh4u+IPiK61LSfCnw18VazqWiyeTqdnp+kXNxPYybmXZOiIWibcjrhgDlWHY1vPPIRVzKOUyk7DjcftC7sf8M/fEf8A8Je+/wDjVc/9vo2/sYztX+JPjLwYYz4/+H/iPw6ksnlK2q6ZPaBnxnaPNVcnHOOuK1p59BuzM55PJLQ6/wALeOdI8UQiSznUk9s817WHxlPEK8WeXXw06L1OkrrOYKACgAoAKACgAoAKACgAoA+26s+4CgAoAKACgAoAKACgBsnCMR6GgD50+Geo3En/AAUf+GFmZD5QOsnbnj/kD3tfEZ9JurY3pn6kV88aH5rf8Eq7ye5/aA/aWEshbOswNyf+n3UP8abdwPsz9rf4VyfGn9nDx98PLSMvqF9pMlxpqiQpm+tyLi2BbsDLEgPsTQnbUD5l/wCCMV3Le/sweK55nLMfH99yf+wdp1EnzO7A5r/gpndSw/tSfsprG5A/4SYHg/8AUR07/Ci9gP0cpAc/pHxA8D6/4p1rwPovizSr3xD4cEJ1bS4bpGurESqGjMsQO5QykEEjBBFAHz9+3v8As4eDPi18DPFvjO28Pww+OPCekXOs6RqtnbZvJDbRtM1qdmGlSVVdAhzhnDAZAqoycHdAeW/8Ear6bUf2ZvFt3cOXd/iBfZJP/UO06iUnJ3YH3Zd31lp8Qnv7yC2jLBQ80gRcnoMnvUgeAfHr4wWPgD42/AXyddsP7P8AFHiLUPDV+BMrFhdWZ+zgYPBN0lsM++O+aAPVfjN4Ll+JHwh8b/D63mMM3iXw9qOkxSgZMck9u8atj2LA/hQB8nf8EhfAOoeGP2X7vxfrCYvPGHiO9ulDRlZI4LYraCN885EsFwcdt31ptt7gedftm+O7zxv+2v4b+Hel30U1j4G0SI3Ecf3ob68fzZVc+8C2hA7Z969bJ4uVfQiexwH7bN5c6d8NBHFKy5jwcGvos6k40NDOG5+o3w+kaXwD4alY5Z9Hs2J9zClfDG425+IvgOz8dWvwxu/GGkQeLb6xOp2uiSXaLez2oZ1MyRE7mQGOTkA/cb0NAHK/Hv8AZ8+HH7Q/ga/8G+O9Dt5ZZYX/ALP1NIwt5ptxj5J4JcblIIBK/dYAqwZSQWm4u6Bq58Ef8EcrHWdC+I/xz8La+QNQ0Y6Xp92qsSqzQz3sbgZA43A9qupNz1ZEYqOx+oE08NtE9xcTJFFGCzu7BVUDuSegrMs89+KnxL0Hwjoui6rFrFpMbnxPoelbYZ0dj9t1CC0zgHoPPyT2AJ7UAei0AfmL+y94Qi8M/wDBXH40aPBLLJFBp+r62PMkyVe9uLK4YDaAMA3bAAjgAckjJpybViUknc/TW6uIrS2lu5jiOFGkc+igZP8AKpKPg7/gkF4q1Dxx8Kvin4x1UKt5rvxFvdUuFUkqJZ7a3kcDPOMsetAkfeF1eWljCbm9uobeJSAZJXCKCeByeKBn59/8FnNUsb39mnwkNO1G3nI8cWzERTK5x/Z99zwaav0Ez9A7Ak2NuT1MSfyFIZ+TP/BS7U5bL9szTyHIVPA9icf9vN5Xr5TNwqNnm5lBSgjov+CYvwC8O/Fzxr4m/aD8f6faava+EtRj0nw7Z3AEscWoqiTS3TxsuN8avB5TbjhnkbAZUYc+YYiVaq7m2DoqlTR+i3xh+MXgD4D+A734lfE3WJNM0DT5IIZ7iO2kuGDyyLGgCRqzHLMOg4GTXAdh0msaNoHi7QbrRNf0uz1bSNVt2gubS7gWaC5hdcMjowIZSDyCKAPyQ+H/AME1/Zt/4Ku+D/hjozTDw5Ld3Wq6CJZTIy2Fxpt0VjLElj5biWLLEswjDHrWrqylDlZmoKMro/YCsjQ5/wAK+PvA3jw6tD4O8V6TrbaHfS6VqkdldJM1ldxnEkEyqSUcHqrYNAH54/t9/s7eDfh1+0V8Bvjj4A0Sx0P/AISL4gaZpevWtlEkMVxeG8jniuvLUAeY4E4kb+IiMnnJNKTSsJxV7n6XVIylLreiwTvazavZRzRnDRtcIGU+4JyKAPz5/wCCbszSftaftb4kDo/ix3Vgcgj+09SwR+dNiR+gev6/ovhXQ7/xL4k1S303StLtpLy9vLlwkVvBGpZ5HY8KqqCST0ApDI9F1rw1428PWmu6BqWn63omr26z211bSJcW11CwyGVhlWUigD8q/wDgot8DPCf7Pvxg8HfEL4aaGmi6L48S7g1Kws7cpZ29/bmI+YgHyRmZJv8AVgAZhdgCS2PUyzEypVUrnn4+gqlNs4qwn+0Wkc395Qa+/g+aNz46asyeqJCgAoAKACgAoAKACgAoA+26s+4CgAoAKACgAoAKACgBsn+rb/dNAHzT8Lv+UlXwx/7jX/pnva+Gz7+Mb09j9U68A0PzO/4JR/8AJwP7S3/YXg/9Lb+mB+mNID5y/Yy+Eq/BQfGvwPaWbW+m/wDC1dQ1PS18jyoxZ3emabcRpGOhRBIYsjjMZHBBAAPmv/gpz/ydL+yp/wBjIP8A046fQB+kNAH58/At3X/gsP8AHmIOwRvA8DFc8EhNEwce2T+ZoA+4fibx8NvFh/6gd/8A+k70AfE3/BFf/k1rxV/2UC+/9N2nUAeu/wDBR74UfED40fsyX/gX4Z+F5vEGuXGsafcR2cMscbGOOQs7bpGVQAPU0Afkb8Rvgr8X/wBl1/CviPx54Dm8H6+Lv+09Dlmube482azeJywEUjgbWeI4bGc9+a6bwlCy3Efvt4D8YaT8QvA/h7x7oMpl03xJpdrq1m5UqWhniWRMg4IO1hwQCO9cwy3oGgaT4V0ldI0e2jtbKKWedY1ACqZZWlc/izsfxoA/KD4L6xH8Z/2jPiR8ZTdpfW+s+Irp9PnCbQ1ijmO1468QJEPXjmvqeH6N3zsyqMs/t6gL4AwOgSu/Pf4IoH6jfDn/AJJ74X/7A1l/6ISvhzY+HPjiP+NxPwIP/UjTf+ga5QB+gtAH5v8A/BMj/k6b9qz/ALGX/wByOo0Afa/7S3hjXvG37PHxM8HeFtNfUNZ1zwnqunafaIyq09xLayJGgLEKCWYDJIHPJoA/DbW/2Xv2m/2XYtE+Ofj74Q3Wi6f4V1rT71bqbULSRTOk6vEhEUrsNzKBnaQM1o3Fxt1ISaZ/QdbXEV1bxXULbo5kWRD6qRkVmWfHvwd+G66V/wAFMvj148uFQyXnhDQDaNucMsNzHCkgwflbMmm5z24A6sKAPfv2lPFF94J/Z4+Jvi7S5FS+0jwjq13aMwJCzpaSGMnHON+2gD45/wCCKS7f2ffG4/6nJ/8A0htabEj6C/4KDfDPxz8YP2T/ABj8Pvhv4em1zxDqc2mNaWMUkcbSCLULeWQ7pGVRhEY8kdPWkM/Fn4w/swfG/wCAPhSx1j4u/DK58NW2qXBtLS4lvLacSzBCxXEMjkHaCeQOldKnBwstzBxkpX6H9Fdh/wAeNv8A9ck/kK5jc/If/gqKSP2xLPH/AEI1j/6UXlellvxs4cb8KPo//gjkA37OXjOXHzN8Qr4E+w07T8fzNcVb+IzqpfAjf/4K6gH9jPVj6a7pZ/8AIprI0Pr3wuMeGdIA/wCfG3/9FrQB+ffx3RU/4LE/BNlUAv4UVm9zs1YfyAoA/RigD4B/4Jp2WpJ+0D+17qUlvOunz/EHyIJSD5TzR3uqNKqnpuCyQk+zL7UAdl/wUpWH7L+z6zMfOHxm0AIPVcS7j+YX86APsygD8e/22P2Jv2nfir+1149+IfgX4O3ut+HNWmsDZXy6hZwrMI9PtonIWWZWGHjccgdPStaUoxfvGc4uS0O6/wCCNOnXWjfEL426LqFmbS806LSbS5gYgmKWOW8V0JGQSGBHB7UVWnK6CmmlZn3Z+2AM/spfGEf9SNrf/pFLWRoea/8ABLx3k/YV+GTSOzkDWFBY5OBq96APwAA/CgDyH/gsMxHw8+GGD/zNUv8A6SvXRhP4qMcR/DZ8veHiTpFuT/dFfpNH+Gj4ar8bNGtDMKACgAoAKACgAoAKACgD7bqz7gKACgAoAKACgAoAKAGyf6tv900AfNPwu/5SVfDH/uNf+me9r4bPv4xvT2P1TrwDQ/M7/glH/wAnA/tLf9heD/0tv6YH6WTXNvBJBFNMiPcyGKFWOC7hWbA9TtVj9AaQDkiijaR441VpW3uQOWbAGT6nAA/AUAfnD/wU5/5Ol/ZU/wCxkH/px0+gD9IaAPz4+Bn/ACmK+PH/AGI0P/oGh0AfcPxO/wCSbeLP+wHf/wDpO9AHxP8A8EV/+TWvFX/ZQL7/ANN2nUAfbvjn4heB/hloLeKfiH4r0vw7o6SpA19qVysECyPwql2IAJI4oA/Kz/grl8V/hn8WJPhdf/DD4g6B4pg0qDXFvW0nUI7oW5kNl5e/YTt3bHxnrtPpWkU7NgfpZ+zb4Kv/AIc/s/fDnwLq20X+ieF9Ns7wK5ZRcLbp5oUnkqH3AcDjHA6VmB6Fe2kV/Zz2Nxu8q4iaJ9pwdrAg4Pbg0AfkJ+yXpUvwp8f+Mfg/q87S33hbW7rSXleEwmfyJWjEoQk7Q4UOOTww5PWvrcgqJrlMaiNr9vb/AJEE/wC6a689/ghA/UX4c/8AJPfC/wD2BrL/ANEJXw5sfDnxx/5TEfAj/sRpv/QNcoA/QWgD83/+CZH/ACdN+1Z/2Mh/9OOo0Afojr2vaL4W0S/8SeI9TttN0rS7aS8vby5kCRW8EalnkdjwqqoJJPAAoA+Av+CmH7QnwI+KP7JmteGfh58YfCPiLVpdV02WOx0zVobid0SYFmCIxOAMknGKpRb2E5JH13+y34ovvGn7Nvwu8U6pefa7/UfCOlS3k+FHm3P2WMSsQoABLhsgAYPGBUjK3hbw7cWf7U3xG8RtAy2+oeCfCcUcmfleRLzWw4+qr5Xthh70Aeb/APBTTxFfeHP2KPiHLptwIbjUE0/Td21WzFPfwJMuGBHzRGRc9RnIIIBprViex4x/wRZXZ8APHC+njOT/ANIbWnPcUdj7t8aeOPB/w58OXPi/x74l07QNEs2jW41DUJ1hgiLuETc7cDLsqjPcgVJR+ZH/AAVx+N3we+LXwm8D2Hwx+KHhnxTdWXiCW4uYNJ1KK6eKI2zqHcITtGSBk+tUosltH6l2H/Hjbf8AXFP/AEEVJR+Q/wDwVG/5PDs/+xGsf/Si8r08t+JnDjfhR9If8Ecf+TbvGX/ZQ7//ANN2nVw1vjZ1UvgRv/8ABXT/AJMy1f8A7Dul/wDo41kaH194X/5FrSf+vGD/ANFrQB+ffx4/5TEfBH/sUl/9B1egD9F6AMK58TeBvDdnd3d54g0LS7W3Z5ruWW7hgjjb+NpCSADxyT+NAH5q/twftYfD340ftCfAf4Q/CjxBaeItK8PePdK1bV9VtB5lq9211DHBFbzg4kCo8xcqCmXjAYlXArldrk8yvY/UepKPM/FP7TX7PHgfxLeeDfGXxr8GaHrmnsi3en6hrEFvPCXRXXcjsCMoysPUMDTSb2C9j4X/AOCTl3aaj8ef2kdS0+7jurS81O2uLeeNtySxPeX7I6nuCCCD705JrcSdz7X/AGv/APk1L4w/9iNrn/pFLUjZ5l/wS5/5MU+Gf/cZ/wDTxe0CR5F/wWI/5J38MP8Asapf/SV66ML/ABUZYj+Gz5e8O/8AIIt/92v0mj/DR8NU+NmlWhmFABQAUAFABQAUAFABQB9t1Z9wFABQAUAFABQAUAFADZP9W3+6aAPmn4Xf8pKvhj/3Gv8A0z3tfDZ9/GN6ex+qdeAaH5nf8Eo/+Tgf2lv+wvB/6W39MD62/bH+KKfBfwP4O+JtxPFDZ6N470UX8sudsdjO72903HcQTSke4HXpSA96BDAMpBB5BFAH5v8A/BTn/k6X9lT/ALGQf+nHT6AP0hoA+BfgNo2qXH/BXD9oPxFDZu2m2PhCysri4BG2OeeHSXiQjOcstvMRxj5DntkA+1fibz8NvFg/6gd//wCk70AfE3/BFf8A5Na8Vf8AZQL7/wBN2nUAej/8FRfDfiHxX+yfqWi+FvDWp69qEmt6Y6WWm2cl1OyrNliI4wWIAByccU1uB+X3hP4QeM/Evjv4a/DzxZ8F/Fuh6T4l8U6bo95NqGjXVkk0UkoMyCR1X5hCkz8HIVGI6Zrrq14SpqMUJLU/fSSSG1gaWQhIokLMccKoH+FcYzxH9i342SftB/s/aP8AE25hMNxf6jqsUsTNuaMJfTCIN/teV5RPueKAPi39rfw7N8Iv28IPF8C3KaZ8SNLtNRMshXyvtkAFrNHHgA8JFbyHOeZjzggD18nrezrpETWhyX7clyLv4aRzqcho8ivoM8d6FyIbn6n/AA5/5J74X/7A1l/6ISviDY+IvjRY317/AMFh/gg9naTTJaeAJ7i4ZEJEMW3W13ueiruZVye7KOpAoA+/6APzg/4Jkj/jKX9qv/sZD/6cdRoA+y/2rdO1DWP2Y/ixpOk6fc319e+DNZt7a1tomllnlezlVERFBLMSQAAMkmgD8I7T4SfFXQfCd7ea/wDA7xxp9rZ27T3N9deHLyKGCNRlneRowqqBySSAK9OjXpKnytanBVpVHPmT0P16/wCCWXim38R/sZeFLKPUlu5/D9/qml3I87zHgYXkk0cTc5XEM8RCnopTHGK86W7O6Ox9XJYwx6hNqSg+dPDFA/PG2NnK/rI1SM+E/wDgsbrlzZ/s6+FfD9teNENZ8ZWwuIlbHnQRWl0+0juok8pvqq1pSV5Iio7RKH/BGVdnwI8dr6eNJP8A0htaKukmFP4T2L/gpd4d8QeK/wBjPxxoPhfQdR1nU7mfSfIstPtXuJ5dupWzNtjQFmwqsTgcAE9qzRbPxW8V/DP4meE/BMmp+J/g/wCMNBsbcqs1/qOg3VtAhYhVDSSIFBJIAyeScV3OtB0uVbnIqU1U5nsf0hWHNjb/APXJP5CuE6z8l/8AgqB4E+KfiD9q+z1rwV8MfFniKwXwfY2r3WlaLc3cKyie6JQvEjKGAdSRnOCPWunDVvYyuYV6XtVY+gP+CO0N5Zfs9eOtL1SxubK/s/iNqEV1bXETRywSCwsFZHRsFWVlYFSAQRg1jUlzSbNYLljY6H/grlHK/wCxjrTRxsyx65pbOQpIVfOxk+gyQPqRUFH174aR4/DmlRyKVZbKAMD1B8scUAfnx8dZFk/4LFfBRVzmPwoqt9fL1Y/yIoA/RmgD+f8A8b/D7TfFv7Tnxda+UMI/Hevcf9xCavcynBQxT948nMcVLDr3S3onhTTfDHx8+FFrYQqg/wCE00TOB/0/Q1tnGGhh4pRRllleVdtyP31r509s/Ef9vD4T/FTXv22fiR4i0H4PeMte0u6m077PeafoF1cwS7dNtVbbJHGVbDKwODwQR2row9SMHeSMK0JTVonuv/BHbS9X0L4kfGrRtf0K/wBG1G1tNEWexvrZ7eeElrogPG4DKSCDyOhBqa8lOd0VSi4xsz7l/bAOP2UfjCf+pG1v/wBIpaxNTgP+CaOi6poP7D/wvsdYs2tp5bXUL1EYgkwXGpXU8L8E8NFLGw74bnB4oA8W/wCCw6lvh38MMD/mapf/AEleunCfxkY4j+Gz5e8PAjSLcH+7X6VR/ho+Gq/GzRqjMKACgAoAKACgAoAKAYUEn23Vn3QUAFABQAUAFABQAUANkGUYD0NAHzv8OtKnsv8Agop8MtZuAIrVTrAaRzhVzo94Bknjqa+Jz6DVTmN6Z+m413Q2baus2JPoLhM/zr500Pzg/wCCWywaT8e/2kbi+uoIYptXgMTvIqrIPtt/ypJ5HTp6iqaaSA9f/wCCrEllrv7Hus2enX9tcTf21pbKkUysxxOM4APoaUU5OyA9h/ZG+MFl8UP2a/h94w1rX4ZNWl0aGy1SS4ZIZHvrbNvcMycAbpInYYAGGBHBFDTTswPkz/gpU1tqX7T37LFzZXcE0UHiQGV45FYRj+0dPOWIPA69fQ0JNgfoi2v6Ehw2tWAPoblP8aQEMOreFoJZZ4NT0qOS4IaV0mjDSEDALEHk445oA+Yv21/2t/hL4M+C3jXwJ4Y8e6drXjfxDpF1odjpmh36T3dpLcwFPPlMRPkCNJPMBYqTgBeTVwhKbsgPOP8AgjwsHhv9mrxXp+r3UFpKPH16wWaRUJH9naeM8n2NKcXB2YH3T/wkOgf9BzT/APwJT/GpA4zx9ovh/wAY+I/h5q76/YCPwf4mk11k+0IQ5OlahaKDz2a8VvqooAqftA+O4PDHwG+I3iTQNWsZNT0zwpqt1ZL54YG4S0kMQwrAn59vQg+hppXdgPib/gjb4sfw94M+Ivwp11YLFbHVLTxDayzThTP9ph8iUBTjhPskPIJz5uOMDN1KbpvUL3PTP+CmngOz8X/D/wAF/FHw9NZ3Oq+BfECJLIl18y6fe7Y5QEU4cmdLTqMgBiCBuB1wjarRsJ7Hy9+0/p2o678FbWRIXd0gBYY9q+tzOEqmFRjHRn6n+AtZ0S28B+G4ZdZsVKaRZqc3KDpCnvXxJubH9r+FvtX23+09K+0bPK83zo9+zOdu7OcZJOPegDzP40ftYfA34H6FqF/4o8e6Pdaxa2pntvD9jexT6nesSVjSO3Vt4DOpXewCDDFmAUkOMXJ2QHxH/wAEjbnVf+Fi/GzxT4znhttQ18aZqNw0jCNXmlnvZJCu49Nzep6itKlOVOyYk0z9Lf8AhIdA/wCg5p//AIEp/jWQzyP9rzVtLvP2V/i3BZ6rZyyv4N1ZVVJ1JJNq/AwacdWJ6I+Tv+CMvi3TbD4UfEPwHqF5HbXem+I4NYZZm2Ax3dqsSkE4B5snzg8cZxkZ0qwcHqTTkpLQ/Q3/AISHQOn9uaf/AOBKf41kWfmd/wAFiNSHiHxL8IPD+laiLiK2g1q9nihl3JlzaJGzAcEjZIAeoy3rz1YSm6lTQ58TNQhqeg/8EgJLTRfgj47i1K8t7Z28aykLLKqEj7Da88npUYiLhUaZdCSlBNH3h/wkOgf9BzT/APwJT/GsDU+TP+Cp+p6bffsT+NILLUrWeRrzSMJHMrEj+0IOgBo3Ez6tstd0OKxtkk1qxUiFBzcp6D3oGTrr+hOcJrVgx9Bcof60Aflv+yn+1v4f/Z9/a2+OXw5+KeqDTvBXjT4gaxd2WqyY+z6dqQv5o90pC5EUyeWGkZtsZhQkBWd10dKXLzWIVRc3Kfpn4k8L/D74ueEjovinRdE8W+GtSEVwbe6ijvLO5CsJI3wco4BCsDz0FZllX4mfFb4cfBjwnceMfiV4s07w/o9oh/eXMmGlYKSI4Yxl5ZCFO2NAWOOAaEr6INj8lvgx8YdW/aF/4KfeEvjZqlrPpul6hqF5BpVrduAbTT4dNuEgRuSqswG9gCRvkfBNdE6EoU+ZmMasZzsj9iRruhlto1mxz6faEz/Ouc2PxEvLKVP2j/i9d4zHJ4615lYdCDqE3IPevrcgg0rnzecyTdiCWxkl+Pvwruvuxx+NNFLMeAo+3Q5JPYU8/g3G6DJpJOzP3BbX9CQ4fWrBT6G5Qf1r5E+kEHiDQScDW7An2uU/xoA+Ov2ZtQsIf2+f2q7ufUbVIZR4YEbtMoV/9Dboc8470AfYM+teGbmF7a51bTJYpFKvHJPGysD1BBOCKAKmreOvAfhfSpdV13xjoGk6bZxlpLi71CGCCFFUkkszBVAUE+wBoA/LP/gob8fPBP7R/wAUvBXgr4Va8dc0PwQLyfUNRtJS1hd3dwYQoiI+WXykhb94Mr++YKfvV6uV4WVWqnY4MfXjTptHGafB9ms4of7qiv0CC5Y2Pjpu7LFBAUAFABQAUAFABQAUAwoJPturPugoAKACgAoAKACgAoAKAPN/if8ABXw58S7cw6rbIxIOGI5rixWDhiV7xSlY8atP2E/A0F8LgpkBs4K8V5qyOkncrnZ0Wufsb+BdWsUtTaxrsGAQozW08npSVhc7K/hT9jDwN4fnNx9mWQ/7S0qWTUqbG5tkPij9ijwLrt2boQLGWPO1RSq5LSqO4KdixpH7GPgTTrJrX7MjbxgkqKcMnpRVrBznO3/7Bnge6uGlUbQT0C1jLIqTd0NVGiCL9gXwQrgkkjP92l/YNIPaM9F8FfsneAPCQ3RWETvj7zIDXZRyqjR6EuTZj+OP2OPA/iu7a7NssbMT91RWdbKKVZ3BTaOQ/wCGA/BP94/98Vz/ANg0yvaC/wDDAvgocbz/AN8Uf2DSD2ht+F/2IvA2hXqXbQiQocjctaU8lpU3cTmzpvGn7KHgnxZbpHNZRoUGAQozXRXyqlVVhKbRmeBv2O/BfhHUk1KKBXeNsjK1nQyilRldDc2z2fXPAmk65oR0O7hR4CmzaRxXpToRnDkaITPnzXv2F/A+q3r3KoI95LYVeK8ieR0pu5fOzNX9gTwSCCWP/fNR/YNIftDt/Bf7Hfw/8Kzpc/Yo5ZFOQWQGumjlFGk72IlJsyf2gv2ZfCOueFLnWYoUgksFDrtQYbkDB/OrxGV0q3Q4cRXlRV0fK5/Zy0AklXOD7VwvI6R5azioaGk/ATQNNuFnKB9pzyK1pZNSg7kTzSpNWNPXvg3oGsoFaBVIHUCtq2VUqu6M6WYVKZzo/Zy0Hdndx9K4/wCw6R0f2vUOq8MfCfQ/DvzQwoWx1Irvw+W06Gxy1sdUrblTxJ8GNC1+czvEqse4FZ4jKqVZ3Lo5jUoqyOf/AOGctB/vfpXJ/YdI3/tioXbH4AeHrXqgb8BWsMlpIiWa1JEN1+zz4fuHLKNv4VM8kpNjjm1RDbb9nfQIJQ7fNg9xShklJMbzeozq5PhV4fk0z+z2tY8YxnFdzy2k4cljlWOqKXNcyNG8A+O/BCz2/wAPPiR4o8NW1zIZZYdI1a4tEkfAG5hE6gnCqMn0HpXmVMhhJ3R3QziUVqNPwmvte1n/AISDxv4h1PX9RICtd6ndSXMzDJOC8hLEZJPXua3oZHTpu7Iq5rOasjoNW+Guh6nYCxa3QKowOK9Cpl9OpHlaOKnjJwlzXOQT9nrQFn84qOucV56ySlzHW82qWsei+GvC9h4btRbWcSqAMcCvVw+GjQjaJ59avKs7sPEnhew8SWrW95GrAjHIor4eNdWkFGtKi7xPN7n9nfQJ5TIvy5PYV5E8kpN3PRWb1EMj/Z00FG3E5xSWR0rg83qMvTfAPw9LAIhGOPYVtLJaTViFmtRO5nn9nLQSeG/SsP7DpGn9sVCxafs8+HoJA7qGA9RVwySkncl5tUZ6B4c8GaR4bjCWVuikegr1qGEp0FaKOCtiZ1viN+us5wqACgAoAKACgAoAKACgGFBJ9t1Z90FABQAUAFABQAUAFABQAUAFABQAUAFABQAUAFABQAUAFABQAUAFABQAUAFABQAUBddTkfi0jyfDvWkjUsxgGABk8OpoPPxyvHQ+UR/galnzMlZsWkSFABQAUAFABQAUAFABQAUwCgAqgCgAqQCgAoAKACgAoAKACiwBVAFABUgFABQAUAFABQAUAFAMKRJ9t1Z90FABQAUAFABQAUAFABQAUAFABQAUAFABQAUAFABQAUAFABQAUAFABQAUAFABQAUEyV2Z3iIZ0PUSACVs5iAen3D1H5UHHi4+6fG75Ej5/vtzn3pM+aqq0htSZBQAUAFABQAUAFABQAUAFUgCmAUAFABQAUAFABQAUAFABQAUAFABQAUAFABQAUAFABQAUAFJgwqST7bqz7oKACgAoAKACgAoAKACgAoAKACgAoAKACgAoAKACgAoAKACgAoAKACgAoAKACgAzigLale9to721mtJD8k8Zjf/AHTwaDnxa90+ONZtI7HWL6zhBEcM7oufQGpZ8tXVplOkYBQAUAFABQAUAFABQAUAFUgCmAUAFABQAUAFABQAUAFABQAUAFABQAUAFABQAUAFABQAUrjCjcQUrCsz7bqj7kKACgAoAKACgAoAKACgAoAKACgAoAKACgAoAKACgAoAKACgAoAKACgAoAKACgBCKBXsxpBDdDzQZ4jWJ8feL7ae18UanFcRNG5uXbDDsTkH8jUs+WxStMyKRyhQAUAFABQAUAFABQAUAFUgCmAUAFABQAUAFABQAUAFABQAUAFABQAUAFABQAUAFABSYXsGRUgncKaK5X0F2t6VQuWR9tUH24UAFABQAUAFABQAUAFABQAUAFABQAUAFABQAUAFABQAUAFABQAUAFABQAUAFABQZzvzIa2Q3BA4PfmgdVXifLfxkz/wsPVAQVx5fB7fItSz5nHQamcVSOC4UAFABQAUAFABQAUAFABVJgFFwCmAUAFK4BRcAouAUXAKLgFFwCi4BRcApgFABSuAUXAKLgFFwCi4N2A4A5ouKSvG6G98bhn2NKw6UJS2MrVNft7D9xFmWb+LngU0merh8LNyXMtDnm1zVSxIu8AnOMdKqx6H1SPY/ROkemFABQAUAFABQAUAFABQAUAFABQAUAFABQAUAFABQAUAFABQAUAFABQAUAFABQAUCe4EZHHXt7UBPY+cv2gdOtLLxlBcW0OyS8tFmmO4nc+9lzz7KKlnz2Y/EeY0jx+oUFsKBBQAUAFABQAUAFABQAUAFWgCgAqWAUgCgAoAKACgAoAKACrAKGAVABQAUAFA1uLQTUVyKaeKCMySvtUdyKZvQoym0jmdX8RSSgwac5CdGfbjNUexQwnKzCOPUnvz600erGnyoSqA/SOoNQoAKACgAoAKACgAoAKACgAoAKACgAoAKACgAoAKACgAoAKACgAoAKACgAoAKACgTdgoFJpo8D/aNsroa7pmpGI/ZmszCJO29XYkfkwqWeBmMXzHkHOAcdaR4rdmFBd7hQAUAFABQAUAFABQAU7AFFgCqAKACpsAUWAKLAFFgCiwBRYAosAUWAKoAoAKmwBRYa1DpRYJe7uHb+neiw1Fy2M/UtVtrAfvGDMBwnrRY7sPhJ1Hexyeo6pc6nMXcBE6BcnGKLHt0cNGktdyqQRkA4X271R0WS2G0Id9LBVXEfpHUmoUAFABQAUAFABQAUAFABQAUAFABQAUAFABQAUAFABQAUAFABQAUAFABQAUAFABQTIKCDxv9pHnS9GGM/vpuvTO1f8ACpZ5GYq8jwgZxkjk80jwZR1CgpKwUAFABQAUAFABQAUAFUgCmAUAFABQAUAFABQAUAFABQAUAFABQAUAAOTgdaA2ELKAWLAAdST0oLp05VWYGreJBHutrHlx1l9KD1sPhdVc5qaV7iYzTMWY9yaD3KNFUkNAINBM9ZCnpQA2gAoA/SOg1CgAoAKACgAoAKACgAoAKACgAoAKACgAoAKACgAoAKACgAoAKACgAoAKACgAoAKCZK4UC5WecfHq1tpfAktzJArzQTJ5TH+HJwalnlZhG2rPmvgEjOc96R4N1N3QpGKBNiUCCgAoAKACgAoAKACqTAKLgFMAoAKVwCi4BRcAouAUXAKLgFFwCi4BRcdrhRcfKBpkla6vLeyiEs8gUHpzyaDoo0JVGrHK6lrtzfuYAdkKngDgmg96hhVT3MzA2nsSaDr5UthKB3kLuFAwJBFADaACgD9I6DUKACgAoAKACgAoAKACgAoAKACgAoAKACgAoAKACgAoAKACgAoAKACgAoAKACgAoAKAOH+M2m3Op+Ar6O2C5hKztuOPlTJP41LPOzCF4XPlscnoRj1pHzUFa44nNBCEoGFABQAUAFABQAUAFABQAVaAKACpYBSAKACgAoAKACgAoATcKBvyFzjpz9O1MSUm7GVqniG3sT5cJ82XHUHhT71R6dHCczOSubi4u5PNnkJbJOM8UHs0cNGCuMyCACoyKDcDQA3aaADaaADaaAAgigBKAP0joNQoAKACgAoAKACgAoAKACgAoAKACgAoAKACgAoAKACgAoAKACgAoAKACgAoAKACgAoA5/x+M+C9aDMFBspOT67SP60mjkxmtNo+RASQGPcZqW7Hy0nytoKaVzH4QosO4VLdnYTlZ2CmtSk7hTGFIQUAFABTsAUWAKoAoAKVgClYAosAUWAKLAFFgCiw7B6e9FhEUsscEZllYKo9e9FjWjTc2c1qviOaXdBYEoh6seDRY9mjgr6mFnJ3Hknkn1qj0qcFAXcKByUm9AyKChaAE3CgA3CgA3CgAJBFADaAP0joNQoAKACgAoAKACgAoAKACgAoAKACgAoAKACgAoAKACgAoAKACgAoAKACgAoAKACgAoAZJHHMrQSxq6SjYysMhlPXNZzjdmNeSUXc+KWVt7nGcMRn1wcf0oUYrdnymJk+fRDec4waTcU7JmOr6ACDnB6e1UrPqQ5NdAyMZzxVrlW40nPVhSdug7WCkMKQgoAKACqQBTAKACgAoAKACgAoAKACgAJAznjFAQi5MoajqltYxM0kg84dEHWg76WFcmjkdR1S81KTfNJtUdFU8UHsxwcYbFbb0APHfNB0RXLoJtNBYYNAAOtADj0oAZQAu00ABBFACUAFAH6R0GoUAFABQAUAFABQAUAFABQAUAFABQAUAFABQAUAFABQAUAFABQAUAFABQAUAITjrSuFw3Dk+lDdiXNJ2Kep6zp2kW5utRukhjHdq56+Kp0Fdm0ablqedeJ/jroWmROunQPcMQVDkgLzkeufSvnMXnsea0EzX6upRtI+c/GHinwxpc0LadbYyC7gv37/AK15lTOaktjjeVwbuzg7r4omeIR6VobPJnJcvwKx/tWre9y3ltJLY3fCfjAaq2zUtKK7eDiT+QrohnM47nPPLKb2R6jpvguw1+yabSdSkW6YZWGZQB9BjNd2HzhTdpHnV8scXeOxzWpaZe6Pcmy1CFo5R0BGN30r6LD4iM1c8evSlTepVrqbvqYLVBQtQegUwTuFIAqkwCi4BRcAouAUXAKLgFFx2Ci4gpibsNaREVmZgAvUnoKC4Qc9jB1jxJHGHt7P5pP75+7QetQwrWrOakaSZi8zl2PdqD2aVOMUN2mgrUdQAUABoATBoAU0AIFNAC0AB5FADdpoANpoA/SKg1CgAoAKACgAoAKACgAoAKACgAoAKACgAoAKACgAoAKACgAoAKACgAoAKAEJxUsmTsIeen5UpzjTV2OOpi+I/E1noFo08kqeZjhSa8XHZlGnHRmsaPM7nzJ8VPiJfa1qIVbwrChOQrdq+IxOa1Kk+U9CFLlR4rr/AI3NsZFe5O2M8ZOd+awlUctWXGB5rqms+INR1BlZSygbx/umo5iuQLDWruxu1ht5kUSjBBHepciXA6jR9V1u1mLS7JEDbgVGDS5zKVM9h8GfEX7NNbmcNEFIHXoa09s4QuiPYqasz3a8stK8ceGnkkCPeGPMEvAbPpXqZTmkue0meXi8uT1PFbu0n06drO6jdJI22kMPTvX32HxUKsUfL4mg6U2kRZz0rqaVro5oWb1Cp3CSs7BQSFABQAUAFABQAUAFAlK4DJGQDigtRuV72/trGPzbh8A/d96sujhpzlqcrqeuXF8DCnyQf3PX60H0OGwcYrUywuAe+fWg3VOwtBvHQKBBQAUAFABQAUAFABQAUAFABQB+kFBqFABQAUAFABQAUAFABQAUAFABQAUAFABQAUAFABQAUAFABQAUAFABTtcApPQBDj1qHO2plUV2jE8TeIYtCspJgAZdvy+1eBmeYxhFpHVSotnzZ4y8a6hqk84LsUJOfY+1fCYjFyryO6nDk3PGPGF+baKZnmUO/Ay2KwXLuzrTTR5ld+FvEPiDS3niD+VHJuz6j1q27iuoG5b2untpMdhNJ5d2i43HhnOOlIOdHOzeEpFu1umSQFWyRWctx3TNiLFihuJZ2Xn7p9KklxOr8MeJtO86OPy1kZuoI6U+bSzJUbO57H4S8cXenskUbLJbMwwM8qfaiF4O8RVrTVj1PUfCFr8TtL+2aWVh1WCMsMDHmD0+tfTZXjpRtFnzePwTd2jxm8tbmwu5LG6t2ilhYo6MMEEV91Qq88D5WpSlSkRVoS3cKBBQAUAFABQAVVh2Ciw7BkD1yD6UrGcIOUjH1fXobEBINsspOMZ4H1p2PVo4SUjmLm8uLyTzLmUt6L2FM9qlRjTIaDdvsFAXCgQUAFABQAUAFABQAUAFABQAUAFAH6QUGoUAFABQAUAFABQAUAFABQAUAFABQAUAFABQAUAFABQAUAFABQAUAFNAFTIBk7+VC8nHyjNcWLxEaFJ3NKdPnkeH+P8AxNJqt/NDA7LDCdr1+Q5nmsp13FPQ9+jhPdueJ+N/EAsopDaoNgGckc1i62iZMqDvofNXirXL/wAS63sTeYt2Bg9DW1OfMT7Jo9K8O6mdN0KOwvrtIbgLiONuQ4rZsPZ3OV1Sy+26ob5HaN0OWBPf2pcw/ZDr7WtQtI/mAPHGWzSbuJx5Tlb/AFPVtUm2B0CnFAjqPCOnyzXkURlCkckr3otcD3DwxZ28MMbTc4bBOelaxiZSPbvA+tw6HdRSxTtk4IH+FdWHk6c7mFakpwKX7QFst7q9h4ktrBY4LyICWRVxlwoHP5V9zluLUkkz43McO4t2PJxnGG6ivdvfVHjpWCgAoAKACgAoADkdRVod76DJZ44YjNKwVR1zQaKjKWxzGreI3nzDYO6pyGYDGaD16OESSZh4znJOT1Peg9OnTUULQaBQAUAFABQAUAFABQAUAFABQAUAFABQAUAfpBQbNW2Cgzc2ugUD5mFBS1CgAoAKACgAoAKACgAoAKACgAoAKACgAoAKACgAoAKACgApOXKO2gHihtcvMzNSu7GRr95ttJbeI/Nt+bnoK/PuI81StBHsYDDObueJaxp0Mbz39wx8pSTgnqa/La+JU6tz6inHlhyngPxAt7zW7iaK2UwQtnMp4RR6Gu+nU50jNUkmeQXUmm6BNIlnZm8uo+A3VM+tejSlyq5nKkjE8vXfEGofbr9hAsZ4VDghfatvaqRi6J0q+I4IIxbC1efyx95hziqTuZyhynM6nrE19K2YWRc8AjtVXsc81di6YZLp9kMZQL1yOtFzNqx3fhlVttQhlwV4OQfWnz2EtT0rTNT8uJizHBORWsKikzOouU9B8Jw6jqUn2uZiojA2duK6PaJe6YKV0e3aZp1h4z8OyeGNawRMAI2J5RwOCK9bBYt0Xc8vGYdVEeE+NPCGp+CNdk0XVFOQN8cnZ07H+lfa4DFLEwR8liaPs6jRhc9+teg1Z2OUKTVnYYUhBVWKkklcQtg4xRYUE5FHU9WttNiO+QGUjIUHNM7KOCk3e5yV7qV3qD77iU7eyjgYoPboYZJalXauc4z+NB1cqWiFoCwUDCgAoAKACgAoAKACgAoAKACgAoAKACgAoA+3PD/xz8F6wii+ll0yQQ+Y5nGYt391X6t9dooPPhjkzs9O8Q6Lq1vFdabqdrcRzHEe2UZc5xwOtB2QxdN7mgTyAOckY68/lQbe2i9g3Dn5hkex/wAKBJ3Ybvag0Dd7UALQAUAFABQAUAFABQAUAFABQAUAFABQAUAFABQAUAFUkmncG7IjuJBDE0rHhQTivIzDE+ypOxVCnzzOO1C5+02s8iEtI52n2Ffiuc4yVaqz6nBUeRHBeK7CNrVrgsQkS8r/AHjXy93z3Z79KldHzD8TtQvnaWK0i27idseeCPUivSoVuhcsM+h5bHoF/dyF2dgSMnJwB7V6kKuhhLDMSTSXtgHFxtPRgD1q41TN4ZlS7uLG2jKohkk6Fd/NbRqnNPDMyxb3Nw32iZSEHCr0rop1VbU5Z4do6TQ9NmmZJGXgdgK09ojCVBnTwWctvcxzyDCg4xisalTUcKNtzs9NtluLiCAllA+ZhVUp6kVqWh65o7/ZtKWRXJCkAADFdnNd3OL2dj0fQ9S8hbS8jPQgMP610wqWOXEQF/aDsE1jw9pXiWIAyW2YZCF6qSSOfqa+qyTFXaifM47D7yPBOepr65u7PnX8Vgpt3ZTCkIR3VELlgAvJycCqRdOlKbOf1PxNGGa2sOWdcNLnoPTFM9WjhOXc5tyXbczFj6sc0HtwpxUUFA3psFAgoAKACgAoAKACgAoAKACgAoAKACgAoAKACgAoA9EAxjBOR684PsO1K58WrrqSwXFzazx3NrcSQzRHMciMQyHOeMHii5opyXU6nQ/in430J28vXZ7mOVw8i3R84nHYF8lRRc66eNlE77Sf2iXHmDWdAO3/AJZi1PX86LnfTzK3Q7XRfjL4C1l4LddYFvPOpOydGQIR1BbGM0XOqGYKXQ7K0vrG+ijuLO8hmil+4yuDuoudcK8ZFjIzx830pmvNHuAbOPXqfagLoN3tQDYA0C5mLQF2FA76XCgXMFAKVwoKCgAoAKACgAoAKACgTdgoFzBUybWhE5mP4nvvsenhQcNM20V8fxBivq8Gj0cBDmkYNtDI1lCwCgzH5yewr8lrWqTcj7CjDlSPLvid4mj01zp8TB5JQQqqeR7kV5FZWZ7uHimj5/8AEVnd3lzsdczs31AWqoaas6rJaHP31pJPIdOsowWQfvGA7+1ehGrpYPZpmPf+HZoI9ssfL9PY+9UqtmS6S2IrLwfbqPOuI1JHVs9TW8KhhUoJEF7pStKpEeI14AA61sqtjgnRTZ1XhjQLm5AWG3wM55qlVMJUUa+s6Y1skUUkZH7xe1KVbWxg6Wtza02EJqChUwSQo+mOta0qljnqU7no+mzKbBxtAWPA+tdkaxxSpWZsWOvKLmS1RwAqKQM9OBWyqnJWoto9CMq+I/BeoaBdAGRoPNj74wCf6V7mS1+Wrc+fx9O0Wj5zC7flxjbxX6NB88OY+Nqw5Z3DPODxWyV0KzepXvb6GwhM05GB2ByTTsb0sPKocnqeuXWo5jRtkBOQuOT+NM9zD4RU4pmbtHbig7bK1haBWYUFBQAUAFABQAUAFABQAUAFABQAUAFABQAUAFABQAUAei1B8YFABQPYNqnGRyD1oE52AAYKkZ/E4/KgUKk0XdP1nV9LljnsNSuYXgIMWyQgJ9BTOqOJkkdZpPxq8f6VG0Zvob3cetzDvb8wRVG8MZLqd/of7Q+lyxOuvaVNAwA2mH5lc9zjtQdtPG2ep3OjfEnwbrjRQ2mtwLPKu4xyHaVPpzQdccdFnSW9xDcoJIJo5VzjdG4YUG8cTFk2QSeeBzntQa+2jLYDjsQfpQF7iEigQA57UFR3FoLCgAoAKACgAoAKADvQTIKCAPQn0FTLa41a+pyfjWbzLrS7NT8zTFyPUDHH61+Y8VVnJuKPfwMVGzJ/EaJoXhu4vnKgWkZlYjkY7D689K+EjTcU2z3o1U2kj5iu1vNVuzrd4jy3d27fZ4gOfJz94+leZXWp7eHqe6Z9zoNxI5srOBpHc/O5/hz71iro6uYt3GiaL4b0zdNFG06jA/vFvetItmkZHMR+Fry+c6nfBY4nP3c8YrRXYSlqZ2p2xObPTbPzMcBscD8a6adzOrLQg03wHdXsyy3vGD0FdUYtq55dSpZ2PUvD3hu1tYBEIxx3qJXRF7mD4t00NrNpZBVZQxZsegqFdj0SFi05YJDP5eOTsNdMLnNUsb11FJpvhos3EshBz610qXLHU50lKRzFjrJOpNIhJJUL1qqdW7sTiKSjE9s0bXBY+Hb7V2wNtgY1J7tyMV9LlFKUqqaPjM0mkmjxEMXG8kEk81+oUIuNNXPiZJ1Z6GPq+vw2StFbEST5xjritUelQwraSZy9xdXF5L588rFj27D8KZ7FHDxgtSOg2dr6BQIKACgAoAKACgAoAKACgAoAKACgAoAKACgAoAKACgAoAKAPRag+MCgAoG9QoM+TqHfNBVwoGpCk8dKdx3E9j26e1FxO4hUDJXg+/NFwjOUepf07xDrekIsemapc26KwbakhAz9KLm0cTJHeaT8fPGFhA0d9HBfvu3CSTKlVA+6MU7nVSxrW53ekftA+Gr24NtqVhdWIVCTLkOGIx0A+pouehDH30aO20Dxv4X8SRwvpmrwu8wbbEzbX4/2foKLnTHExkbsbqw3B1cdCVPGfrRe50QqwfUcCT1GP60zVTTFoLWoUC1CgNeoUAFABQAd6CZBQQHGPrxWdV2iyd5I4jXo5b3x3pVmnZDL9OlflXEUn7U+jwkPdOj8a6FJqmh3OkwyeVG/zsTzlvWvna9uRHoUm+Y8luPCC2auiFWdhh2xjavoD2714tWmpM9yjUsjJk8OvbqYrKUJHnKgjJz9aj2CsdCrswbvwvBHMbu+kaSQHJDDIzUuHKdVOonuNu9Ejv41ZgRGvAA4Fa0433KnNJlN9ItLRfkVVPtXVFJGM6iaJYRbRMCqD8q6IzsrHnVY+9oaH2hWXamFOKyk+YUdDjPEKSxeIbW5LnyyrBiemTULRhPU24raSezj2jkEE8e9d1JXOKpKxa8ZqV0g20YIKKCP60TXM+Uzo6zueceFg97POQOspSM+vNY0Y2qWLxkvcPT/Gupw6P4PstOaZU+1OXck4CquBj8Tu/Kv0nIKCaVz4HMoupJo8Z1TxFLcjyLNWjRW5Y/xV923Zcp5WFwS5rsxtxLF85J7nrStbQ9dQVN6AABwOlBUnzBQSlYKBhQAUAFABQAUAFABQAUAFABQAUAFABQAUAFABQAUAFABQB6LUHxgUAFABQDCgkKAQUFBQDCgkTaKBPUUDBz/OgEmhQcYOSSDkGgtTfQInkgkWWCV42XOCrEHk0FqtNG7pPjvxfoiJFpviC8iiSTf5fmEqfY57U0axxU0zt9G/aE8R2sznWrGC6jOAmxdmB68dao7aWMa3PQNI+O/gjUJfKvJ5bHCgl5UJXPoMA0Ho08cup2GneKvD2rxJLp2tWcwk+4BINx/DOf0oOiOLizU34GeOmcZwaDb2ynoh3IJB49KA5goHF3CgsO9BMgoIGtkEHsOamavEcVdlPStBa68ZjWJBmK3s2H48Y/rX5fxLTtUue9hJaWL/AIm1ax02Dy57tPlxxXyNaXuo9ehScndHm9/reh3SuDfIvJxXkzlqexSouxzlxKjEtA+7ac5HQimqnLudEKDOdv7kahd+WHOAcGnzplOLiQ30yxKttFk8c5rSJnKTZzki3U10Rk7AcVtExk2ankwhVHtzScrOxKjfVkc7KqDyyAa0irmctCK50lNUgWFky+QVb0reNK+phKdjZ0fSntVKSkMOFz6V1QhynDVmM8d2yrosjAjJ3c/hWdTRsVC7dzz7wjZKbm0sIRtZyATj+PrWeFjz1h41PlMr4t64uq+JY9PtJMwadbi2P90ycsT+bH8q/Xsiw1qSkfKV4pyaZxJA4HPHHWvfn8VjnilBhVMbd3cKQgoAKACgAoAKACgAoAKACgAoAKACgAoAKACgAoAKACgAoAKACgD0WoPjAoAKACgGFBIUAgoKCgAoFYKBpWCgdwoEFA7hz2NMVhNo7cUXDYUDAxuPHocUXK5mPhmmtpElgmkjeM5VlYgg0XLjWlE6vRvir460SOOC11qSSNG3FJlD7/Yk84/Gi50U8dUg7o7nS/2jb6JpTrnh6CRWwYhaOUJ9c7iaLnbTzCUtztdH+NvgXVXggfUPsk033hP8iRn0LnimmdkMYjuLO+tNRtUvbC4SeCTlZEOVP0PemdUMRGW5Nu4B2kbuV5yCPqOKDbnhLqBJxnHHrQLR7AOevpiqSTVmLWL0LunTiyt7uU5O5Fj/AAOa/O+KqKjdo9rA3k1c8f8Aip4t0Dw7DPqGt3kMUSZbaXr81nUlKXKfWYeMKcbnzB4m/aT+GjySrFNc+WjbVlRDtL9xn8q3WX+0XMdDx8aWhW8OftBeHtYujY2GvIu8bQsjY59OtYVcuktWaUs0pyVkeqeH72e9iSRkTIGdwOd3vXDKnKm7I1VZ1ehJe3pQPuABz1ralKy1HKPYzl1SOFtz9Mda6E77GbiupE3ia2LFBFvPt/8ArrOo5J3KUItBB4t021cteWLlfXFFOu07MxqUE9jp9C1rRNT/ANQ/llugzyK9SjWT0POrUZRZ1kOmIAkY5L8jFdtk1dHl1k0zO8a6JPf6YLeGPvg49jXNUjJtjo1/Zq5514atbjT/ABFHHcIF2SOygDvijL6f7/U6K9T2lO55NrUjyavfM7ZJuZT/AOPnmv2jJrKhE+RxD99sq5zya7m71DmS59GFaSVmVy8ugVIBQAUAFABQAUAFABQAUAFABQAUAFABQAUAFABQAUAFABQAUAFAHotQfGBQAUAFAMKCQoBBQUFABQAUAFABQAUAFABQAUAFABzggHGe47UDvYNo5wMZGDQJyfQUEr0LAgYBDEfoOD+NNBGc0T2WoX2m3MN5YXcsE9uwaKSNypU+2OlUarETR12kfGPx9pCSImrfazIwZnuhvcY7BjzQdNHFyT1O+0f9ozTWiP8AwkGi3UbKoAa1KSbm75BYEfhmg76eNS3O60b4peCNZkggt9aSOa4XcI5kaMqfQkjGfoTRex1wx0ZHYaW9pq9tMbO9gnjyFLxvuUnn0r4LinVM9/L66k1Y83+Jvwi8GeKLSa31u284vk8vweMV+bJJS1PtMKlOOp8p/FP9n69tvDz6D4Qjit4RcNPGfuAE4GCQOnFe1hq1NKzJxOA543R4rpP7OnjKy1VLm/k01niJYFbtnJbr2U4retKEloeGsHVpVNNj7A+G/gjV7LRbUX0kfm+SpYIWOePcCvDrUVJ6H01Gso07Md4h0G5guHQptXrz3rllhXzaDjiVFNM4TxEZ7O1kKjlSB07E4/wrrpYdrcwqYhPY8T8T/EfxTplu2o6ObW2s1naHzbhcksvDD8xXp0sHTqx1PNxGMqU37pj6L+0t4rl2Wd54btb4MSCYnwSB3AxWdTLKcdUTQzGpJ2Z7D8OfiN4c8Yn/AEKX7Dex8SQsOhHvXnVMO6ctD1o1VUhdn0X4Q1A+UiXEiyMMYbOa7cO76M8fFJN6HbG0ieymlIG1OctzxjmuufLGJ5ypyZ5ZoV/pmoeKz5tk0llFKyvOMAKeleXh8XGnXPZjg5ToniXxS0GLw/42v7K2IMExFxCR3Vv/AK+a/X8hxHtaMWj5XGUPZzaOVGO1e9JWlc81KzCqerG9wpCCgAoAKACgAoAKACgAoAKACgAoAKACgAoAKACgAoAKACgAoAKAPRag+MCgAoAKACgVgoCwUDCgAoAKACgAoAKACgAoAKACgAoDcKAWgUx3Ci4BRcQDg7gecYouAijYylMAg5JAwSfrUyY4ycNUfR37Nck48I6jDCTgXQxk5xnNfB8TSurM+1yBOq7s9D1fT5LgFbpQynsa/PZQjI+7ptxPPNd8JafLI6vGdjA5G9sfzqFaGzPWpVHJWZhWngjwnaXCzOiFowfmkAOP0qvrLjoXUoq14o7TTre3azEtmwkVVCrgDAA+lXTqpvU82VGSkcj4lEbzlnjx2rrjUiTVpdTi9Q0W11OOSEopIO7GOvFaxnAwjC71OC134Z6fdWhtNQ8N209qW3qEDAZ9SM9e5puryvQ2lh4yWpy2lfALwZb3q3ttYLDJyAFZuAfxq3WctGYrCwg7o63Qv2ffDltd/btJg+y3G7cXUn5j75rmm9bHRZKB63oPhu/0eONbiRn2kc+1ENNTy6t29DqtU1qDS/D99d3UgSKCEtIx6Ac1jiK0tbnbhMM6iR4VqOqXb/2bLok/lRagyyShTjcp5zXhYSlPE4qyPrKlClhcNzS3OR+LGrWOqeJ4zptx9oW0sordpQcgyByx/wDQsH6V+6ZBh3h6EYn5dmNdVK0mjj/b04r6ecVa54020FQtQTursKBhQAUAFABQAUAFABQAUAFABQAUAFABQAUAFABQAUAFABQAUAFAHotQfGBQAUAFABQAUAFABQAUAFABQAUAFABQAUAFABQAUAFABQAUAFABQAoODQ1cmR9Efs2XCQeGNU5P/H0uOf8Aer874plY+84Yjc9A1vWBht2RjvmvzuVWx+h06HMeeeJfEgt42Mbg5B79KxlVO6lQaPNI9ba/1JjqE0gtI/mcKeorGU3I9ClFJWkdpoPxa8FJbPZ6M7IYxtKyHqfrTVRoc8KpK6MnV/GOn3czO7xorZAJatI12cksHzM526vPsVsNXtdShlG/Lxqe1bRrswngXA7jQJ7PWbGO5CAhx0NbwrN7nPKny6GkugaYW3iCFW9Mc1uqpjKJINMMYJSJQB021opc2phUi7FyxcMvkvudh+laxOVRV9Th/jUb/wD4Q19H021ad9QuljlIOAqYrlxa5o8qPcy6UYvU818XRp4U8IWcQkzeSQraWyjqqAfM39K+n4XyS8lVkjg4hzZOHsoM8qA4yRgnk47571+p06Kh8J+euTv7wtbt9CGrhUglYKACgAoAKACgAoAKACgAoAKACgAoAKACgAoAKACgAoAKACgAoAKAPRag+MCgAoAKACgVwoC4UDCgAoAKACgAoAKACgAoAKACgAoAKACgAoAKACgAPYepH5U0rkyT6HsnwJ1ZYNJ1awDYZJopPz35/kK/OeLYtLQ+84Uk27M39e1xvMkjMzAc45r8snOVz9XoQSPPNf1D7RFJFvOSeKSbZ6Xs4qN0Hhm70mKN7e6aEt/HvPatYRfQ5rtu5Hrmm+DJElFgkEbNySDjmtFSvuaKrNaI4nVfAdjehJTq88gkOAqOcJ+VaKgifbSjqJovgpdNQ24v5JI2bpvLZrb2CSOaeLnN2Z6f4NmFjEbYMNsXSsrqLszLkU3dnTHWI0xyMmtYzRNShFLQ0LLWomkXzGGPSt6c+iOOdLQvwFLifNsF+Y7Tj1Nd0dEeNWn7N6mdqtnYaxftp9zfxxWsKgTSE/6tu5/KihQdatZ7GSzJU1ZM+Yvivr9nrvjC4TSpXOn2Q+yQZ6EIApI+pBP41+sZLRVKkoo8HG1ZV586Zx44GMYr3UnH3UcM+Z+9LcKclykwld2YVN7hK19AoEFABQAUAFABQAUAFABQAUAFABQAUAFABQAUAFABQAUAFABQAUAei1B8YFABQAUAwoJCgEFBQUAFABQAUAFABQAUAFABQAUAFABQAUAFABQAUAGM8UX1KWkWeg/CC4Ed/qMCn53hV1X1C7s/zr4riujzQufWcLYhKokdZrCx3DyEt27jpX5DXhaR+w0K3u3PPfFkj2sZS2OSR8oA5LdqhI6frKtYzvBnwovdRlk1bxXfXcS3C7kjjl2YX3rqpJIwlXSZ0WqfDfwXaQrHDeXnuTcE810RaNIVUzl9T8CwqrSaX4jvYGUfuwG3DPuKq6TM68+xzN1d+PPC8eZ4YdTgGRmIbH+vFbOSscHtNTr/AAVr9xqdi1wyPBKPvIw5+leZX1ldHdQ95HQzaky4Cu34+tTG52unzI0NO1J3dQ0mTXXRdjjqwUU0dxpmqWumadcandOirbRPKSxx0HH616KlofnnEeMWFTaPP/BPiG4+IGoa7oFvYCVNQt28yWFsOg5GR717OWWupM/J8TxBVVVuL0OHvf2ZtSWxVvCPjCV73eC9rqsQXcPRSOfxNfe4XGRpQO7BZ7Oo/ePN/GnhL4ifDd/M8Z+ELm3tmwyXEA8yNhk9WHC9O5FehRzCM2fTUcWq0UznbTxPpF40aR3YVnUNhhjHtXf7TnR0ON9jTinhmGYZVdScZBBwapbAh5JPRfzpjF+tABQAUAFABQAUAFABQAUAFABQAUAFABQAUAFABQAUAFABQAUAei1B8YFABQAUAFAWCgLBQAUAFABQAUAFABQAUAFABQAUAFABQAUAFABQMKlqXQmzewE4GcD8aHeK5mWo+6+Y67wT4a8WS6lbalpdjcrbudrSlcKVPUfpXzmcVMPiKTjPcvLs2pYCrudh4yTVNF3zXVrIYupMQLEeua/IMdRUartsfqGU8VYbELlkzh9Pvory+Se8VXTduXa2R+NcLTR9ZHFUKiTizsJvFaywvb20iLxtJJxiiM7bnS3SlZox9Q0eC8jjury+kYHkhTWqmaw5Fsc5qYtrCQmyuZMY4BPOa0i77lVKfOrofZ6gs8QjnQFh3bvWyaZ5k6Uky/o97Y21wUMCAN196xnFX0OihX9m+WRYv7m0uZW8oBDStY9X6zDlJtKj3ThQ5LfwgDqa2pxvqeZisXBRbuY3xl8cnSPDo8LWLg3N0pF0M8qprsUlazPyDivFKsmrl/8AYs0q+ufEOta/JnyYoFhQnpuJ/wAK+lyahGqlc/N6GFVV6o+nruaHTL9BPAJIHO3OO31r6WrRjBWR7tHL6dJXSLutaPo+taHLaTRpc2F0u2S1ZQysOc8Gohem9D0aNR09Efmj+0J8GtR+EnixoFj3aTqDvJYufQnOz/gINe5hMQ3ue5hKsqmjPM7W8u7F1a2meMqcjB/pXqOa5bo7ZKNzWs/GOr2+5XeObJzmTr+FRGbbIsjasvHlnLJturNo48feRt2T9O1a8xJs22u6XeMoivIwxUHY3ykexzS5gLyvvGUw305H5jiquAZPfj2ouAZNXYB1FgCpAKACgAoAKACgAoAKACgAoAKACgAoAKACgD0WoPjAoAKACgAoAKACgAoAKACgAoAKACgAoAKACgAoAKACgAoAKACpl0E90GSP4c+taOSjG7NXJRR03gPw/wD2xq8VzeRZsLUGWV34DY6CvCzHMVSptI+ezXN44SNr7nV+NPiTq2nxCDSf3FsgISOE4AXt0r81xWYTlN6n53iM0qV6vuM8quPjN4gsrmSRr4mJsiSKQeZvHpznFfPYnEKpI9/KMXiaNRSbC3+IXw61xgb15NCuj1aDcyMfcE4H4VxSqI/Wsv4llGKhJl3+1dKTKW+rW1yh5EiN834j1rK/M9D7zLs6jKN5strrFzLbeXGzbMY3Bq66VJs+lw2aUZdTCvxc8vNlkByG3811Kid7x8NkTWEV7KokiDFT71rGiclbGxWporBcKwkPybepdgKv6vc4frkJPmY99c8P2XN/rdrGRyV3Zal9WOXF51Tox3KN/wDFzQ7CCS18PyJdXLjAkcEInuTV+z5I2PzrOuJp87VN6HlGoX+qeJNWEjK093dSCMNu4PPb2p0aLqs+CxGPrY2Vrn3j8C/AL+A/A9np9yhjvL5xO4A7Y6Gvucmw/soI9fLqLjBKe56BrWnPNbmVBuU8gY6V6lZ3lY99pKJS0iSWFTbEkLzhvRjUTVjkjT5p3MH4q/DDQ/jL4HvPCGpQRrqUGJLObaNySDp8x9eK0o1uU9SlU9ij8yfHvgXxD8OfE154V8TWZtby1Zh8xyrrnhlPfNezRq86R1xrc+pzo5AJHTkV2LRXOiGop5GG5HoeaOYT3BTtOV47UcwizbalqNoAsN9MqA5CK52/l0NUpAbVr431KGMLNAk/P3uFwPwp8wGzbeN9JmbFwstvx/EMjP4VSkBs2eq6ffKptbyOQnnbnDY+lHMBaDKBuJ3L6gGrAWgBcrQAlABQAUAFABQAUAFABQAUAFABQAUAei1B8YFABQAUAFBNwoHcKBhQAUAFABQAUAFABQAUAFABQAUAFABQDCgm4v4Zzx9KTV9R2vqdL4P8H/2+0l7eTmKxtmG5sfNJ7CvBzPMfYRaTPn85zulhKbSep2moRWgszZaeHtYFG1UjPLe7Zr8+xuaTru3MfjuaZ5WxtS3NojzHxcLmyA2KzKueWOfSvArVOxvltaE5K+55jrDxXLPLsXf02jivKnFXuj7rBVdNTjL6MASbZQjrzjklj6DtUey5j3sM7u6MGa81C1kPl3EkffAOK1hQklofS0MVWStcB8QfFWjKJLK/Dkdpssv6Gu6gnf3j3MLj68epaX4/eOI48S2WmzcY5gf/ABr1o+ztqj2aebVIrWRUu/j98QJ18i1XT7QYxhLds/XrV+50NXmdSejkc7qHj3xxrDYvNfnyeoi+QUXXQwqYydtGP0u5up5Ve7vJ3YHlpJDzXNUnNbHzOYYmrU3Z6b4Y03VfEUkWm6HYvdSyEDZGpyfc8dKmjTq1pa7HzFanObPrz4Hfs323h1rfxR4sImvcho7QfMIvTOa+swGAppJtG+EwrjK9j6FunESBVfCE9R/BjjivcivY6QPo6NNWu9zU0ORruB4Z8FcYGaTbk7s6HqrGXf2D2l2rRn5c7hjpTbutSXaK0LEIe5ma9jUCVUww7GsnpsZ4mUlTuj5W/bE+HNt4v0G68Y2GTq2gMRdRADLQgDcR9M5rrwWIanyyZw4DM71PZTZ8Qc9xg19HKScfdPrqN2r9AqY6rU1aTYU7C5UFMOVB3zQHKgAA5FO4WQ5HeNg8bFGAwCpwcUXDlRetPEOsWa7ILyQxg5KnB4+pp8zDlRs23j67jZxe2aOP4dh2fzzRzMOVGxYeMNJuwVlkNu4Tewk7e1a3MzZt7u2uo0lgnR1ccAOM5ouBNj1J/LGPzouAUXAKdmAUWYBQAUAFABQAUAFABQB6LUHxgUAFABQDCgkKAQUFBQAUAFABQAUAFABQAUAFABQAUAFABQJi0CJ7DT59UnS0gzukYAkdhXDj8V9Wp3OLHYtYWnd9T0C68RaV4UsodMVlLxDaQO57k1+S57m0pycUz8bz11sZUfKc/qvxF0zTbR7ucFgeRzXyccRJNtnl4DI6k5Wa3OCv/i/omrlrT7Ny3GeO9aKrzH1mG4anRXO0chrJj/eTW5JLDIAHShq56+GpPm5Tovgj8H5/ilqF3c6rPJZaZp5ZpZlAYt6AV34ejzn3uWZa6kUz2eT9lL4e39vaxWNteyRq+6a4kkHzqewHavSWHUFqfV4PJnNbHn/jr9jPw9NczN4Y1z7JuOI0uVLAe3APNZxoXeh6M8ndONzyDxD+yF8UNJlLadbwahF2aOYA/kcYrrWEcjya2GlB2MBP2X/i/NISPDYUjt5wNdEMvkzL3oHV6D+xl8R9SVJNRu9PsUJyw3ksPyFdMMva0M513sew+Cf2L/DGlPHN4i1ttQcYby4lYD8zXRDKeboclSPOfRng/wACeHfCVskeh6RFahF2+YAN4967qGWqlo0ZRw6bO60sM8TK43M38Z6mvUjFUkd0KCgguYRuVM/Wpb5tRt2Ldirwqx3kDtSFcmju4pkazkxk/wAR7VXQb1SK9iosrwxlySeAD0IrORpWhekeT/FCOGHxbc2cqKbfUoVE6kcbGG08V56xHs6p+W4zGSwOObvpc/P34q+D5/AnjfUdCkQBEfzYB6xtyP8ACvqsBW9sj9YyXGrGYVM5KvUatoexHYKQwoAKACgAoAO5PqMfhQAdORx9OKAYmASCRkj1quYyY+OSSJleKRkZDlcEjFHMBp2PibWLLI+0mUMckSHOaOYDbtvHwGWvLE7cfKY2701IDXtPFWj3bIou/LZhkq64A/GtfaIDVjnSUbo5FZXIKsvIIo9onoBJQAUAFABQAUAFABQB6LUHxgUAFABQAUBYKYWCnYAosAUWAKLAFFgChoAqQCmgCnYAosAUWAKLAFFidQp2Qubl3EZgqkswUY5J7Vm5KMW2VGlNxcmd34bsoNK0yG8dVNxefMG7qmP61+e8R5hNrlUj4LiTMFFKDZ4/8Rb/AFFdYluVlbgkA57Zr8qxlSVSrds8TK+TEL39TldW1FtS0gwPIWbaT1qXG6R7+Hw0aVXmSPN5I7q1nEyhuuAfQ+taR2sfVwSqU7HpvhA3XjI2dhpZVry4dLbyz1Jzy35ZrqoR5nqefQyyUsQuVH2na+EbH4W/DG7sNNtkS8EKNdSAfecgk/zr3KCUVofqOW5e6cFdGz4RvWbwLbX0iGNp0U5I6nFbOV9z6rD01SWiOY1rWpNME13dAmKNGbI5J9BW1NI1raqzH+FtVu9R0izvr0+Xbyhzhhhye2f0rvpSseHiKMZPY6y206OYLJGQTgV6tCUep4eJoW6DhYIrFigB+ld0UpO6PKqQUXqWIbcKoKjgGujm5FoTyp7GlbjgA96z9o5alKPLualm6xyK7McdKTd9y+Zk+ow7SssfQ0JJIkehzAxB6U7BYzb4yw7ZI+hOT70mBYiv4LiJTOQrrwh96VinJtWZ4Z+1Hr9x4YbSPEAIEEkZikf1YdB+NfPY68JuSPg8/wAsVWpzpHhPxr8K3fxU8CaR8UPD1i9xeWEbWmoxxLltudyt+Rx+FexkWMfMlJn0fDVdYenySZ81c/xAg98ivs3NT1R9tFuaugpXBOS3CqNEFABQAUAFABQAUCsgoCyCgLIMD8qB2QDilYVkTQXt3asjwXMqbDlcMePwprQGkalt4w1u3BV5xNnkGRearmZmbdr49tZFb7XbvGeACvOfpQpO4G1beIdIvWCW95GS3IUnaR7VrcC9FIkql1cbemQcindAOOcZ4xVaAJuxyTxRoBIGTHT9KWg7HodZnxYUAFABQAUAFNAFUAUAFABQAUAFJgFSAU0AVQBQAUAFApAehPpQVTVyte39vYRl55RkDO0dTQdUcL7fRGBHfXviHVbbTYAUjnkVdmeozzn8K8zHVXTptm2MawuGaPXWuE8kYBEca+VGrHoo6EV+L5vjnUrONz+d8+xUq+M5V3PL/GNot5NKMZBzivnJe/K56OXTdCx5lcGXT3dAC3bmulQvE+2oTVaKZlzss4yygYBIHb6VjH4j18NW5Xynpv7JfhLW9U+M9hcW9s50m2SS4mkYfdIRiAPqRj8a9ehDQ+yySnCrO7PufWdAuPEEU9rdSGKylm3sSeSPT9K9KOiP0qnRioKxR157PTtNi0awAaGIBEx2AqVLU640ebY5O/ayI2XMfmog3MOua6achVcPoJ9rF1Gr2kflxKuMe1dKnY86dDuVvD/i7VZNZntkO21gXkuK6qddo8+thUzu7O/g1GLfGwJIySK9TDYi6Pn8fheV3Rdt9uzGeM16Xxo8VS5ZWLHmLGAQalR5dDWTuTLK7KO4zmmI1La8E8Zhk7Dg1SAVCYkKMfWmBTvuYBmpYGTEUDfOe+aQHmX7UHhn/hKfhLcKgJksJ47lfYA814+aQtBs8rHyi4M8u+DHjb/hF7JbK6hWbTp2+zXCEcEYHOPxrwsFjHSnY+EWbPD1+RM+cPjF4O/4QzxxqFjbZGn3EjS2smPvRscgj3FfpWX1nVpxZ+q5Tj1WoQ9Diue4wfSvVnoj3muZXChbCWgUwCgAoAKACgAoAKACgAoAKACgGHWgyEUBPu8UAKOMY4xVcwFiDUb62AWC6kVQc4BpqQG1beNtTt02TxRSjdwScHFVzAbun+NtJmnCXkctuoUFnxuFHMZ1b8jsdQvjXwEFAN2cgc/ujRzHD+9O+oPngoAKACgAoAKaAKoAoAKACgAoAKTAKkApoAqgEPSgaAdaDOTaYucc+lBrCDqKyMfVvEEVizQW/wC8mI444z6UHp4bC9zlbm7nvJDJcOd7deensKa0PYp0FD4TpvBsEdtBc67cjCxgQx46l244+lfGcT4t0qbUXY+Q4ur+yoNRdj0OR4hZRKzEbVHPtX4ziJOc3Jn864nnqYhyucV4sntbaJmgk3M3rXPsfQZdGU7KWp5rqCpO5LkhiO3StIylsfY4Wp7GNrGObSITBJZFwSAM/WtqdN3uejSlKWqPor9mfxPaaB49vvDiyBA2mb0Pq+Qf5A16FOVj7vhXmlUfMfQWseNBseFHIAzx06803Wl3P2ulh4ypKyOB1LxHN5hcTkdeM0o1Zdy40fZrU52416Uux+0N8/HBrupTbMXq9S1Z+Ifs6Im8/KfWulT1Ma1NF9NZFws7Q4UkfP7j3rp57I8yrT7Gj4E8ZwPqX9mxK0sa8Nxjaa68JWs9Tx8bhnONz0UXBRi0MgdGOfpX1VGacT43EU+SZcEwkQZbmqepMXdFmC5AGM5ApFFmC4AYHOAKpIDVUi5TfGwNFjNtlO7VjHhvQ0WRKbOelYrIck8GiyNEQ67Yrr/hfVNFI3G8tJI1B/vYyP1Fefj6alDU8rM6L5HJHyv4e0i5stOfT7lAPKkkVuPmDA18VVh7Od0fjubuVKq5Lcxvil4RuPFXgp7iNjNeaITMh/iaAcOvvzj8M19XkmNkmotn2/CmayqqFNs+blyGKnjHGOlfoPPGpDQ/Y4TSpJjqlaIad1cKYBQAUAFABQAUAFABQAUAFABQAUBZBQFkFArIKAshQSOhoCyEouJpWDA9KLkH1LWp8YFABQAUAFABTQBVAFABQAUAFABSYBUgFNAFUAjHAzjNA07DJpY4E3zzRxoRnJOKDWnR9ozmNU8SS3JaC0ASJTjeCdxoPaw2C5PeZiN1J3FixySetB6EYKIgUEHP4fWs6suWNy6lRQjc7Helh4d0mwc/vLqf7Q4HUc4/oTX5XxXinex+X8W4h1E4mh4w8VLpCR2VuyliuCe30r89equfnGHy1VZOTON1+7uJNEW+lyu9u/ep5T1sHg1CdkcNLriLIS5BUd/StqUbs+noYKMmrnD6xrWptqqm3lYoz/IFzyfSvS9klG59RRwlKlTuz1OHVtY8I6xoXjO2EsTpaRfazjJIaMA5/E5rnjLVmmV5hChiLQPoy08aWevaXHqVtdK4dAeCMk4GaUmfsmXZmqlNIx7vWy8ZYyKM9MHmlCR706ntI3RkSag/3hJn8a7qMjge4qancyMoVgvuTXQ5e8OUbmwmvpZCPa6kMcSAHrXQp6GEqVybTfEtvp927WyCJrh8RhRnca2wjvM83GpU4WPeNFjn/s22lulw7xBiK+0wsG4HwGOV5stFjG2cnBrdqzscUVZEkM+G25NIourJ8uKpAXbK/MC7MgLTM2XRLHcQkNIMnpQQjA1GJ4ZD+63e+etBqipbX3lOp5VgeM9Bk4rPEU+amZY1KdKx8ufFPxff+AfH+oae9ui2lw32iLK8bWHzfqK+IzCHI2fm+ZZT7eTaPO9S+LVxHfQSQyp5TsVkixwyHqP1rnwGLdOojTJcslgqvOec+PdMt9O8QSXenoDZX6rd2+OgBG5l/Bjt/Cv0/KsQ60Fc/WcJW9tTUTniMHGc44r2T04qysFAwoAKACgAoAKACgAoAKACgAoAKACgAoAKACgAoFLYKDM+pa1PjAoAKACgAoAKaAKoAoAKACgAoAKTAKkApoadtWIxAGTn8KoLOb0KOo6zZ6cnzyB2I4Veo+tB6OGw3O7NHIX2pXV/KWmf5Dyq56UHrUsMoPYrZJ6mg7b6WBQM9KCR6JvkVAPvMAK58V/DZz4mXLTZu6jepc6/pUQG1YQqYB4461+JcSSbrO7PyfO251Xcxb+Y+JPFH2dWIgDfMc8ACvnlaSsjz6FLlhdGV8SvHFnLEmkWexIrX9316mtYUOY9bA4GU5p2PIr/AF3a7RiXIkwMDqa6qeFcdT7Kll6jDmaPRvg14Gi1S+/tnxDGws7cq0SsPvtz/LA/OqqS5VZs+ezfMIUo+zg9Ts/HN9ZXiT28JRGA8sIBxsHQY/AVwRlzN2Z83ltWoq3Nc4fQ/FOteFbrNlOslsx+aLPGO+BWqSP1bKc1dKykzu4PH+naiqv5nlk9VY962jFH6Phs5pVKa1NeHW7SSIOrx4HP362jY7IYulU2YXGtxxBShVg2TjNbxjzam0JRbvcqp4ks5ojvBBBC4Ld67KGHc3uOvXpxjues/BXwempXVvr2uRN5cRLQIw4bnivo8Dgoxtc+KzfMVCXKmfQzIhUKI/LGOmelfTQoqMdD4iviHOVytJB3ALCodNmtKp7upRlYxvkZXFZOLNfaIvWkxuIiQTkUKLE5XehIyyMPlzWqgybjo4rzau1zge9U4EuaTLhje5gKysQw6GlyMPaox7rSZ+TESecn2HrVSw7lG7YVbTgfNX7W2lxLBpmu3KYlCPCzY9OcH86+RzbDxR4tTCOb0PlaOYXTbXOADxivjoe7UepCo8h1d3YnV/ABkjQtNo0h2sOvlMc4+nLHHtX3vDWL5ZpSkerlWKjSqWkzh/pX37lzO6PrOfm1QUDuwqjQKACgAoAKACgAoAKACgAoAKACgAoAKACgAoAKBWR9S1qfEBQAUAFABQAU0AVQBQAUAFABQAUmAVICO4RCzdAOuelNFwh7R8pz2qeJUTMNgxkI4Z+mPpVHsYbBaHNyNJIxlkbcX5JPWg9KnBUncbgUHQ5phQSFADgxX5h1HI+tYYijKtBxiZ1aftYtFSOa8TWUuPmZFRiD1+bFfludZHUq1GfD5jlnPUbMzWtSvtD0uSPTLKa5vLsFnkjQkr7AjpXlUuHKiRjhsp53ZnkOqW3jHU5yh0S9DOSSzRnFd1LIakeh9ZhMsjQjc3fA/wAL9a1O+jvda/0WGL5ysnBOPrW1TJ6iVkLGzapuED2pPETW2iwW+nwmAwMy7VXG4cc/pXj1slqzdj88xeS1sTVucTrU2rXcjzx20zsSc7VNZQ4fqR1PUwOSSotKRz8ttrAG5NMuSx6/If8AGt45FUPbeClTasQeVrQ5fSLnPbEZrT+wqqPSp06yS5WPB8QrzDZX0ePRWq45HVO6liK1LqXoU8S3ED3FzPfL5Y2qm1gf6etddLJKiR3wzKtbc1vDel302uWk9yZTBEQ8qTZAJ9Oa9HDZVODOWtj60+p9SeHfibpenWNrbtc28K2wAVAwXiveoYCcY3PPlRniPekd7afGzwYYhPfaxaw8fNvlFdkcNU2MHgLamlH8cPhcUAHjHSAW65uV4/Wto0XFWkCwzQP8UfhXcoXHjzRAT2N0v+NTKkP6syC0+K/wyspCD470Qqf+ntf8aI0ilQsatv8AGT4VnhvHGh4/6+lrWNJD9iTj4v8AwqJ+Xx7ogHp9rX/Gn7NGcsNd3Hn4u/Cnb/yUDQx/2+JR7JC+qsYPjN8LIGZ18d6G524I+1qQRUyozloiJ4Oo1ofOH7ZfxK8H+IfD+maZ4U1ix1KYu8jm1lDBc9jivmszy+pMzhg53PkyxmdFAkRhivlI5JUcmzOeXzldnqHgHXNITRdSsdRu4Ixc27xhHYDJ2ccY969XLctrUah46wNaFXQ85u4ltp3gidZFViqFTngHiv0einGmkz7vDpqlFPsR8jr1rQ2CrRqgoAKACgAoAKACgAoAKACgAoAKACgAoAKACgAoA+pa1PhwoAKACgAoAKaAKoAoAKACgYUBdID0oKjJSfKVry/t7OJnmkVSASBnk0HRTwzmzk9T1y5vyEGYoscKD1+tB7OGwih7zRmUHclbYKB7hQKwUDCgBV60m2tgHDjkVjKlGW6IdOEt0GB0pexguiBU4R2QYHpR7GHYsMD0o9jB9CJQi90H9Kn6tS/lRHsodgp/V6f8qHyR7BR9Xp9kPlXYMD0o+r0+yKikJgego9hT7IdkLgHqKuNGC6BZBgHgiq9lBdA5V2DA9K0UY22BK2xl+JYZJ9GuY4lJbAP4VEopDtc8zwF4Ax6/Wsmk2LlQYHpU8q7ByoTAPYUcq7ByoXAHanyoXKgwPSiyHyoKLIOVBSCyD2qHCMt0FkFZ+xh2CyCmqUVqkT7OG9gwB0FbpaG6SsFMdgoAKACgAoAKACgAoAKACgAoAKACgAoAKACgAoAKAPqWtT4cKACgAoAKACmgCqAKACgAPSgL2GjHfpQXCPOZOra/DZq0UJLznsOgoO6hhPeTZy1zcT3Tma6fMh7egoPdo0FFXIKDZzXwhQIKAFXrQArdKAG0AKvWmgHU7AFFgCiwBRYTCixIUWAKLAFFikFFhhSYBSAKpAV9R/48Lj/rm38jWcgPKD1rJgJSAKACgAoAKACpYBSAKtLQAp8oBSNVsFABQAUAFABQAUAFABQAUAFABQAUAFABQAUAFABQAUAfUtanw4UAFABQAUAFNAFUAUABIAyaAT5iG5uILZDJcziNRzzQb06Eqjsc1q/iF5xJb2YKIDy/rQepQwbg9TFYjpvbd1Oe9B6sEkrDPegsKACgAoAKACgAoAVetADqACgAoAKACgAoAKACgAoAKACgAoAZNEs8Zif7jDBoA8muYxDcSwr0jdlH5msp7lx2I6goKACgAoAKACgAoAKACgAoAKACgAoAKACgAoAKACgAoAKACgAoAKACgAoAKACgAoA+pa1PhwoAKACgAoAKaAKoA4HJOKBpXM/UtWh01FLfvJWPEX9aDuw+Huzk9Q1O61J90z4UHhKD26OFUPeKdB06MKBWCgYUAFABQAUAFABQAq9aAHUAFABQAUAFABQAUAFABQAUAFABQAHAXd3A4/A0AeV6xbSWmp3MEvUSMfwJz/Wsp7mkdinUDCgAoAKACgAoAKACgAoAKACgAoAKACgAoAKACgAoAKACgAoAKACgAoAKACgAoAKAPqWtT4cKACgAoAKCdwpoFFiO6xqXZgAoySao0jSdRnO6x4kVG8rTpFd+jS+ntQeph8I42Zzu+R2ZpG3MxyTQepCFhD0oOtbDaCQoAKACgAoAKACgAoAKAFXrQA6gAoAKACgAoAKACgAoAKACgAoAKAE7/wCfSgDzbxT/AMhy5+o/lWM9zSOxk1IwoAKACgAoAKACgAoAKACgAoAKACgAoAKACgAoAKACgAoAKACgAoAKACgAoAKACgD6lrU+HCgAoAKAYUBDVla81C2sULXDqOCQp6mmjtp0nJpWOT1TW59RYpGWiiHbP3h6VR7FDCJGZQdvIo6BQVy2CgQUAFABQAUAFABQAUAFABQAq9aAHUAFABQAUAFABQAUAFABQAUAFABQAZwPu5JIIoA8/wDG8MMWrK8a4aVdzfWsZ7mkdjnxwMVIwoAKACgAoAKACgAoAKACgAoAKACgAoAKACgAoAKACgAoAKACgAoAKACgAoAKACgD6lrU+HCgA6dasVRB9f1oHSTloY+q+IYbPdbxDzJ8HBHQUHqUMI07nLXdzPezfaLiUu4GAB0AoPapUeVEFBqKOtADqAEPSgBtABQAUAFABQAUAFABQAUAKvWgB1ABQAUAFABQAUAFABQAUAFABQAUAFAHE+PbVluYLr+Fxt/Ksp7mkdjlc5qBhQAUAFABQAUAFABQAUAFABQAUAFABQAUAFABQAUAFABQAUAFABQAUAFABQAUAFAH1LWx8Q1bcP6UBuRTTwW8fmSyhR3LVRtTpyqO1jmdX8RS3DNb2rFIzxvHU0Hs4bBK12Yhyx3EnPqTkmg9JQURMH0oLUrKwAHPSgkcelADcH0oAMGgBKACgAoAKACgAoAKACgAoAVetADqACgAoAKACgAoAKACgAoAKACgAoAKAOR8f/6q0/32/lWU9zSOxxg6VAxaACgAoAKACgAoAKACgAoAKACgAoAKACgAoAKACgAoAKACgAoAKACgAoAKACgAoA+pcjpkV0Hw93VZR1LWbPT03SMGcdFU5P4ig76GGbOSvdRub6RmllIjzwg6UHvYbDKnqVaDepvoFAgoAKACgAoAQ9KAG0AFABQAjOq/eYD6mldAJ5sX/PRfzpc6HYBJGeA6n8aaaYh1MBryxxjLuF+tJtLcCL7daZx561PtI3tcdmTxuj8owP0qk09hCs6L95wPqaG0gE82L/nov50udDsKHRvuuD9DTutxDZJ4Yv8AWSKPxpOSW7CwwX1oTgTrSVSL0uOxMrKwyrAiqTTEIZIxwXUfjQ5JBYUMrDKsD9DRdAJ5sfTzF/Oi6vYA8yP/AJ6L+dDdtwE82L/nov50udDsHmxf89F/OjnQWDzYv+ei/nRzoLGB42WKTRGlG1mRwAc8jPpSbLjscDz3GMVjIY1pY14ZwMe9TzxW7AQTRHpIPzpqcXswH1VwDI9aV0AZHrRdAGR60XQBTuAwzRDrIPzqeeK3YCiSNjhXBP1oU4vZgOqrgGR60roAyPWi6AMj1ougCmAUAFABQAUAFABQAUAFABQAUAFABQAUAfQepeJQg8nTjlv75HFdB4WHwVnqjnWdpGaSRizv1JoPTVFR2EoNfaNBQHxasKADI9aADI9aACgAyPWgBCRigBtABQA2WQRRtIf4RmlJ2VwNP4G/s8/GH9rLVPFOnfCbxD4X0w+EhZtenXLu5h8z7T5wj8vyYJc48h85xjK4zzj5DMc2nTqckDphTTV2eqf8Oo/2ys/8lH+Fn/g21L/5BrzP7XxHcv2aKOrf8Exv21/D1hcajZ6t4C8QS28bOlnp+tTrNOQPuIbi3ijyeg3Oo9SKuGc14vVh7NHzxf694j8Ea5qngv4haDe6D4g0WQw3thex+XLE+ARkHqpUhlYZDKysCQQa97CZxGpC8tzKVOzPU/2df2Rfj1+1xA/ijw9d2nhLwPHcvbf27qSOxumXIf7JCuDPtYBWYsiZ3AMWVlHj4zOKk5NQ2NI011PoM/8ABGzxQq+an7VQaXrsPg4hc/7327P6V539oV73uXyI+Yv2gP2ePjt+yFqFm/xKjsdW8NapObbT/EGmSs9tJL85WGRXCvFMY0L7SCpGdrvtbHq4POZxfLMzlSXQ1/gH+yh8ef2tfB+p+PPhX4p8GaZpml6tJo8setX13DM0yQxSllENtKpTbOgyWByDxwCVi85qOdoBGmup6L/w6k/bL/6KR8LP/BtqP/yDXF/a2I7lezR5j+0T+yx8ev2RfB2meOPil4p8G6pp+ramukwx6LfXc0wmMUkoZhNbxKF2xMMhickcdSOqhnVWL94TpLodr8BP+CeX7RP7Q3h618d+J/Elj8OvDOpwfaNNe8t2vL+7jZUaOVbZWRUiYM2GeRX+UfIVYNWGIzetVfuscaaR6zN/wRt8WQI0th+1Qk0wHypL4QaNSfdhesR+RrmWYV073K5EfKXx6+Cvx2/ZN1WDTfitpVvc6VqLNHpmu6dKZrG7ZRkpuIDRyAc7HVScEruAzXq4XOppWmZypI9S+H3/AAT0/al+MngLw/8AFDwh45+HVrpHiWwi1GzivdSv0uEikGQsipZsoYdwGI965q2c1pS90apI8e/aM+GPxb/ZK8V2Hgb4o3uj393qmlrqlpe6PLPLaOhlkjMYeaKImRTHllCnAdDn5q3o51U5WpCdJH0H/wAOsP2w52W4i+IXwtEbgMAdW1Hof+3GuZ5zXbuivZo83+EH7GH7R3x21Dx1pHg3xh4Fs5/h54kuvC2qHUb+8jWW6gYq7wmO1ctESDgttb1UVUs6rNaC9kjsF/4Jl/tdSeKJvCC/ET4ZfbodPj1Jm/tXUfL8p5HjAB+xZ3bo27Yxjmsv7Xr9x+ziaP8Aw6k/bL/6KR8LP/BtqP8A8g0v7WxHcPZoUf8ABKX9ssHJ+I/wsP8A3FtR/wDkGj+18R3D2cTwn9oH4M/En9nDxla/Cv4pa3oGoapf6PFrsM2i3E80AgeaaJVZpoomD7rdyRtIwV56ge1lmZyry5JkShbY8ljXWtf1rTvC3hXTbjVNZ1i4jtLKzt03SzzyMFVFHqSRXXmOP+rLTcUY8x9sfDj/AII6/GPxX4fh1f4o/GHSPBWo3IWQaXY6Y2rSW6MinZNIJoYxIrFlKxmRPlyHbPHy1TMq03e5tyI1vEv/AARg+Iel6VPdeCP2h9K1rU41zDaal4fk0+KQ+hlSecr9dh/DrUwzCtB3uHIj4U+KHhX4jfBHxZf/AA7+KPhq40TX9PCs8EpDJJG33ZY3UlJI25wykjII6ggevTzhunruZ+z1PrmT/gkF+1wz5X4g/CsD0/tXUf8A5Brz5ZtWbumXyI81sv2A/wBoPUf2hNR/Znt/F/gMeKdM8ML4rmu2v7z7AbQzxwhA/wBl8wy7pVOPLC4z82eKr+161rByI9Fl/wCCRX7WljBLeXHxB+FjRwI0jgarqOcAZP8Ay41Mc2rRd2w5EfJfwx8KfEf43+LLH4efCzwzc65r9+pdYIiFSKNfvSyuxCRxrkZZiBkgdSAfQq5w1DTclU9T7s8Nf8EX/iDqekwXXjb9onS9G1SRcz2mm+H5NQhjbPAWZ7iAtx32Dn1615E8wrSd7l8iML4l/wDBH341+DtBm1n4XfFbSPHN5bK0j6Xdae2kzTKFJ2wsZZY2ckABXZF5+9xzdLMq1N3uJwR8WeFdH8U+MPiJovwiithpPiXWtetvDQg1VZIBaXs1wtvtuF2l49kjYcbCy4PykjFetLOG6V1uR7PU+vD/AMEgv2uN+f8AhYPwrx6f2rqP/wAg15v9rVr3uXyI8D079mr4u6x+0zP+yVpmo+H5/F9pPLBPfJPcHTIvLtvtDSNL5PmhNvy5MX3yB3Brpec1OTzF7NHvFx/wSO/at023m1HUPiP8KIrW2jaaaR9X1EKiKMsxJscAAAmueObVk7sfIj5D0TUDf2qyN1Ir6zA4j28OZmMlZmlXcSFABQAUAFABQAUAFABQAUAFABQAUAewV0GQUAFABQAHpQA3B9KAAA56UAOPSgBuD6UAGDQAlABQBBe/8esn0rOr8I0fU/8AwRpYnxd8b8n+DQP/AEK/r84x/wDHkdsNj9CfjX8SD8H/AIR+L/imNF/tf/hFNHudW+wfafs/2nyYy/l+ZtfZnGN21sehriKF+DPxP0v40/Cvwv8AFXRbC4sbLxPp0WoRW1wQZINw5RiOCQQRkcHGaAPzU/4LV+ELWPxz8I/Emg6Q8uv+JbTVNHlNujPNdrby2pt4wg+8wa8lAwMnfjsKuE3HYD9QvAvgzQPh14L0PwF4WshaaR4e0+DTbKEMzbIYkCLlmJZjgcsSSTkkkmoA8P8ACn7U+p+Jf25fGn7KI0CyTSfCvhK31oaiN4uWvWNq7xn5tjRGK9ixhQwaNslgw2gHf/tN/DTSvi9+z/49+H2rW6SrqehXRtmaEymG7jjMlvMqggsyTJG4AIyVx3o2A+Sf+CKzl/2avF5Jyf8AhOrn/wBN9jTbuB9e/tBfHbwj+zd8LdT+LnjjTdYv9H0qa2hmg0mGKW5YzTLEhVZZI1IDOM5YcZ69KQH5uftN/tpfA39uPV/g18HPDHg/xnZxz/EvRn1Ia7Z20ME1lK7W0iK0FzI24+eOw4zyDiqcGldgfrQiJGixxqFVQAqgYAA7CpA+Z/2Wv2r/ABN+0B8avjt8N9Y8KadpOm/CzxBHpGlzQPI1xcRia6gdrjcdu4vaFxtChRJtO4rvYA5z/gq3omm6p+xP4w1C+sIZ7jRr/Sb2yleMM1vM19DAXQnlSY55UyOcOw6E01uB6N+wkS37H3wmJ/6Fq2/rSA+bv+Cznwn/AOEo+Avh74s2NpvvPAusCC5l8wgJYX22Nzt6MftCWgHoGb1NAH3/AKcc6fan1hQ/+OigD4G/4Jv+MnP7R37V/wAPZ2hATx7eazagf6xi1/eRTZ55UbYMYHBY5zkYAO1/aP8A25Phl+yp+01PpPxE8L+KdTj1DwRpsltLoVvbzsHN9e71kWaaIKAEjIILZ3NkDAy1FvYD3/8AZ0/aC8G/tNfDO3+KvgTStb0/Sbm7uLNIdYgiiud8LbWJWKSRcZ6fNn2FIDO/ae/ae8Bfsn+AtP8AiJ8RNH8Qalp2paxFokUWiW8M04nkhmmVmWaWJdm23cEhicleOpBuB+Sv7aPx88I/tXfGTTfit8P9C8RaXpWm+FINFki1u3hhnaaO6upmZVhllUptuEAO4HIbjoT9BlGEqc/O0Zzkjov+CUWgaT4i/bJlvtVtUnm8OeFNQ1PT2bP7q4MtvbFxz18q5lHOfveuCOfOJuVaw4bH67/GLx7J8K/hL40+JkOl/wBpSeE/D+oa0lmZPLFw1tbvKIy+DtDFMFsHAJODjFeOWcJ+xr8cvEX7R/7OfhT4w+LNI07TdW1v7ZHdW+nBxbB4LuaDdGJGZlDCIHBZsZPJoA+BP+C4eiabbeJ/hJ4jgsIU1C/sNYsri6WMCSWGCS1eJGbGSqtcTEA8DzGx1NNAfrNSA+LfCJJ/4K2+N/b4Oxf+l9jQB9geJDt8O6ow7WU5/wDIZoA/Ov8A4ImeAtBg+Evjz4o/Y92t6h4iGgG4bB2WtvbQThE7rl7pi3rtT+6KbdwPq79tr9oTX/2Yv2fNa+K/hTSNN1LWbW6s7Oyg1FZGti80yqWkWNlYgLuOAy5IHNID074U+OF+Jvwu8HfElLE2S+K9A0/XBbFtxhF1bpNsz3278Z9qAPzN/bk8B2/hj/gqF8BfF+naVFbW/i7WfCtxczoVH2m+g1dYZCyg5yIVtBkgA8YyQcO+lgP1cpAfEX7Jvwi+2ftvftKfHzUIcraa0vhPS33/AMZignu8r6hVtAD6O4oA7D/gpv8AF0fCn9knxRZ2lwkeqeOGTwpZK0ZcOtyG+05x93/RUuMMeAxXrkA1CPNJID8XfDtr9m09FI7CvvsupezpI5pas1K9AkKACgAoAKACgAoAKACgAoAKACgAoA9groMgoAKACgAoAMj1oAMj1oAKADI9aAEJGKAG0AFAEF9/x6yfSs6vwjR9Tf8ABGj/AJG743/7mgf+hX9fnGP/AI8jthsfa/7af/JpPxf/AOxO1T/0neuIoy/2Cv8Akzn4Tf8AYuQ/+hNQB8s/8FZ+PjB+y3/2Mmo/+lWkUAfpFQB+e/wl/wCUzPxq/wCxFtP/AEk0SgD728S/8i5qv/XlP/6LNAHwV/wRS/5No8Yf9jzc/wDpvsaAPqn9q74AH9p34Jaz8HB4u/4Rr+157Of+0vsH2zyvIuEmx5XmR7t2zGd4xnPPSgD8lP2mP2VZ/wDgnt8Qvg744PxFPjw3GuPrKwrow00xf2XcWcuzJnmD+Z52M8bdvfPG3O5x5WK1j9r/AAX4x8OfELwnpPjfwjqkWo6NrdpHe2VzEcrJE6gj3B5wQeQQQeRWIz5R/ad/YR8SeMNY8QfFf9lr4veI/hV8QPELxz65BpmtXdjpuvyRqwRp/s7BopfmJDgMpJclNzs9AH5QfF/xf+1RoE+tfB/9oL4kfE0XMewX+g+IPEd5dW84SQPG+x5WimTeisjruUlQyk4BrrpQpyi31JbZ+2P7CwC/sgfCYD/oWrb+tcr3KO7+O/wztvjL8GfGnwtujGv/AAk2i3VhDJIgYQ3DRnyZcHqUkCOPdR0pAdlpiPHptokqlXWCMMp6g7RkUAfgR4x1Dxx4e/am+MWs/D3xxr/hXVJfGfiC0kvdF1KaxnkgbUpWaJpIWVihZEJUnGVU9hXs5dgVjI6mc58pl+N7PxR4kWfxN8QvF+t+KNXFuIBfazqE17ceUuSqeZKzNtBJwM4GTXtSyqGGpNmXtHJn6n/8En1Cfsd6Oqjj+3NW/wDSg18fU0kzpRyX/BZJQ/7Nfg5WGQfiFYf+m7Uaqgr1EJ7H576Hp1quhjy4V5hYEEcZxX6PhacY0lZHNc7D/gnl8VvD/wAF/wBsLS77xXNHZ6Z4usLnww13I22O2lnkikhZjjo0sEceeAPMyTgGvkM6ouNXmNoPQ/cHUdOsNY0660nVLOG8sr6F7e5t5kDxzROpV0ZTwylSQQeoNeEaH5rftL/sGftH/B/w9Prf7Evxw+I9p4S05ZLj/hX1l4qvoXsw0jPKbDbKFlBLFjE37wkMQ0rMFpq3UD8yviT8Rvip4/WG0+K3xD8YeJLzQ5J4YYPEerXV5JYyMVEyKtw7GIkxoGAwSUXPQV2OFP2V4k63P6Z64ij4t8If8pbfG/8A2R2L/wBL7GgD6/8AE3/It6t/14z/APotqAPhP/gip/yax4p/7KBff+m7TqAOx/4K4Lu/Yy1r21vSj/5HoWoGN+z5/wAFGf2NPAvwC+GngnxT8YjZaz4f8H6Npeo23/CO6rL5F1BZRRyx70tmRtrowypKnGQSOapxaC589/tQftG/Bb9o39tb9l7Wvgz40/4SG20bxbpVtfv/AGbd2nku+rWrIMXMUZbIDfdzjHOKHFpXYH611IGJ4U8KWHhK1v7exJZtS1S91W4kIALy3EzSHOP7oZUHsgoA/Jn/AIK/fFNvF3x+8K/B2zmJsvBWlfbrtQ7AG+vSrbWXodsEcBU8/wCuccc135fT9pWVyZOyPkKBBHEiAYwOlffU48sUjmH1YBQAUAFABQAUAFABQAUAFABQAUAFAHsFdBkFABQAUABoAbg+lAAAc9KAHHpQA3B9KADBoASgAoAgvv8Aj1k+lZ1fhGj6m/4I0f8AI3fG/wD3NA/9Cv6/OMf/AB5HbDY+1/20v+TSfi//ANibqn/pO9cRRl/sFf8AJnPwm/7FyD/0JqAPln/grP8A8lf/AGW/+xk1H/0q0igD9IqAPz3+Ev8AymZ+NX/Yi2n/AKSaJQB97eJv+Rc1X/rxn/8ARbUAfBX/AARR/wCTaPGH/Y9XP/pvsaAPqn9q34/N+zH8EtZ+MS+Ef+Em/siezg/s37f9j83z7hIc+b5cm3bvzjYc4xx1o3A/I/8Aa7/a71L9t2/+H9vb/B258N3Xh2a+trS0ttVbVZtSmvmtVSONFt4mDBrcAKAxYyADGOfQoUPZr2lTYhu+iNn9mLx/+37+yprf2fwr+zn8VfEHgyeQveeGL/wpqYt2JOTJbyeQTbyHn5lBU5yyMQMctZwcrwKR+sHwB/aS+HH7ROi6hd+D5rzT9b0Gf7F4h8N6tAbbVdEuwWVobmBuVIZHXIypKMM5VgMRniv/AAVC+BWg/FX9mDxD4zXTLX/hJ/h/bnWtMvn+SRLZHU3kJYAkq0IdgnQyJGeMZpp2A9G/YQff+x58Jm/6lu3H5FhSA9k07xDZajrmr6BGyi70doDKm4E+XNHuR8dgSJB/wA0AatAH4E+MP+TmfjB/2Pmvf+nCevq+Hupz1hvjP/kBz/7jfyr6HH/wWYx3P00/4JQ/8meaP/2HNW/9KDX5tU+Nncjkv+CyH/Jtng3/ALKHYf8Apu1GrofxEJ7H5/6GgfR40ORmPr+FfpWG/hI5Ty+68DeLfH/iK88LfD/wTr3irVIEe4ay0XTZr64WFWVWkMcKswUFlBbGAWA714GcV6SXLI0gmfcP7J37XH7Zf7Pmmr4a/aO/Z9+LHiD4b6ZE8suv3nha/S90C0jQs8jyyRBZrdApZhIwZF3EOQoSvkJWvobn6ffD74heC/ir4P03x98PfEVprmgavF5tpe2r7kcAlWUjqrqwZWVgGVlIIBBFSB+XH/BaH4E6D4e1Twj8ffDemWllceIbibRPEDR/I11crGJLWYqBhm8tJ0dyc4SIc44pSaVgP1pqQPi3wh/ylt8b/wDZHYv/AEvsaAPr/wATkDw3qxJwBYz5P/bNqAPhP/gip/yax4p/7KBff+m7TqAOz/4K3Ps/Yy1v31vSv/R4pp2YHyp8Kf8AgjtJ8UfhZ4N+JY/aNGmf8Jb4f07XfsX/AAh/nfZftVtHN5XmfbV37d+3dtXOM4GcVq6zFY4Pxp+xv/wxz+2H+zloB+JX/CYN4l8aaNdmT+xv7P8As4i1W2Xbjz5d+dxOcjGO9TKo5KzCx+2dZjMzw/4gsfEdpcXlgx2219d6fID1WW3neF8/ihI9iKAPy0/4LK/C+TR/iF8PfjhYwTmDVrKXw3qMm5PKjmgczW3GN291muATkjEC9P4u3AVfZVkyZK6Ph22kEsCOOhAr7+lLnimcxLWgBQAUAFABQAUAFABQAUAFABQAUAFAHsFdBkFABQAUAFABQAUAFABQAh6UANoAKAIL7/j1k+lZ1fhGj6n/AOCNH/I3fG//AHNA/wDQr+vzjH/x5HbDY+7/ANqDwb4l+If7O3xH8C+DdN/tDXde8N32n6fa+dHF508kTKib5GVFyT1ZgPU1xFB+zD8Ntb+D/wCz74B+GfiV4G1bw9olvaX3kSb4xOBmRVbA3AMSAcc4oA+Df+C0fiC78L+J/gB4k02OGW80W81zUYY5lJjZ4pNMdA4BBKkpyAQcZ5FNK4H6e21xDd28V1byCSKZFkjcHIZSMgj8KQHxv8Pvgr8QdE/4Kk/E74yXfh6/Xwhr3gO0S21ZrcratdFdPg+zLIeHkAsZnIH3Rt3Y3KWAPqD4teJ7DwV8LPGPjDVJ0htNE0G/1CeR0ZwqRW7uSVX5m+70HJ6CgD4m/wCCKgx+zT4v/wCx5uf/AE32NAH0h+2v8DPGH7R37O+v/CXwJqOj2Osarc2E0M+rTSxWyrBdRytuaKORgSqEDCnnGcdaE7AfmN4p/YT+N/7It94K+OnxW8aeAbjwx4Z8YaFJeLpWoXjzqv22I7sS2sabQFJJLDAHeuieIlUjysSVj9rQQQCCCDyCK5xn59fsc/AP40/Dn/goP+0F498U+GtS0/wZrr6tPZXzrIlnqMl7qkV3amIkBZWSHzlYjPlszLn5uQD6k/bHuIbb9k74wyTyBFbwTrMYJ/vNaSKo/EkD8aAMX9gsEfsc/CbP/QuQf+hNQBwdr8UY/Cf/AAU41b4ZXtxBFbePPhnp0sAdsPLe2NzdyRovY/uJLtiOvyexoA+uKAPwJ8Yf8nM/GD/sfNe/9OE9fV8PdTnrDfGf/IDn/wBxv5V9Dj/4LMYbn6af8Eof+TPNH/7Dmrf+lBr82qfGzuRyX/BZD/k2zwd/2UOw/wDTdqNXQ/iIT2PgHQlLaPAijkpx+VfpOG0pI5Lnqn/BMLXLLRP24LjT9RuUil1zw3qdhZq7AGWZXhuCq56ny7eRseik9q+KzpP22p0U3ofq/wDH3wnq/j34E/EfwL4ejjfVPEfhLWNJsVkYqrXFxZyxRgkAkDc4ycGvFND5x/4JS/C/4o/Cf9mO90D4reHdW0G+vPFV9f2GnaojxT29m0FtGMxPgxBpop3C4Gd27+LJAPPv+C180Q/Zv8G2pcCWTxvBIq9yq2F4CfwLL+dAH6C2V1HfWcF7EQUuIllUg5BDAEYPfrQB8s+Gfhn47tP+Clvi/wCKs/hq9Xwjd/Cu30yHVzERbNeNfQEW4c4DSBbaViq52rsLY3rkA97+M2saZ4e+EHjnXtauhbafp3hvUrq6mKs3lxJbSM7bVBY4APABJ6AE0AfEn/BFDU7aT9nPxpoizIbi08azXUkeRuVJbC0VWI64JhfH+6abVgPYP+Cm/wAOfGvxP/ZI8QeHvAHhrUtf1eHUdOvU07TrZ7i5njSdd/lxoCzkBt2FBOFPFID3L4DeEtU8AfA34d+BNcVRqXhvwnpGkXgXoJ7eziikx7bkNAH55ft9+KJtR/4KWfs2eElEBt9F1Lw1dblB8wTXOuYdWOcYCQQkDAPzNkkEYLAfqPQB8s/sm/E6TVfj5+0l8IL2eZ5PDfjRNashI4Krb3tuqvGgzkBZLdnIxjM2epNAD/8AgpX8LR8UP2QPGn2a2tpNR8JRx+KbOSckCL7Gd1wykAkMbU3Kj1LAEgHIqD5ZJgfij4buxc6ehzyAK+9y2r7SkjmkrM1q9EkKACgAoAKACgAoAKACgAoAKACgAoA9bkuFiDyPHMIY5I4ZJ/Lbyo5JFkaNGfG1WZYpSoJyRG5H3TipYinCapyerM1FtXES9s5Dtju4WPoHBq1Vg9mFmOtpZNQvrfStFsb3V9Ru3aO3sdMtnu7mZlUuwSKIM7YVWY4HAUnoKwr42hh489SWg1FvRDJLia2lnh1DStT0+S0kgiuVvbGW3Nu88TSwLJvUbGkiR3QHBZVLDIBNZ0cxw1dpQluNwktySOeCVS8UyOo6lWBArsjKMldMixH9vseT9sh44P7wcUvaw7jswa+slIDXcIJ6ZcUOpBbsLMlSSOVd8Uiup7qciqTUldCFyKYASMUANoAKAI7lDJA6DqRUzV42BHo37EP7Uvw//Y61/wCIt/8AEXwz4r1aPxculrZf2DaW83l/ZjdGTzPOnixnz0xjPRs44z8FmeCqRquSR1wkrH1V/wAPkv2a/wDom3xZ/wDBTp3/AMnV5nsKnY0uhkv/AAWP/Z4ZCLH4X/FSWX+FZdN0+NSfqLxv5U1h6r0SDmR8J/tRfHPx3+2X4/g8Y+ItCTQND0a1ey0LR0mMxt43IaSSSQgb5ZGC5IVQFRFA+Us3r4PKZzTcjKVRI+j/ANjz/gpNZ/BnwXpXwX/aI0XU5NM0COPT9E8R6ZbCbyLFFxHDdQghiIlCoskQZiu0FMqXbz8VgalCTVjSMkz6qb/gp9+xCI96/GOdn/55jwxq+76c2uP1rj5Jdij4t/bX/wCCgF7+0x4fuPgz8E9F1XSfBlzODrGr3yLFc6ukbkrDHEMmK3JWOQkkSPgKyoodX7sLgKld7aESmkM/YU/bV+F37HXwp1/4ffETwf431O+1PxLNrEMuh2NrNCsL2ttEFYzXMTB90DnAUjBXnqAYrA1aU7JBGSZ9F/8AD5L9mv8A6Jt8Wf8AwU6d/wDJ1cnsKnYq6PDv20v2/vg/+1T8AtT+EvgTwT4/0/V7y/sruGfV9Ps4rYLDKGYM0V1IwJXOMKefStqWDq1HZITkkdv+y7/wVS0LQPC2lfD79p7SNUsdQ0m2S0j8VWNu93DeJGpCvcwpmVJSAoLIHDsS2EHFKthKtF6oFJM+hH/4Kf8A7EKxb0+Mc8j4z5a+GNX3fTm1A/Wufkl2KPib9t7/AIKC3n7TPhG8+DPwa8L6lpfg28lRtW1XU1WO61IRSh0ijiUt5UO5I3LM29uFKoAwbsoYCrW1sS5pHqP7Pn/BTf4FfA/4H+CPhR4k8AfEq61Twzo8Gn3c1hpti9vJKg+Yxs94rFcnglQfas6mEqwlZoFJM+f/AI6/tbaJ8Qf21Ph9+1T8NNC8VabpPhKDTba/ttRs7ZL2eGK4nN3HGiyyRkSW87Rgl1OWP3cBquOBqyjewc6PsMf8Fif2cDJ5X/Ctfixuzj/kE6d/8nVj9Wq3tYfMj89bu/tvF/xW8dfEXTLW6trDxT4l1LWrSK7RVnjguLqSVFkCsyhwrgEBiM5wT1r6/JMLKjG8jmqyuWfENm19pksCjJZSBXtYqDqU3FGcXZn0r+x//wAFAfg7+yz8DNP+E/jnwT4/1DVrPUL67ln0jT7OW2KzTM6hWluo2JCkZyo59etfnuJwdWnUeh1xkmjF/bd/be+Fn7X3ws8P/Dz4eeD/ABvpl/pfim21yabXLG1hgMEdrdQlVMNzKxfdcIQCoGA3PQHTBYKrUqq6CUkkeFaZbvbWMcJzwOgr9Aox5aaRxvc4qXxZ4v8AhL8W9G+K3gC5jttd8OXMd5aNIhaN/lKvHIoILI6MyMAQSrHBHUeDm+Bddc0dzWnOx+m3wk/4K6fs4eKtCR/i2mr/AA91yIKtzBJYT6jaSNzloZbaNnK8AkPGhGcDdjNfIzoTpuzR0ppnXeIP+Cqv7FWkaVc6hpPxH1TxBcwRs8dhp/hzUEnnYDhEa4hijBPqzqPeoVOT0SHc/Mj9sv8Aau8V/tm+NLHUJdCPh/wj4bE8WhaY0gkmPmlfMuJ3GAZXEafKMqgG0FvmdvVweWTqq8kZynY+iv2M/wDgp/Y/CDwTo3wZ/aD0HUbjSdBij07R/EelwrK9vZIAsUN1BkFliUbRJHligUFCwLtyYjBVKErWKUkz68/4eifsN+Xv/wCF0S7sf6v/AIRnV93/AKS4/WuTkl2KPi79uT/gpDa/H3wnefBX4EafrGn+GtRlVNZ127H2eXUbdSSbeGIZZIXIQszFWYAoUClge3C4GpXktNCZSSPn39kn9pvxn+xv8Q7jxPo2kLrfhvXYorbxBo7MI3uI4yxilikwdksZdyuQVYO6kchl7Mblk6a5oomM7n6g+HP+Cq/7F2s6TbX+s/ELVfDl1NGHlsNR8PX8k0Dd0ZraKWMn3VyPevHdOa0aNLnKfF3/AIK5/s3+FfD8j/CL+1fiDr0ystrBHp9xp9pE4xhp5blEcLySBGjk4wduc1cKE6jskK5+YGnfGDxJrf7UHh79pv4sNcale2/jHS/EurJYQrvMFrcwv5MCOwHywwrHGrOOFUFurV6MssqRpXtqTzq5+mB/4LNfsyBtv/Cuvivn/sFad/8AJ1ed9XqXtYq6PkH4b/tteEPh1+3j40/adg8M+KJvA3jW3uLO6sVhgGpJE8ULI3led5LMJ7dBgy8IzEHPynZ4Gqo81hcyPre9/wCCxn7LWrWdxpV98NPipNbXcTwTRvpGnFXRgVZSPt3IIJFZLD1G7WHdH5YWFlpNnqGoR+Hnvn0gXMo09r9ES5a23nyjKqEqJCmNwUkA5wSK+xymlKlTtIwm7s0a9ggKACgAoAKACgAoAKACgAoAKACgAoA9u8Bz/DzTvGtrffEnSdPvLBfEGk3D/bNHe+Q6dHY6sl0hCRudhnmsNydWIjYA+WSvzeeYbE1a6lSTat0LpSilqL4R8W/D7VtN0jR/i34I8IpazeGZG1eXTfCtno93ca7/AG5mGJby3igW1X+zkjG9ZIYP3j+c+d23xamCxeHTnZ6GqnF6HdfEC1b4P3b3Oq6D4KtNY1TUvHdjpf2P4cR2YXS20fyrC3eOewjEy/a54kM4WWORZZFM8sfnBeajRq4qXJBNlNqO5yXwf07wV4p+LPhnSNc8PWOsteXHgmySG/0gzCS2sPCt1balF+8QDYt0lsCpIEhjjddwQMNq2FxGGhzSTSJUlJnL65qfhDUNO8HyQy6JrN5Y2kjeL7zwtoM+i2WtwtqKmK2tYVtrVRcpatKWlaGBSuB5ruqg9uCp4yFKXJF2ktCZON9Tr9Z8RfCya08ZRaZrHwsi1u81C5l8F6j/AMKuuBZ6NprXduxtb+M6cUnnaBdsTm1umjKXGbhfNXPB9VxX8ki+aJZ8V+OPg3aavYS/Db4feFJdJLeLLm/ttV8DxztNcGzJ0cBpoWljge9BZI4pFCRyKkoRF2LtHL8ZNXcWLnijmNVudA1C/wBM1Lw7aWdsbnw3pJ1uKy03+z7ddaWHZebLdUjiQFlUnyUEZOSMkkn6bIqNehCcaydr6XMKrTd0V698xCgAoAKACgCtcabZXX+ugVvwFZzpQn8SHexW/wCEc0j/AJ84/wDvkVl9Vp9h8wq+H9KQ5W0QH2UU1hqa6BzMvR28MK7Y41UegFbRioqyJuVL3RtPvwRcW6N9Rmsp4enU+JDUmjOHgjQQ2/7JHn/drnWX0U72K52atlpNjZDbBAi4HpXVChCn8KJu2LcaTYXJzNbo31ANE6EJ7oLsg/4RzSP+fOP/AL5FZ/VKfYfMyWHRtOtzmK2RfoBVxw9OOyFzMZeaBpt8MTWyH6rmpnhqdT4kPmaM9fA+gq24Wcef92sVl9FO9h87NS20fT7RNkNugH0rohQhT+FEt3El0TTZm3yWqEn1UUpYenLoHMx6aVYIhjW3TB9hVexgtLBdkX9g6Xu3fZUz67RU/Vqd72HzMuxQxQLtiQKPatYxUdibjyARgjINU1cClPo+n3LbprZGPuAaxlQhPdDuxbfSbC1O6G3RT7AU40IQ2QXZcrR7COD8e2kI1CGc790qfMO3HSsppPcDj5tKspzmSJSfpXJPCUp7o1i3YjTQ9PjORCufpULA0Y6pD5mXY4o4htjQAV0xhGKshEc9lbXAxLGD+FROhCpuh3sVf7B07dnyF/KsPqFHew+ZlqCzt7cYjjA/CuiFGFPZCJZIo5RtkQEVcoRkrMRSk0SwkOWhXJ9q5XgaMt0PmY+HSbKA7o4QPwqoYSlDZA22WWijZdpQY+lbuEWrCIvsFnnP2dM/Ss/q1PsO477JbldpjGPSq9jDawhosLMHIgXP0qVhqa6DuydUVBtUACtlFR0QhaYBQAUAFABQAUAFABQAUAFABQAUAFAHsFdBkRXUcctvJHKiujKQVYZB/CoqJOLTGtzA8J6fYWcty1pY28BJ5McSqT+QrjwVKEOZxil8ipts2NVt4Lm1MdxDHKmfuuoYfka6q0VKDUlcmO5YgRUgREUKoUAADAHFXFJJJCYtOyAUdaYDj0oAZQAUAFABQAUAFABQAUAFABQAUAKvWgB1ABQAUAFABQAUAFABQAUAFABQAUAFABSYHE/ED/j4tv8Armf51nIDlB0/GoNI7C0DCgAoAKACgAoAKACgAoAKACgAoAKACgAoAKACgAoAKACgAoAKACgAoAKACgD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7" descr="data:image/jpeg;base64,/9j/4AAQSkZJRgABAQAAAQABAAD/2wBDAAMCAgICAgMCAgIDAwMDBAYEBAQEBAgGBgUGCQgKCgkICQkKDA8MCgsOCwkJDRENDg8QEBEQCgwSExIQEw8QEBD/2wBDAQMDAwQDBAgEBAgQCwkLEBAQEBAQEBAQEBAQEBAQEBAQEBAQEBAQEBAQEBAQEBAQEBAQEBAQEBAQEBAQEBAQEBD/wAARCAHJAZADARE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z+ZNj/wAFWQMd/k/g/wC+KAK7/wDAP++KgBu/3/8AHKAGTP8A52UAV9/v/wCOUAG/3/8AHKXIXuM3+1GwcjZVvPEmlWH+vvoUf+49ROombxgc5qXjmSGJ3g8nY/3H/jrkm7mqief6x4t1i8uPL+1bE3/c2ViXYyrm8ff8+zelAWGXNz5K/wCoR3/26g25RiarJt8vy0/4BQPlHw37wps8hHerkaunct/29qqKnkQImz+OsmZOjqdRpvxF1JNn2v57f+46V1RrEOB1WieMNN1JfknSH/fStlWMZQOghvIJv9RPC/8AuVoqiZxum0TO9ap3FaxC9MgimoAz5nrLlNiu9HKBFv8AagDPvH+/QBymsfeqCjHoAsWH/H3FSQHreifJYJWyAzNSf969DGjE1V/9HrFmyMd6k0IpvkiegDir/wCe6c1z1jvw5D8lckdz0GRTJvqxlSagCvQAUANoAY9ABs96sBmz3oANnvQAUAFBAbP+elADaAD+CgD7gd69s+PIaAInqAGfJQBE6fJQBXoApalqVpptq93dybESsZ1bFw1Z554k8eXU1vLHBazW1uiff/jeuSeIdzshC55vqV+940TzyO6P86b6j2jZsojLma+SDy49+9/4KOY1UUTWDpNZPPO/zwJ86bP46RNiv9pR3R03un+5QFiWa585fkqDblKiPsf949AWsW7a52PVSBVDbh/ct/sVlI2TuQzTb/ufJ/HspqJnKItnqtpv8u7+Tf8Ax/xpWqRlKI62mvtBvU1jStSd4vv+V/fpQm7mE6aPUvCvjnTfE8Hlo/k3Cffhf/2SvQpy0OScbHRp89bHOyKagRmzffpWNhn36LAV3+SswM+8T5KAOU1jtUFGP/HQA6w/4/E/36SA9h0T/jwStkBmakn+kUMaMTWE/dVizZGO9SaFe5/493oA429/4+nrnrHfhyGuSO56DGv9yrGZ8z76AIX+/QAUAN3+1ADKACrAKACgBlAAj/PQQD/PQA1E/wCWlABQB9xOn/oFe2fHjXoAqP8AfqbAM2e9FgCaH5f9ZTbsNamfczR2y+ZJJWUqiNVC5wWvPqviTVEtY4P3UD70T+5XBWnc6YRscp4kTyd+myfff+OuOOrOuDOV2RzXlva/fRPvpXRcd0OdI3fZI+90+5/BRzBa5YsEn01ZUkg87f8Ax1jzmigPm8h38u1sdibP79HOaqBF/Y8k3zpvq+dDdMzL/TdjfvI3SjnRjKmxmm+Yl15cn3KQKFjprZN+zf8AcpGqHTXKQp+7tP8AvuquDM1/3zee9qmyncycLlHzvs0vl7H+f/brXmRHITQw6lpt1FqtjJslgfen+3TUxOB7r4b16PxDpFvqKfx/f/2HrvpVEzza1OxoTVrN3MoqxnzVkJkSUAV5qCzPuXoYHL6qnpWRRiP9+gCxYfPdIKSA9a0X/jwT/crZAZup/wDHxQxox9V/1VYs2RiVJoRXn+oehgcVf/8AHzXLI78OV6xkegxj/cqTQov9+gCJ/v1QDXoAZU2AKLAFagP2e9ADKCBlADdnvQRyhQHKFAA6fJQB9xPXtnx5FQBC/wB+q5QIqOUCKb7v+srnqOyCG5wni3xI9mm+CT5IH+d/79edUmz0acbom8WzT6bcJJYv/paPA6Sp/HA/8FctSbZpaxg+MNE8m/lu/wC+iUUwvY83SHyb9L5JPuTfPV8w4t3N65sPtl0l3Ba7E/2KHI64I0E0re6fJXI5nSoGhbeHoPk8yOjnNowNpNBsYYqj2hq6ZzWt6D52+mqjMXTOf/srZLXajKUUjYs9K37KDBmg/h6SaLzI6m4LUiudB8m1ig8ve/8AsJRzG6hcyZvDDuyJsfdS5yOQ0IfCV2lm8iQPso5w5C38N7/+x9Xu9Ku59iTv8iP/AH66sPUuzixFM9Iufu/u69G9zzrWKT0GLIdnvQBFs96CzPvEoYHI6596sijFoAsab/x9rSQHrulfJZJs/uVsgMq//wCPhqGNGJqv/HvWLNkY9SaFe/8AM+zvQwOKvP8Aj6+euWR34ciSsZHoMY9SaGfNQAyqAHoAiqrAFFgH0wCgBjp89BAzZ70AK/3KCrDEoCw7+CgzCgR9xzJXunxpFQBWf79HMULQ5AZmsTeTavBHHveSuOozSG5lXnhi117QXgkj2fJ8j7PuP9+vOqM9CmZniS2fWPDmj6xBA6eRs85P9hKyNCv4zdNStbf7D92b599AHn/i3w8mm3TpafOk+x0pxZcC3pqPbRRWv8CJ8lZVZHZA6Czto32b64GdkDYSz3omyspM64mgmm+dFVJmjiVJtBvpv3aQfJW0WZSp3My58JPN/q4HrojUOZ0WNh0SeH939lm3/wC5WyqIylQZsaPpW+V/tcDzP/BQ6iFGiy7/AMIlrl5P+702b/gFZNnZGnodB4Y+F2sPL5k9jbbH/v1DkCwx6RbfDeB4P9Ogtnf+BNn3KxcjZYY8E+M3w6/4QPXrfWYE/wCJVqPyb/8AnjP/AHK6sNPlZw4yjdFvR9SjvLBIN+90SvVjPmR81VpOLB660cob/agCvM8fz1JZn3L0Acdrn3qgoxf46ALmlf8AH6lJEnruj/8AHqn+5WyAzr//AI+GqmWmYupJ8lZyNUzJ2e9Ymlyrqf8Ax70Bc4e8TfdPWDR2YeJDs96xlE9HREU1Y8rOi6Kk1HKwuiKtrMLoKdguhj/PS5yboip84XQJRyhdBRyBdBRyC5kFHIHMhlHITzINnvRyBzIbV8hnzIEo5A50fdD17J8eQ0AV3T56zuUN2f8ATSk2BLbaVHqsvkf8tX+4/wDcrjqM0gacNglnpvjCO12PFp2xE/jrzqj1PQpnPWFgl54L1PRtm+7tbN7pESg0PONSuXf4c2WsxwbGtZnSb/vikBhTXMeq6DaXbx7HdP46iLNIDLby9yPG9ZVWdcDasH/epHXIzsh0Oos/nX5KzkdkTbsE2MnmVCZ0JXOlsIbV5Ujf561TNo00zo9NsNG3f8eqf98VKqMp0UaD+HtGdvP+y/J/crZVDJ0Uauj+G9Amb95p2z/cShVGL2KOrs/DGj2a/JOn/A0rVMfs7FhLaCF3jjgT/viobNkkMm+dNnkPWTZqkjh/iR4MtPHPhS98OT7PnTfbP/cnT7lWpcpxVaSkj5X8JTT2d1caNfJsuLV/JevXw0+Y+ZxtFRZ1E0PzPXqo8F7kWzZQIrzJv31JZmXPyUAcrrHaoKMF6ALel/8AH7SRJ69o/wDx6p/uVsgM68+e4eqZKZlaknyVnI1TM/yaxLuVL+23270DucLeW0/2x02VLR2UqthyaVO6pJWTRrLEET6PO/8AA9HKjT6wV30Sf/nnRyof1hld9KkpcovrBE+myf3KOUPrAx7CRP8AlnR7Ij6yRPZyU/Yh9ZD7G/8AcrXlD6yH2Z0/go5Q+skP2eSjlMvrTD7G/wDcp8ofWmP+zP8A3KOQn60w+zP/AHKOQX1pjPsb+tXyE/WmPSzf+5RyB9aZ9uz/APsldx5BF9+gCrN9+pkUMd/krGQHW6DpUCavZSWN08yT2DvM+z7j/wByvPrs3gV9EhS28IeJnnR0edH37/7++uRM6onD/DR3/wCFjanPqMn+hT6U9lUI1OM8TzJoPhq48PzyJ5Wou/kp/wADrZAcVePd20VvYyP8iJ9yoZcC1YeXt8ysZHoUy9bPIlwk8lc0jrps7XR/MeL/AFaIn+3WMjvpvQ3rNLWF9/nu9JmsTotNv4ElT9w9ZM2iddYTSb08uxoQe0Ots7yd9m/Tk2Vsg9obFncz+b/x6bK1J1N22vJH/wBfaI9AWZM9/wD8s47RKzZRnzPd/f8ALpAYOpOiS/vN8L/7lSNLQ+cvi74Pk0Tx4niOxtdlvq6b5v8ArvXo4c8THxMeZNjV71E+UrbkVazMYEM3yVI+pm3ifJQzSJx+t/JsrIDBd6AL2j/8fSVcQPXdKT/Q0/3K0QGfcp/pHNDAzNT/AIKzkBVSGkWWPsEbxP8AJQByN/psf9pVHsxc50EOlWqQI9Hsw5yrNYQf3KpwD25UmsIP7lZOIe3Myazj/wCedVyBzFKa2RG+5T5A5io9tG7/AOrouHMV3to0/wCWdFw5iJ4aLhqMeH/YouGpFtSruiVcNnvRdGiuRbUpcxoFHMA6ncAouB9lunz11nmlfZ70AV5qmRQQw77iKOP7++sZAex+EtKtbN9Q1GSPetrYPXlV5G8DznxJ/pnhK30qB3tn1G8gSbe/8DvXImdUTh/H9nJ4esLu6sfkuN77E/2KpGpw/j9EfwzoV9d7/tHyP8/362QHC+dJf3Ut3JvqGXA0LCb59klYyPQp7GrZ/wCtTZ88v9yuaRrTep2GleWmzz5P+AVjI9Gmzq7B59vl2mlb/wDboZ0xN3TZtctrj93pUPz/AMDvWLNona6J/aqI8kmmp/33Qg9mddYXOo+UnkWiI9bIPZm1Z3PidP3k9ikyfwfJWxXKWE1jUrZt/kPv/ueTSDlHw6xrlzv8jStn+26VmyRj/wBvunzwW1IDKv8A+2dj+fY2z/8AA6k3itDzT4r2f2/Q4rt49nkPvr0MOeJj4nj9+iJcfu/40r36J8dW3KtazMYFe67VI+pn3j/uqGaROP17734VkBz70AaGh/8AH1+NXED2LR0/0BK0QFC8/wBe9DAzNSf7lZyAqI9BZY+0okXz/wBygDj9SuY/t/8ArKz9oaeyNtNYtEi+/R7QPYlG51WDfUOqH1YpTaxBs++lZOqP6szMudVjf+5T9qa/V2Zr6lG/+skSn7UPYFd79P8AnolFw9gV3v49n+souH1dld9Sj/v0cxr9XGPfx/8APSjmD6uM+2J/fq+YlYci+3UuY1WHGPqVZ85p9XD+0f8Abo5w+rjft1a8wfVyF7+i4fVz7meu8+eIXoApP9+s2BY03/kKWif35kSspAex6PqUaaDdwR/vpZ/3CbP9uvLrI3geU2CX154/l0eeOF4rW837H/uIlYRR1RKvxXtvtnh/WHnj/fJvRNlaRKPJPH95Bf6XoUl1G8Oy2SBE2f7FaIDkteh/sqySDyNkr1Ey6a1K9skflJ/frlkejTR0Wj+ZvSCxjTzZ/vu/8FZSOmDOu02ztLB/kfzpf43rJnXBnVW3mPFvk1J4f9ysuU6oRNDTZtNSVI/+EqmR/wC49HKdcbI7jRLa+2+XB4mhf/fSkkXyo6O20fxbu8y11WF0f+5WyQcqN2ztvH6f6vUnf/Yq7Ecxpw3/AMQ7aXy5IHeiwcwPefEa83xwRw2yf9NkqbGiiM/s3xdCu++1yzR/9yixqoFK8sLub95P4gmeX7n7lPkrFwaNFaxy/jzSrr/hENQgupEmdE370rsoaHiY+F7nz5c/O3z/AMFfR0Nj4mvuV61mciK9ym+sy0ZV791/rQaROP15/wB7UAYj/JQBoaCn+lVcQPYdJ/48FrRAZly/zvQyUY+pTb3rORsjP86m2CKmpX7pb70rKTNkjhL+8nmvHeuOUjto0Rv9pXWzy99YuR1ugV7m/u9v+soUi40jPmv561T0NVRK73M9RcHEheaSi5k4jfOf/brTmL5UM3yf36OYOUZs/wCmlQVZBs2f8tKB2Qf8DoIsFAA9WBFQA+qAY9AH3rNXrHx5XoAqzfJWbAZbTSQ3lvPH99JkdKzkB6nbXiWCJa2MCPL53z7P4Hrz6sTeB5Z4V8Q/ZviT4r1KTYiWqT/O/wA6VjFHVEwvGfiSO8/tbUp7vfE6b9iP8n+xUoo8xsLm+8YX+npPOiJa/wAH+59ytEBj+JLyS/vHeT+/UTOmmhsPyfu65ZHfTWh0Wju8MXlx/fn++9ZSCL1Ou0SH7TEkFp/wOZ6zZ1wkdLDqtjo7ol1IjtU2Or2tjtdH1Lw5qqJ5lrZu/wDtolFg+sHQW2g+HHZJI4ER/wDYemkdHtjqNE0fTXuIo/PuUT/YetUh+2OwudNvtHl/0XUZn/29/wA9aWKuaFhc6jC6PdXe9H/v0WHcimSfVbp4E1J0T/Yeo5S1VsUrzR9Ks/8Aj7u3d/77zUcpoq2hj3/ifw/o8X+vh837nyUVIWMYYg5e88Q2vifTdQtETYjp9yiktTz8ZVufPl/5iXU0D/fT5K+kobHx9fcqPWszjRXmesy0ZtyiOtBpE47W0+eoAxXTdQBp+Htj3VXED13TU2WCf7laIDHvH+d6GSjC1J6zkbIyXes2xopal/x7vWMmzWJx8/8Ax8PXHJnsUGP2fJWLZ1yZUmoTJUjPetkzZTInqeYTRDRzGTQ10quYvlGU7hyhVEDN/tQAPQQNoAKsAoAZVAG/2oA+83r1j48hdKAK7/fqNw2K8z7HSRPv0nJR3Dk5jrtK1W0s7jUEu5/nnhR97vXm15pnoU4M8Z/eeG9S12eSR/K1GZ9jv/HXInqOpdHC+J9bRLPy7T54tiI+yriJI5ya/n021e+tJ3hd32b0rVGqQaa8lyrzzyb3+/veudnTBWNu2tt/7ysWdkZWR0vh7QZNSuHj8/ybeBN8z/3KhgmbqalPDvsdNj2RJ8if36xZqlciTRNc1V3kjtHT5PvvQa8rH2eleLdNdI55H2f30/goDlZ2Wjpr8Lo899N/33VFo9T8K3Oop9nkknd0d6DZHtulTJf2/lvJ86VombJGmlnp1zb/AL+RN6fcrVNGqRzV4n9lPLPBJsapuDOU16HUtYi/fpsSi5jI5Kz8AXepX7+fI6RUqkkc7g3sVNV8Gaz4ellnsZ98VOlJGM4Nbni9+/nXUskn33eveobHzFfcqPWszjRXmrMtGbc/cag0icfrb7JX31AGC70Aafh3/j5/4HVxA9lsNn2KL/crRAYF/wD616GNHPar/BWcjZGVWJaK9/8A8e7UPY2Rx8//AB8PXnyPVoj9/tWLOyRUuPuUxGe9AFekgGVsgG1ZIzZ70ARUGVh2z3oCw2gXKFAcoUByhQHKFa8wBRzAfeT/AHv+2desfHkVJgUnf56mnqFTQIUjeXzJ5NkSJvd/9iuPFT5djswkOc8k+IvxRj1jVJbTw/pT2en/AHN/nfPNXj1KjZ78cIkjM1vxPPrGkaPawSfPA+x6dN3OSvQSM3XtNsdKstQ06SB0e6dJoXroiciRg3lhJf6dEkH+qR/nrVG0UaGj2HyfZa52dKidhYabHNcWljB9932Viwud34ns7XwxpyaHaxo9xP8APcuj1DHTd2M+HttpX295L6NH2fPWLPRpxuenJqWj20Tzz7IYk/v0HRyo5zVfHng5IneCd3dP7kLuj0WYcqMew8f+HNY3paTuk38ELpsqjBas1dE+IX2CdIPM2fPQbRPYPD3jZLmWJ0n/AO+KSZ1RR0aeIZEf79aKRsloP1vxDBDZ/v3/ANulcyZwmveP47OD/RPOvH/54pRcxZmaP8V7vSn8/XPDGpW1u/8Ay2f50/8AHKxqSZvRgpHoyeJNH8SeHLieDY6PDTpS1McVTsmfKl+n+mXEn8G+vqKGyPicRuV3rWZxorzfItZloyrn7jUGkTjte/1tQBhP9+gDT8PP/pSVcQPYLP57NP8AcrRAYl/956GNHO6r8jpWcjZGfWJaKl//AKp6T2NkcpN88r1wSPWojXSsWdciGZPkpiMp0+egZE6baSEQvWyAbVkhv9qAGUByhQHKM2e9AcobPegOUNnvQHKH3KBco2nczHUXEfeE33k/651658eNoAz5v9bSWw1sZ+sP/wASHU5P9jZXn4k9vJleR4I8P/E0lSOP5K8Z7n1tWl7oW1n9mvXjk/5Z/On+/SPFr0tTpfs0Hi23lk/5e4If3Nao8upBoxURPsCWP/LXzn31qgpl2zs/JrFnSjo/D1ylnexTyR73Skaou6rePf3st2773eo5hxVivbTT2D+fBI+5P7lF7nZCVjd01LrUmS71K7SZ/wDpt/BXRQw92YYjE8p7h8GfAEfjaX7LPrFzpqOn7m4+wQzWrv8A79d/1fQ8/wDtCzsY/wAWvg5/wj2vfYdSSzmvfv22o28PkpN/sbK8yrue1gdYXPGvHOmz6IiTyI8NwnyOlZRG175b+EvjC6/4SG3026nd4n/v1mzaMj6qhsI00h9R8t/kTfQdUXoedX+pT3jvdal8ifcRK3pLmZjNcmpy8N/aXOvW9jH++uJ32Q26XPku/wDuPXrUsPzI8TFY72bse923wcsde+H174j8MeI7+z1DTk33mmXzpco//A0rjxWG5RYDHNs8n8N79K0vU3jtJkREd9j/AHK5aMeVnficTdHkMz+dK8n996+go7HyNfcietZmMCpL/FTY+pn3v3X+tYs0icVr33vwpgYW/wBqANXw8m+9/wCB1cQPY7BNlmn+5WiA5+/f5noY0czqs3zpWcjZFJKwZaIb/wD1FYs2Ryrp+9euNnsURmz3rFnZIrzfcrQEUnSg1RUdKSMRr/JWyAh2fJQQRUAFBIUAFWAf8AoAKAGffoEH/AKDNjXfYtAj71dPnr2D48idPkoAz5vv0ug1sZmseY+jXsH99K8/EnuZM7SPErC2nubi7unT5EfZvrxnufY1ZrlKOt3kdnKjyf36R41aWp0HgC/87VkgtJNkqVojgrQsdNbeGLS8luJ3fyUgf5NiVqjkWjK9zpSW0X+3WLOlFe2tneX5I6GbI3bbRJHR5HjdKwubWsMmtkttOlkeB3mouFzoPCXh6DVU8zStRhm3p89vN8j12UMRYwr0eZHu37P3w9n8Pa9FfarqUOm6fav5yWn29/nf+/srv+saHAsC27npvxOudG1u9ljtI4dSt/ufP/B/uPXmVdWfSYGNoWPnT42aVaaVocSXTpc3E7/udifOiVlEcl7x474MsP8AisrKTZs2PvrMzi9T7d8N3MFzoiQPHv8AkoOqLOU8Z+CdNv0inj+T99v+Tf8AIlb0nys0nHnRwt/8KNO1u4iksdV01JUf792j/J/uV61LEcqPExWX+0Z674VTSvA3hX+w7TVUmuJ0/feT9x6xxVdSQYPL+U4zxPpv2PwlrE8cf/LGuWiuZl4ujyo+da9qlsfL1txnz1rMxgV5fuPTY+pmXv3X+tYs0icRrf8AraYGNQBq+G/+P6riB7HY/wDHmlaIDnb/AP1r0MaOZ1VPnSspGyKqViy0V9T/ANVWLNkco/32rjkexRGPWLOyRXmrQEUnoNUV5npIxInrZAMegkioAKCBlABVgFADKACgTG0GYUCPvh69s+PK9IDPm+/SWpE9SpeQ/abWWD/nonyVxV4XPSwc+Sx5loNt5NrrGnT/ACPa6lv/AOAbK8SpE+qjPmR55rdhd6x4g/s21TfL52xEogzS1kdn4etrHRNbi/d73T5Hpo87EI7W21vyb2WBI/v/AMb1qjz7akWpPaPKmySoZ0Iu/wBlSQ2aTpH8m+sWbI20sHmsEj/5av8AwVzs3iiW88K/6V5HluibKRqojLDw3/ZV1vSB3T++n36PaWBHovhve/37u5en7U2SR3eiQ2lgj3c8j/8AA6XtTfY8X+LWt/29rPmRyfurX5ERKPageb6beQWerxP5mz56khan1X8N7/7Zpvl+Z/BQaqJ1F5YPt+1x73T+P56uJd2jl9Y0SfZ5+m2KXkP9xK1i2HOP01JEl/eaH9m/g3ulNyuKGxa+IttIngHUJNn/ACxrroM8jHbnyl/BXrxPmJ7sK3RkyvNUgjKvf9U9BpE4nXPvVAGI/wB+gDW8Nf8AH4lJAex2Dx/YkrZAc/fv8z0pjRzmqv8ANXLI2RSpQLRX1P8A1VFQ2Ryj/fauOsexRIX+/XGjskQTVuIozPsoAru9JEESVsgB3oNLjKAuNegxGbNlABVgMegBtASD5KDKQUCHUAfez/e/7Z17Z8eV6TAz5vv1MCVqV5v9U8f8dKpBM1jNwZx/jBE8Pa8muPBvt9RtkSbZ/fr5+vGx9Vg58xx954Vupnm8Y6VfbEebZDsT+NK409T0p6IzEud8tvPs8mXf86VsjirrQ6XXpp4ZftWz5NlbI8+2pmpqX+kL58lQykem20yP4eT95WLNom3oN5HcyxbPvo9c7OyKPSrPSk1X9/5aecif990jVRNa28JfaYP9X89HIZ21BPBmo2G902bKPZmqM/WLmS2t/wDWfJ/HWPIbnhmvXKfbLj95RyAzh7+aNLqL5/n3760IhufUfwNuXms08/8AjSg9CnC6PWoX2XXkfwf3KqJcqNkD+G/9KeSxfYj/AMFao5J07GgmjwWyp5+x3/jrOT1CC0OI+N9+lt4KvYI/9hK7KDPHx258o/f/AOWde5HY+Ynuxm/2rdGTIrn7jVIIyr3/AFT0GkTidb+eWoAxaANrwwn+lUkB63bfJZJWyA5/Un+Z6Uxo5zUvnauWZsiqifPSgWivqqfutlFQ2Ryz/frjrHsUSB640dkivcv8lbiMx33UARPSRAytkBE9BNwoC4UAM3+1ADN/tVgFADaAkFBjIKAHb/agD74mSvbPjSu9AGbL996goheHf+8oYzK8SWD6xoNxawQedcQfOif30rx8ZTvse3gKupFD4eg0Hw9aeFZ5P3qQ+fN/sO/8FeVGDiz6Dl9ojyzxhYf2Vq+yN62RnVpWRLDrf9pJ5bz1sjyaujM+8Tzrr93JQyIHcaPqqPoKQSSfOn36xkdUTb8N6rHDP/rK5mdsGey+DNej3JvespHXFnqFncwP+8jkT56Ij5R+qzSeQiRvWnQEjyrxzfpZ2sscn/LSsEjWR8+a9rH+lOiffrVI5ZGJYQyXN/FJPV2Cloz6Z+Fbz21rFJG7/IiUWPWpTsj2e28zfbzyJ9+pUDdu50FarQxcblW8uXRKzSuzObUEeA/GzxDI/k6P5m93+d0r1cNTvqfK5lUu2jx169lI+dYygRXuPuVI0Zt7/qnoNInCax/x8PUAY9AG74Y/4+3pJEnrdsn+ip/uVskBzmpdXoZaOZ1D/W1izZEG/wBqktFfVX+V6GbROUk/1r15tVHsUyJ6xgjrjsVLrtWxLM96TEV3qEaMY9bIxY3f7UAMegAqyBjvQA2gvmHb/agXMNoMwSgQ6pSAb/HWqQH309ewfGkT0AY8336goEoAr/bJ7O6S7gfY6Vz1afMjehVdNnNaq+qzX8t98773+d68mrT5dj36GN0Of8Z6JJf2Es7wP/aaPv8A+AVzrQ2liuY8se8ns/3c8daI5Z+9qW9N1KR5U3vsSmyIHQabfyJ+48z79YyOqJ0uiXP+kfI9czOiDPU/CusRw3EPmPWUjrhI9Y0TW45lTy3oiddjVv8AW0S3+/8A8DrRbDseH/EXW5H+0T+f8iVKQpnhiX8+pXUs/wDBvraKOWRYtvFWlJdJaPdJ5qfwb6vlCOh9MfBbxVo9zZfvNnybKOU64Tse13nirR5m0+0tE2SvVONjsi7mm958ib5KxehslcwdY1L7NE93J9xKqmrs4MbLkifMvifW5PEOr3d9I+9Hf5P9yvoMJTVj4rG1LyOc+5XUeYM/4HSAiuu1SNGTcfcoNInD6x/rXqAMj+OgDoPC3/HxWqRJ61D/AMe6f7lapaAc1qX+tesmWjmr/wC/WLNkV6ktFTU/9VQzaJyr/fauKqj2KYx6xijrjsZ9y9Mkou8f/LSkIieoRoyJ62RixlABQAyrIGvQAUEcw6gOYbQAUAM3+1WkA1/uVqkB+gU1emfGleb7lAGVN8jVBRC70AUrz56UwkZ80O9PL8z+NK5Jo2os1dSsNmpS7496PDsryKqPYpHiXjPR0SWWfy9mx6xgjaZy9t8j7E+//BXRYzNv/UxJJ/wCk0M6Lw3c+9c7RvTZ3GiXjzS/JWLR6FNno2lalJCiR+ZQd8Zm7/aUlzA8dBspI4LxJo/29Hg/v1MVqRNHm6eDLvRL95J4POt3/uV1xickkVPD37PcfifVN+lXf+kTvvRJnrczPZfCvwftfB+jPfar4nuUlgm2eVb/ACb6QXPW/AHhvwyjS6/Bqs1/cP8Ac3v8kP8AsVlI9KjUTO1R08p0rBnXKSsea/FfXvsFh/ZsE/z3X3/9yuijHmZ4GYVLRZ4TMmxNle3RXKj4/EPmkZ7/AH63MRtAENz5dSNGbe/6p6DSJw+sfJK9QBj7PegDf8Lf8fX/AAOqTJPW4f8Aj1X/AK51qmBzWpP8z1LLRy+pf65KxZsiulDLRU1X7tYyNonLu/zvXMz2IbIrv89ZSNolW5es0Bnu/wA2+tkBD8lBUhr0GbGVZQUAFBBE9ABTsQM3+1FgH7/atGAx3rNgMqkSN3+1bID9An/9kr0j48rzfcoAzZvv1BQx0oAz76lIJGfXJM2onW3ib7jf5mx/J315tVHsUTwrxneedvg2P9/56xgjaZwn7yG6R44/uV02MzWe/Tb/AOP0mgLWiXjwukkb7EeuaSKpvU7Pw9qvzeZHJ/HWUkehTkeh6bqWzZ5klYnWpm1c69a6ba+fPJQaqZzU3i3zt0kf/fdXCJE65xXirxndXj7LR9if7FdcEck65u/C7xJd2erRX19d7NiPvdKo5vrDNu/+IUmt6tqGj3bvD5770/26BfWGaXgDxnPoN/LHJO72/wDAlYyLw+Ldz3nw94qtNVt/tcf8f30/uVgz1ViW0eOfFHXv7S8QzWsEn7qD5K7cErs8XNKmmhxNy+xa9tqyPmovmepmu/z1QBQBXm+epGjPvf8AVPQaROH1v/W1AGT9ygDoPCX/AB9f8DqEyT1tP+PVP+udapgcpqv3nq2Wjmr/AO/WLNkQp9+ky0VdS+daykbROVf77VzM9iGyIXrKRtEz7lKzQFR62QFd6CpDfv0GbGVZQygAoIG0AFa2IIaOUB+/2okAffrNgMeqRI162QH6BP8A+yV6R8iV5qAM2b/W1ADHoApXlQxzVzPdN+ysJG1Km2dVeP8AYP3k/wA/yfPXmVD1aMGeD+NoY/7RmuoP9VO/3KVM2mrHnvnOlw+ySuimTzDkm+d/Mk2b/koqBzG8kLw2/wA7/cT5Nn9yuSSGtzQ8E3n+kS/vHf56xaN4s7pPEKWz+ZJ/BUpG/tjjde8bX2paj5aTv5SfcrWMRuuMttbu98VrHP8AJI/3K0sckqlyV7b7TdSwb9n9x6DFts6jRNNnhTz/ACE2QJ++3/x0Glmxv7ibVPPtJ96fwI6UB7NnRabZyQo/9xE3pWctRpcp6X8Otbj+y3dpG+zZC7/8DrJwubKtZHD3M0k11LPJJ87vXqYaFjysTUuUrrtXpbHndTPegQUAV5qkaM+9+6/1oNInE6x/x8PUFmU6UAb3hX/j6pIbPV9+y1/4BWyMWcvqXzu9Qy0c1qX36xZsiulZloqak/y/8AoZsjmH++1c7PVolZ6ykdkivcfcrNCM2atkBC6VZIUARPQEhj0GUhtAgoAY/mU0AbPkrSIDP46AH0AMqyQ2e9AH6AP/AOyV6Z8iV3oAzZvv1AFd320AVLy5tYdn2udIUeZETf8A33qGbJXZ4Zr3jy6v/inY6BfTzW2mWV+iTIn8eysJHo4emfRHiR47yBJ0fek6fJXmVD1YU1Y8X16aO/sP3Ef3HdKVMyqqx5frH+jO/wD3xXTTORsfC8bvb+X/AHP46KgXNW/edLX959/+CsGjVGt4MuYER45/9bO/yPWTibI0Nbs75Lp50/496hLUixy81hqU07yfYX/v1qkh8ppWeleJnZJ9O8P3MyIlI1jSudNYaP4xuXi8/wAHX+zf/wA8d9BrHD3Oy0Tz0f8As6+0PWId/wB9PJoOiGGTO7sPh7BeLb/ZdHvE3/8ALa42JQdccImjM8f+EvEfg+yinsZIXt5P9cmz7lZrU46mHSH+D7mO2067eSDf58OytowueZVjymO7pvr1aULHi1Z3K912rWRlEpPTEMoAimqRozLxz5T0GkTitY/4+HqCzJegDoPC3/HxSQ2erD/jzT/crZGLOZv3+Z6hlo5rU/8Aj4rFmyK6VmWilqv+qoZtE5f+OuZnrURj/crOR1yKVy/yVmhGe9bICF6ska9ADN/tQKRFQZSCgAoAP46aAHetIgQ0AHyUAFWSFAH39NXpnx5C/wAi0AZr/O1QESo/36DRHn+iaraeOf2h/Dnhif59K0RHvZod/wAk06VlJXOilozh/wBorwNJ4S+Idxr9jA/9n6jN5+//AG6xlTbPWpSSPS/Bnif+1fh5pU/n75bJ9k1eZVi0ehTdzidVv59N1LVdO8tN6Tecif7FZQdhVY3PN/EMP2l/Mj+d3euykeXVi0V9KSR0RJ43/efx1rIyg7M0Lyafyv8AVv8A7FZWOrmH6DqX72WSeTZ5H3KTQcx6Bo9/azbPP3u71zSRUI6l25mge/SfYm9E2Vk0zvhBWNC21ufTVSOPYif7FCKvynqGj+J4LO3tJIJ/Od/9utUH1jlNv/hMH+0RPI6I/wB+rZaxRXf4iyXlw/3PtH9z/wCIrFmqxRp69fyar4XdL753f7n+3WfKxSqXRyN/fwWemxabaxolwifPs/gr0MPG54mKqGE716qPEe5UuPuUCKVDAKxYFeZ9lK6iWqDepmX/APqvMoupGqjKBxuq/wDHw9Id7GTQHtDoPCqf6RW0SD1Z/ksv+AVohHKX7/f+SpZSRz9/88tYs1iiulJqxvN2KWqv+6rKU0a0pHLvXC2exGTGO/yUrm0dTPuu1a3QjPougGfx1JI16BEL1ZnYKBcoUByjXoDlCrAZQAyhAwrZGLCkMbQB+gE//slemfJFd33UAZj/AH2qAicp488TweG9L++n2u6+SFKDRHz/AKV42uvBnxI0rxin3IJtlz/uP9+klc6In1N450fSviF4e8h3R4p0320qf+OVsqd0dcJnzfolz4g+Ht/d+HNSj2I7/wDAH/268jEU2j1KErmxqt/aXN7aa/v+R08iavO2Z2ONzktehSzutib33/3K7KRwYiCsZkNy8N1bx2iPv/j31rI8/ZmxqU3+gRSSJ8/+xS5Ta5z9tNvbZ/Hvo5Quei6JNPbPbvfQIibPn31zyiFOrZnYWdn9pdLu7T5H+f5KxlE9CnV0C/0SSZEjeTyf99KySHfmNWFH023R0k3p9xHrVB7G5Yhub7VbhHkk+5VslUjoNB0GP7V9uu9mxPuO9Ys1VKx1GsPHMlpo0Gz7+93rZQMZ1GkcPeWz22pXEfmO716FCB4mKqajdz11nGV7l/koAqUMBr/crCQ1udf4A/4RKbXLTTtZtEd7rZ+9f50rysRiHE+hwdBVND1Px/8As9+FdVs9T/4QqRIdT05N6Qp8iXPyb/uUYfEOR6NTLU1c+OvENnPZ3stpdwPDcQfJMj/369RO54NShYxHoOOVM6Dwt/x8VtEzPU3/AOPL/tnWiA5O/wDvPUs3ijAvf9bWLNUiL+ClU0RUFzux1vg/4aP4qnR9Vke2tP4E/jevPqSse5hMFzq56m/7KngfWPDN3fQXc2jy2sLz/a3fenyf365bnr1MEoK58iXKeTcSxpJvSN9m+nc8+ouV2M+5+etriM+i4BVEjHoAiqw5Rmz3oDlH7PegOUifzKBcobPerMxlAgoQMZWyMWFIY2gD9AJ//ZK9WR8lErv5aJWbNFsY+pX9ppsEt9dSbIoE3u9ZiSPmTx54wn17Xn1Wf5ET5IU/uJQapHCaw/2yiG5tc9o/Z++KLvZp8PdZfe8KP9gld/vp/cr0aclYLnd+OfB9p4wtUkT5NQtU3wv/AOyUV6HMtDspTszxTZPZrLo18jo6P86P/fr57EU3BnrUqqsE32XUrCX76XFr/H/t1hSq23M56nOvM9s7+ZH+9/getpe+ck4Dv7YfaiTyPv8AuJ/sV0owtYbDDJqV1DBaz7Nj/wDfdAXsei2FtHeXEv7x7l4Pk3/wVg0Yx3PSNKsJIZUup5Eht4ETyU/v1i4nXCdg1KGe/tUup/Oh8ub99/cqHA6oVEEMyfavISTfb/wVk46nVGpodBYJaWd+nkJsRE+49Xym9NGrNrFo+nXGlQQb7v78Kf36OUKjSH6V59nbxPO777V/vy/3K6YRPJxU1Y5q5m+03lxP9ze9dcEeJOV2M/jrYzILn7v/AAOgCnUgD0nsCGpcvpt7aalH99JvuV4mJWp9BgJan0l4V8fx3/iiyu7T50+wIlz/ALdY0HY+woO8TxX9rrwxaWHi2y8T6dBsi1eH99/vpXbQlqeHmuH5Vc+f69C+h8op8rN/wr/rlrWJB6hJ/wAeyVp0Ecpf/eesmbo528+/WLNkbHgnw8/iTWfssn/Hvap503+4lZ1HodmHhzSPe/A1nHeaojomxEf5K8+o9T7bAQ5YnR/tM+J5PAfwWex06TZca2/2V/8Ac/jrNDxb0Pgd33VsjxJvUqTVZkUv46AGUGjGUGLInqwCgA2e9ADHoENqzNhQIhqgY2gxYVYwoA+/5vv/APAK9WR8lEqv5f8Az02VmzRHhnxX+Iunaqsuh6HfJNFA/wC+lT7jv/crM0SPB9Sv/Od46DVIz/tL/wDLSmtDO5FDeXVtKl3YzvDcQPvR0rWM7Cuz6L+G/wASE8Yaakd8+zVbX/XJ/f8A9uvVpSVRHRCdjoPGHg/TvGESX1jsttbtfuP/AAXKf3HrmxWEUtTqhVseP+Iba+8N6v8A6Va+TvfZcw/3HrwquE9nsegncZrfhuR4kngfzkdN6OlYR0dmPkuce9tJc70k3o6V1I5JxH6VeXdhqNv+7+5NQcknY9i0TUtNREtPI3zXr7/3NS0Gx67pV5a21nb6VqOzfBDvebZ993/grJxFz2Od8T+IbGFrvQ7WPYk+zZ/sP/fqnE1hUZzng/Uo7lbid5PngfYn+3WLgdUKh2b38fn/ALzZ5rw/JUWOxVrIi0G8nvNeik8h5nT59n9ymkclbEM73xDNqNtoP2uN4USf5K6YI8+vUbRwSPXXGJ597sdv9qYyKb56AKn8dSAPSYILnSkvLC3eC+SGV5tmzfXk4xI9vL3qe3fB/wAJPpUSTz/O8/8AHXn03Zn2OHeiD9snw3BD4A0HWf8AlrBebP8AvtK7KD1ObN9YnxzXo3PipU7tm94Y+S4rpic56bN89qn+5WvQRyl+n36yZujnbx9kv7ysWbI9H+Fzx6b4I8Qaqmz7XdTJap/sJXLUZ7GXQ5pHvfwc02C58p5/4Erz6j1PtcPDlieb/tz3Mif8I1pSf6r559n9+qRwYt6HyK9bI8ST1Kk1WBS/joAZ/wAAoNGMegxZFVgFABQAzZ70CY1021ZmFAhjpVAxlBixuz3qxg6UAfet/f2Om2cuo6rPDbW8Cb3md69A+Uij5s+KnxsvvEiS6H4Vd7bTPuPN/HNQbJHlWm3nk2ssD7/v76AKWzf8/wDfoAqTfJQBFs4/2KALularqOiapFqunTuksH/j6VpSlZlH0b4G8Z2nifTkvrST979yZP40evVpVFYdzoNe0TQ/G2m/2NrMaQyumyG7/jSnUw10dNOtY8t/sTX/AATK/hzxPBsi/wCXa7T7kyf79fP4vDNPQ9CniVY5fW7N4bj7VAlcKk47mso3Mx0jv4nkjj2XCfwVtH3jF0rljQden029innR98HyUIxnE9F0fx/Y36XE+saqkLIn7mJ//HK0RySRzV54qk15k8+TyWtX/v8A36lmqRY03XvJieOOfyfn31izZI1ZvE+ozbPLfY6fx040nUZbme3fB/w3rGqu+q2rokSJ++mf+CvZwuXtrUxlI9F8f/Cu7fw/FrnhW+mv4tOT/iZWj/fT/pun+xXTUwDpq5zTR4//ANc5N9eXVl7N2OSSH0CIZqAK71UBpDd/yPWVY1SO48N+Hr65uNHsZ7VEd0877leJXZ7uCp2Z9FaJ4Vns7OKPz9N3om9P9GeuNM+nouyPOv2zLzyfhZoVjPJ+9e//APZK6sPucOZzvE+LPnr1UfH1PiOg8KpvuEroRgelzJssv+AUwOUvH+/WbNEc1efPcPWLNkdh4M1XyfDV3oyQffuUm31yVz3crlyyPo34LX/+qjj+d9lcD3PtqU+aJz/7ZPgm+1jwLaeKoI3f+y7nfMn9yB/46pHBjldHxPcjYtbI8RLlZSmoQFJ62QDKBsY9BiyJ6sAoAPnqyBm/2oAa77qlEDK0iAUAGz3oAZVkjfv0Ad145+Jfibx5deZqM/k2SfctIfuJ/wDF16B8ukcrQapFe8ST/lg+zYlBkMh/fRf79ADJragDPeHY9ABSi7FGz4Y8Sar4M1RNY0p/l/5bW/8AA9dUKjQH0V4Y8T6d4w05NRtZ/vp9z+49erSrqegKJ1um3mm39r/wjnia0S5sn+4jp9z/AG0qqmGjU1NYyaOd8f8AwK1Ww0t/EHhmP+0tKT7+z55of9+vCxeC9nsenGrc8M1XSrqwl89I9j/7debBOLsbqdzPdEv/AN4/ySp9+hGE4jEhjSXzH31sjllHU00trR/n2Psf+/UM1SNOz0rzmSCxtJnd3rF7m0Y3PcvhX8BE1vXrKDxVO8NvOjv9nT7716uCpKTLdI9G8B2c+la5qvwytJ9n2q5REf8AuIlfT0UoIxdI9qfUo9H1lP7KR/8AQk+yu7/cuX/j+T+5XRXSmjlnE8y+LXwxsXs/+FjeA4P+JY6b9SsUT/jzf/4ivn8Rg+Z3OWUTx9Jkf/Vun/fdeW1YwsRTUgIaqBskW9KsJ9V1e006BN/nvs/4BWVbY2hHU+iPhvo8mseKLi+2O8UGyGH5P7lfPV2fT4amlY+hbbTYLaw8ySD/AH65Is9Dmsj4v/bb8W2mpeKNK8JWk6f8Su28+ZP7jvXoYfc8zMJ6Hy//AB16iPm3qzo/Cv8Ax9V0IwZ6Lcv/AKEn+5TA5e5Ss2ao5q8/171izVGr4Sm8m9ljeT5J0rlrnp4OXLI+jvgDc7Lz5/ub9lee9z7XBzvE+jde8PWPiTw1qGgXUaTW+o2zw7Nn9+qQ665kfl18RfBmpeA/FuoeFdVgeG4tZvuP/c/grVHiVo8rOPmpoyKjpWyAr0DYygxY3+CrAZQAyrIG0AFSiArSIEKUAP8A46AGPVkhQBe2Sba9A+UK80zo6f3KALexHi8xKssxoZvsd69rJ9z76PQBp7960EFKaGN6AIdqUGo9H+egDV8N69qXgy//ALVsZN9u7/vretqUrM0ufRPhnxHpXiPTotUsp95dK9elUVgudV4M+J2o+Cdeee7neayn+R0f7mytptVAjUsz03xh8EPhz8bNGt/FXgT7NpuoTp86J/qXf/b/ALlcc8JznXCsfJvj/wCCfjXwHqlxHd2L/I77/krwMRg3HU7YTTMyz8E6lNsu4LXej/xpXn+1dJ2Z1QoKpqdX4b+G99eakiXcDvE/33/uUqlUf1VtntvhX4Xabo7W8kFj9x/40+d6IVbnoUMPyo7CwvJIfGj+X9y1RE2J/G9fSZMrLU5alGxU8Kw3d58XZdVtYHdI5vnf+5X0MI8zPPqRsex3lhaQ6lLrOpSbLLToXmRP7712SWhxs5LwB4qnvHlu7vZ9nut/+junyTJ/ceuSaFyXPEf2lv2eJ/Aaf8LK+HN083hq6f8A0y0ife+mu/8A7JXiYnCvcxcTwW28W+ILP/WX3nf79eS/3b1MWjYs/iRsdI9Ssfk/vpWfNyilHmeh7R4MudN0Tw1/bl1Hs1DVE2WyP99IP79efiKyZ6uDpWPp34CQ2r6ankfPv+d68KrU1Pcij1jxDeaVpWjXd3PI6eQm+lTmbJH5afFTXr7xP481jXLuN3e6ud/3K9ShUUdzzMbTc0cfs+f95Hsf/brrdZM8hYWR0fhX/j4Wt4VkzjqYWS1PRbz5LVPMrrik0FNOG5y93/FWTZtCVjmrz57p/wDfrJsKkr7BZvsuopP9usqqTR1YablI+iPhRvsPtF3/AKlPvpXlVaep9tl690998K/EKxubDZfSPvT5E2Vkb1Xc8/8A2gfhLo3xj8L/ANq6dYvZ+JdOR3tpndP9JT+49M8+pG7Pz61KGe2uJbWeN4ZYH2Oj/f31tBnLVhYz3+5XXF6GUCvUkyGUGbCrKIqACgCJ6BMP46aMwrSIiHZ89AAlABQAbPegDb2pXpnyRn3kP/TOgCxbfc8urLKWq2cc0Xmfxp86UAUdNv8AzovIn/1qfwUEF75HoAhdKDUi2bGoAto/y7NlOLsTcu+HvEN94J1RNStZHeyk/wBdb11wqWHc9703UtO8Vacklo6Pv/jrshM15LGr8N/ivrnwl1yW1dHudMnf57ff/wCgV1xq6Bax9YeG/EPgD4r+Hk1GeRLxU/5ZJ/rkf+5WU6Sqo6JVHDY4S8+D/wDwis76zp2mpc2T/O6Inzw/79eHisuvqergsTfRgnhjQ9/9pWkDwu/zuiV4FWDWh9DSipHUQ/ZdNsH1K7k/0e1hd/npU4ms7RWh5LpWpTw3F3fR70u53d3/AOB/3K+uy1csTy60rI9l+EWjwaVYeY8e+7uvnd3r6HCq71PErVXcl+JD3esaXLptj/222V0SOeGp5lpWsfY1lvp/klsofItrf++9ckjqjFNHtvgzUoNb8PJp2q2MMz6inkalYy/cmgelUgpo5JI+Mv2jfgDffB/xG+o6Uj3PhrVJn+wXH/PH/pi/+3Xz+Lw9mZNHGfCXwTH428ZRQX0f/Eq0tPtt+/8AsJ/BXz+Knyo0oQ5me7Q2cHiTxHFqMiJDaI+yFK8SdVtn0GHpKKPojwZqv/CN6T9h8M2nz7Pnu5v/AGSuepTudiRdsNH1jW5ZZ9c1K5vFf7kLv8myinTNUtC6nw08P+b58egWG9P4/JStak3HYz9kpmPrfwN8Fa3evdar4cs5nf7/AO52UoVmw+qxOd/4Zp8ATSv5Gh/Znf7myt41nEwWDjMo+P8A9mOOw8H3esaBJc/bbJPOe3f50dK64Y1rQ46+XpHyfeI6b0f76V6DldHj1KXKc7cpI9w/lxu77/uVk5BTo8x0Xhj4deI/El6kH2F7a3f78s1cs69z1cDg9bn1H4M+HvnWsUEkfnIifwVyzqXPqaK9nGx6noPh7TrP5Psj70/2KyJlI3ZrO1SLzPIRHT+5QZNJnyF+1p8BLW8il+JXhK02XaJv1K3RPv8A/TeqhIyrw0PjSauuLPP2ZXf/AH6smQygzYVZQ16AGUARb/agQfx00ZsHrSIhj0AMoAKACgDer0z5UHSN/v0AV3TZ/q6sCGb7lAGLfw7He6gT50oAdbXn2lEk/jT76UAW0fdQTZjNqUBZj0oKLaJG6eXQBY8N+JNR8E6kkifPYu/3P7ldNGdho9ouZrHxJoMWq2nz/J9+uvn5jVB4D8Ya54Mlln0e7dHd/wCCu2k7hL3j2jxJ+0h40sPDnh+xsf8ARnut91c3Gz55k/gT/gdazjc2ovlO18N+NtN1hHku40SVNm/yfuPv/j2V4WKy+Mloe7hswS0D45Xk9t8EfFF3ps/z/Y/keL/frxXgVGR6qxKmjkvgzDB8Rfh1p+sads/tW1h+dX/j/v76+iwXQ8qrK56r4e1WewsHsYIP3ux0dH+/bV9NS2POqNFjxJNH4P8AC/255HmvdR/8cpyMonlWjvY6lfxX19v2b99csjVHYeGNbvrDWX+1vvlunT5E+4lOnsZOJu+P/ij4fvLLVfAfiDwkmq2X2Dzr+4vn2WyQJ/cf+/XnYyaVxcp4l4D8PQeA/hs995Gy78UTPdIj/fSy/wCWKPXxGLqJ3PQw1PUl0e/ne9RI0TZXhzd2evFWR7r4Vv53gSOSqTNz1Dw9D52xN9apiOwhs0s7fy/79ZMhEVy9i6b5JPnrKRstivZpBf3qTwSfIlUEPdNvUtVtbbTbi0k2P56bNlNbhU94/NfxVo86eK9Wgn/0aKC8n370+4m+vTeI0seLXoNle2v7HSl2adaJ/vulZOrc2w9Pl3Oo8B63Pea8kd2/yVjc9jCWTPrr4Y3OnfY/skkmzen39lI9CpqtDo9Ys5LZfMtH3/7aVMjz5JmY95O8T746ykYtHJarN9st5bSeBHif5HR/40pQ0Kep+fnxy+EWseA9evdVgtN+iXU37maL7if7D11wnYxlC55E9dPPc5pQsM+5T3MmNd62KGfPQAUBzEVAuYY9NGYVpEQPQDIn8xKDFgnmVYwoA6KvQPmgoAa/z/u6sCpcw/JQBSdJP+WdAGZdW0lt+/g+/wDxpQBYSaOZd6UFcpLv9qA5R6OlBJYSgCw6JMnlv89S5OII6DwN4hvvDF49jP8AvtPun+dP7lddGdzZHe6VZwX+r2+m2O/9/N8n/A69LDyuOlqeoXmiSa9ryQQaU9zZWWyF0RP4Er0XG6NZKyPdobnwx/wisunXfhx7n5Hhtkt7b98j/wAGysI4WVTc51JwZy+m/D3xj4q+H2t+B760vLb+0bB0864+/NP99KxrZU7XPVw2JdtTyn9jPXr7wr4l1PwJrn7mWyudn2eb/wAfriwitKx1Teh9beLfBL2cqeIPD8aO+zfsf+P/AGH/ANivpqWqPPqPU4HxJrcHiHRrTTYN7yzzbLlJvvw05CiYmpPo3hW6t9GgtIbyyg+e5/2/9hHrkkaxJNSs7GGe3vrS1mtvP+ffv37E/wB+mtEFjnPiF4b1LxbL4S8D6bfTf2Jdaq8+qvv+f7Kib/nf+5Xh5hO1xqOpR8c3/wBv1mWO0+S0g/cWyf3E/gr4LE1G2z26EEHhLSvOukevP5rs65Kx7X4Ys5Idkfz00yj1XRH2WvySIj7K2TEayTSPF+/u9nyffpMhGPNvuW+ef/vis5GyL9hDdWH+r3/7j1QT90bf+fs3/O70BT94+d/jT8EPEHiHUpfEfhiRN8777m3/AL7/AN+rVxyoqR4Vqvht/DcssHiON7OaD76PWyjcydNRMzwHre/WZZ4P+PffsSkdFP3T6z8B+J4/s6JBIlB6EPeR6Kmq3bokn8FTI5JIYj/O8nl71esZGLRn3Nmlz/yz2UELU43xV4PjuYJfPsUv7ef5Jrd03pMlHPY1ULnxp8af2eLrwrPceI/BUE1zo/35rd/9dZ//AGFdUJ3OapCyPB7lNj/7ddcNTz6i1Ik+ethjHoAH+5QZ8xFs96BcxDNTQDa0iA6gGFBiwqxhuSgDer0D5ocj0APqUBFMlaxAqPDQBUdPnoAzJk+x3H+r+R6Ciz9/95QAJVSAuw1mwLH8dUSTedH6UID6F/Zm0ex8Va3Lquozps0uHY6fx73+49etg1yvU2gz3Dwlv8H69d+EtYj/ANHvt/ku/wDf/wB+voKcVJHVF6HZabfwW0vlx3c0Mv8AAld0LWOO2p2dt4wtb+f5P9a/9/8Av1jWjobQlY+T/jlpX/CtP2hdP+IWnfudP8Q7N+z7nn/x18vUh7OVz26UlNH2h4J8Q2niHwrb3UDpN8lfQ5ZVTVmcGMhZnBfE7wH/AGPEnjHw58iP/wAfMP8ABvrulTucUZHlPiG2kSWW0ng2Pv8AnTZWMqBspFvTdYnsLN7XzPOi2bPJeuSVNpjcjprBILDwre6jJ/x8XXyQv/cr5TiCXKjroo8hv3/fvI77/nr4OZ7mHR6t8NPCr3lmmo+X8lckj0OXQ9Etk+zfIknyVSY3E6CzvI/K8t5K1TMmjWhvI3Xy4/kSnco09NhjeXfJRdAS3N55z+ZJIlSRUXMFtf8A8E6UBTXKbENhBqSI86IkSVqdDZ8r/t5+GPDk1r4ag06++zah5z/aXi/5bQU0zFs+cvCX9nW15b2v3IkrdChJXPrX4UTeC4YE/tifyUf7jolB3wloeyvpuhwxf6LdedbyfcmSsmjIpXOmwI/7if5KykhMpXlm8MX7ulynNNWMz7T8vlyR/wDfdHKaUpGVf+GNO1JHe1jRLidPnTZ9+ohUsxyp3Pm/4x/snWPiS6fUfCs6abqf8cOz9zNXZCvYxlQufJ3jP4b+LfA1+9j4j0qa2dPuP/A9dSqJnFOnynMOm2tEmzmlUUWMrdoNGMesmg5CJ6tEhWkQD7lAMZQYsKsY10oA6CvQPmgSgCWpQD0StYgQzJQBnzI+6gCrcwo67JKCiiiXSfJvoAf/AKX/ALD1UgLFheedK8fl/ces2Bd3+1USN3/PQB1vw0+IWpfDfxbaeJ7He8X3L+33/wDHzB/HXXTrcrHFn6AXNtofxL8G2XiDw5dpco8KXWm3Cff/ANx6+hwlfmR1xehq6Jrc95pcOovYpNs+Sb5PnSdK9OlIiSL039m63pb6rYwJDe2U2/Yn9ytpq5i3Y85/ax8Ez+JPhQ+uQQf6Xojpeps/ufx185mcOTY9fL582439j/4kWviHRtP0rUb5EffsdHpZbWN8dA+oPG2lWN54PvbSx+/sR4UT+/vr6ONS54WqZ558SPhv/aWnJrlrB/pCIj3MKffrdO5qpHg9/bT6bfp59q/lf7FYVqa3GndmnrGt/afCtvBBv2I7pX59xK7HrYZXOBTR7qbfI+//AGK+Ime5QR9LeALb7B4NigkT97s31yyPRtoO3/7dZpg0XrCZN9bJmTR2WiJH/rNlFyDTv7yB18tE/wC+KLgRW1hHM3mb0rQumubcldE02XzJP32+gKi5S2l5I6f6zZ/sfwVqQ2fGP7Wk2uX/AMU08+N3tEs0+zP/AAUIxkzxq2h+zSpJJJsroRhCep7x8LvEOjvapaX0/wDsfJQehTloe4eA9YjmS70eCN3i/g/2KGjU0799Z0qVJHtH8r+B6yaA2NN1iO/iT939/wDv0cpjViQ3OiJN+/j+SlymUXYz7nTZLZ4v3mz5/v1g6ZsqlzP1Wwn2/wDPbfStY2TueO/G/QfD+q+D7u18TyInyOlm/wDGj/wVrRm2zmxVNRR8n+FfgV4tv9OTxH4n0qaHw48zw/bov7/8Cf79e3RjdHymKqOMjj9Y+F3iCzW7utKge/t7KZ4bl0/5Yv8A3P8AbrZocMRc4n597+Z8lZNHZCrcb/HUosK0iAx6AYygxY3f7VYwf7lAG1teu2x80TJTsA5HrQB6PTAl2b6AKtzDsoAzJkoKKjpQBVuZvJieoJJdKTyYv9+gC7uerKDf/t0AHnVEqmo0fQ37Jfxv/wCEM8Qf8IB4gu/+JPq7/wCjO7/JbXX/ANnXr4LEqGhsj7S02GCw1u7T5Ps+op53+49fT0JqRbKviHw9fWctxfeH7ryZXT98n8E1dcoXWhiyXw3qtj4w8LpoGuSbP7Utp9Pm3/wb/krhxlDmps6MNLlZ8OeBtVvvg/8AFW78M6jI8KQX7wP/ALDo9fJU6nsatj2ovmR+jHgbxbB4h0aKTz0m3olfUYaqmeXiY2OwhvH2J5Gz5H+49eqpXR5TTTMW58Mabfyvdz6VbJ99/uU4Lli7m0Kl2eL/ABO8H2vh7ypIH/dXTvMkP9yvz/iJpyZ7eFdzidHs/tl+kH8G+vz+vM+goI9gS8jtrBLSCT7iVyLU62hthbXd+2yOP5KaRR1um6VY6bFv1L79apAaFtf/APLDTkT5/wCOtjJ6mhYW0jv5cb75f46DJxdy68MFtF/cuKDdlJIZ7mV/L/goM2aFnDHDF5kkib60RUInFfHvwl4Z1v4Raxrl3pUKXuiWz3UNx/GlaRMasT82ftmsak7308/kxP8AchrSxxy0Oo+Ht+8Orp5l26J9z79FjalOx90fBNNDh02KOTVUS6nT5N/8dFju5j0BLnfK8GoyJconyUWDmMWbyNEnd7WB3if+D+5U2JLCaraOn+3/AHKVhBczR3Ng8Dx/Onzp/sVjJF3MR7mR7XzP49lZNDUj5q/a01We203RNNg/c+e7zP8A7eyt6EdTlx8/dMe20HWH+AXhqx1W6e2tNe1i9vbDzpnRJp02Qp/wDe++voKC0Pj8RNcxx/x4toPg/wD2D4A0rUdkqQ/6ZfIm9Hf+N/8AbSqkjl5rM8k8Z+GPDl/4Fi8cabqSJrsF49lqunInybP4LqH/AGHrGSPQw9Q8x+49ZLc9JMbWkR3CgkZQAVZAUAbe+N69PlPmhmzZRygPSgB+/wBqALEL0ASv5br5clAGZc22ygozX+T5JKAM+/h85XSoJK9nc/MkF19+gDVT/vurKGOj0ARb/apdO40PR/m3xyOjp/HQm4PQ2R99/stfF3/hZHhVNG1ydP7b0H5N+/8A1yf36+hweKbaRTPoqze1vLj+55abK+ip1boyZzV54Pns7XUINN+R7W8+1Qv/AHKu6qU2mVF8rPjf9snwxJZ/EG38VRo6Jrdsk29P+e6ffr4XHU+Sqz2sNLmR6r+yj8VI7+yisbqR9/3H3/369PBVmznxK0PsjTXj2p/cevoac7o8mUdTVsE3vskfe9FevyQY6VO7Pm343+J7W/8AFcum2M+/7KnkPX5nnuK5pPU+mwVDQx/DyR21r57/AH6+MqSbPaoxsdl4bhe5/eSfPvop6nW0d9bQx6ba/wCr+etUiCFLO+1WXz7uTybdP79aqIHQfabGGJLGxg/33pmS1NaG5j2JHawfP/foNlEldI0l/fyI77KDORS1XUv3ESWPySv9+gzZDZ+fCySSfPK/360RvBI8t/bD8Q6zpXwWljtN6RapeQWU2z+BK1iY1UfD9hpXnWqeX89dNjzquhLN5GiOkkknkpv+d6LGUJWZ7x8H/Hljf6zp9pBdedsoseonofVc1zG6I/mUWHdjpvImRJKixRS8mCG43+RRYAmm3/6tPnrGSJuV5vLRP3dYuIXZ8pftXXN3beI/DV35CTRJbXWzf9zfs310UI6nBj5e6em/Ei2sfjx+zP8ABLVZPsFtcJpWqJDFp/7mGG6hRPkf+59yvfoLQ+Pry948W/bd+EHinwDqXgi78R6jp1//AG1paRwvay7vubKqSMZMpfsvfBeD4stqvgvxHq+naLZapo97Al3Ls3pNbfOn/AKxkjajNo+UNVtvsGpXdj56TfZZnh86J/kfZXL1PcT0KlaRHcKDQioAKsgKANLf89emfNFiF99AA7+T+88v5KABJv8AnpQBMk1AFhHoAP8AgFUBn3Vn/HQBkzQ/NUlET2cdyv7ygCJHnsG2P88X9+quBdR960XAZs96kBr/ACNQM7X4Y+PNR+HXi2y8T6dI/wC4+S5Tf/rkrooVEmUfpR4D8VWnjnQbTXNGdH89EmTZ/cr6vA1lYDu7B/tlxdwX0CedPbf+P11SlT5txS0Z83/th+Ev7Y+FkXiCODfLoN/sf/YR68HOaEJRuj1cHPQ+P/hp4zk8B+MrS7kndLSd0Sb/AGK8XAVuWVjqlG5+pvgnVY9Y8OWl9BPvR0R0evsKFRSjc8rEQ1KXxg+Iv/CAeGpUtNn9p6jsS2ff86f7deHnOLTi7M0wtJtnzPpSXeq3nn33zu773f8Av1+Z4ufPN6n1eFhyrU61NNndtke+uFLU9A9A8Ho9nEnn1qogd27xzIn7utoqxkCJPct+/n+T+4lap2A0rZLVPk+dNn8H36zOhMf/AGrs/cJA6f3EpDuPR3T9/ffIifwfx0RRyMrpNBc3CeRHWyQjYs7OSZ3+d/k/26JItyOM/aH8Hx+JPgz4jS+n2Ja2yXqO/wDA6VtSiYykfnPD4qtNNtfIsUe5mf8AuV2NHmuRlXlnrGty/a9Su9iJ/wAsqyaBM9C+CcyWGtpdTvsdHqz1KSPvbwTf6NqWgpPPOnm/wUG00at5bfY03+Z8myoIsjn7zW7WFv3klDCyGQ6lBeO8iVjbULIi+0/vfL+/WqiFkfPn7W9havpHh++1KeGz8i8fZK/+5WtKGpwY9pxONvJk8E/s5/Cyx8HePLa/vZ9e1698n+CFNifuNn+3Xq0oux8fXinId+0T488K/H7wLonib4e+GbzRH8IWcMOpafs3+TMibHdNn8FNIycbHl/7Pf2688US/ar6Z9PsrDUb25R/ueR5L765KyOujI8FuZke4ldPub32VzJHrLYZWqQxlagFADaAB/uUAWkuUf8AeRyI/wDsV6Z80WIZqAL0PlzL+8SgCvcwyW3+5QBDDNsoAtpNQBbSaOqAc6edQBj3kOx6koq/coAHRHXZJ9ypuBRfzLOX/plRcC2j718yOqAZ/HSYAjvv8usIVGmWfTf7IXxgn8Pa3F4H1Gf91O++zd//AECvfwldpAfp/wDD3V/BGt+Bv7Lg0uGHUrXy5rmf77vv/wCWlav2rqXuKqeJ/E7wxa+IdG8W+Do972mqWb+T/vp86VtiqE509TrwsrH5aa3ps9tdS2k6bJYHdH318woujI97lVj7V/ZU+NmgaV8FtVn8ca59ji8NTJA8z/O/z/cr2MPjGonl4iGpy/jD4tJ8TvEP9qpqSTW6Jss0T+5XzOZYqUkzvwFJNmx4YuZ96eWnyV8rKXNI+g5eVaHqGmzb4k/cbHppGp1Gg2c95dJHHJ/v1tGIM7O8s5E2RwSVq1YyLdtpr2yo+9HrKTArvqt3Zy/uPk/26C7kMN/fXN1+/n/8coC5oPC7yvJPPv2VskYssQ3lrYM/7utUgH22sWM1x/r/ACUpyVyHI8c/ao+NmjaD4I1DwPpWpJNqusJ9ldE+fYn8dbUomEpo+B7a5jhfyI49ldbjoee5anR2z+dEnl1k4gpHW+EtHSF/tfmbHd/uVJ30qx7t4b8Valon2eCC7/4B9+g1lXO6v/H+uXlqscEEzvUHP9YDw34e8R+If9O1WdIYk+4lAfWDsEtoNKXy/M+f/fpKIfWDmvFvjzw54M02XWPEGpJZ28ab971soi+snxP8cvjNp3xj8TW406eZ/D+nf8e2/wCTe/8AfrqpQ1PLxmKujn/BPw6+IXxX8b6Fo3gfTpktEfY99L8lrbf7depTirHzdWs2z6z+IXwu/wCGS7K71zSvEd5eeCvGum/2XrFw+mpc+TdJ/A//ADx31CQKpzM+TPFvjDQ/CWiXtr4Au5oX16HyZnR/+WH8af7lcdaJ62Gpc2p45s965kj0QrVIAoAbQAUAFAFd9KkT/VvXpny4xLy7tn8uffsoA07bUt9BZqw3MFzFsnoAytShez+eP54qAMy21t4ZUj8velAHQQ3kbonz0FFuG5T+/QDJZtkyf6yiRn1Mq5h2VjI0iQ0ARTeX5VAGe7/Y2/1n7qtEBdR43iSSOtEA1E/551ko2ZZoaVeXdhdRX1pJsuIHR4X/ANut4SsB+kH7PHxgTxP4esruO7dJXTyZtj19BgmpEo9tv4d8qakn8derUp3RvDc/NL9oHwl/wiXxY12xkjdIp7l7qHf/AHHr43MabU9D3k7I8xv9enh0t9AtJ3S3nm86ZE/jeuN3UTz8RXUSbwl4q1LwxfpPB88W/wCdHrixdPnWgYbGcrPrX4XeNtD8VWCT2OxLhP8AXW+/50r56phmmfTYbFKaPW9KvEdPLjjrnlFo9Cmkd7oN5aW0W+RNj/361pVLCqOx0EN4l5b/ALif98lXcwsyw73VyieZ89K6CzM+awne4Ty59lK1y+WxFN5mz9589JU2PnSM+58QvbI/8FdUbnLKojkde8baqj/uIHf/AG62Rk6iRw/xI+Mcnw30NNV1G6T7bqP7mwi/2/7/APuVpCk7nFVrqx8m63rF9rGoy6rqt19puJ33u9ehThZHk1arb3Mya2jmbfG+x6GEK5bs9b/sp/8AS0d/9ysWdcKxaufivdw3to+lWKQ29qmzY/8AG/8AfrGSOo9m+Gn7RXw803TZZ/FzzQ3v+3Dv/wC+KyaA2NY/bD8D7Xg0qN/n/wCW3k1aXMYTOUv/ANuex0TfBo+lX9z/AH3f5K2WEctTllUscbrf7dXjG8R49A0C2tnm/wCXi4fe6V0LD2MJYs8x1v4neNfiLdJd+LtYmvLfY6In3ET/AIBW0aVjGWIbOU0ea602/exu0+dH3pv+46VuopHC6jke1/DH4x+I/hj9og02P7Tp96/n/Z9+zZP/AAPT5kieRyOr8c/tV/EL4o63pngD4jSPD4c1S8g36TY/uYZn+4jzfxvUwfMbuk4Hg/xGudUufHmuwarBbQvp1y9kkNumxERPkT5KVRWO2gzmXeuM9RMb/BQFxm/5EoIY+gyYytTS4UDuXUmjruPmCZ4Y7lP4KAKj6Im/zI96UFjPsE8L/uJ6AJkubpN8F3BvSgDB1KzRG8xN6UATaVfuj+RI9BRsJeUAy1Dc/J89EjPqPmeOZKxkaRK9AEL/AHGoApOiP/rPuVogKsM32CV0k/1T/crSIGgnzxeZTaLJYfv/ALysXKwHsH7P3xFn8H+JU0qefZZai+xN/wDA9ell2JblZko/RPwB4t/tvSUtJJN9fVwqc0TaOh8r/t+aJa6be+H/ABNHs+0XSPazJ/uV85mkFzHesRdWPjRE85/MryKitE8+u+ZmhDDUKCnuZTi6eqNjw9reo+G9Ri1XRrt4ZYPuOlctbDI9DCYtx3Psv4FfGbw58QrX+yrvZYa7Anzwv/y2/wBtK8fEYZI97DY5zdj2BIZPnR9++vNcOU9eL9oixpr3dm7+Q7/36VyuU7Lw9qU9z+7nkSi4cpNr2sabo9hd6rfTpDFap9966IK5lVq8qPFNV+P3gPSl8u+8Xaaj/fdPO+euyFK55FbF2Z5p4n/bM+F+lIyWMdzqr/8ATJPkrpjhzhljGeReJP23vHF4zweGNAsNNt0+48v7561WHRi8Wzxfxb8RfE3xC159f8W3z3Nw/wAmxPkRE/uJXUqSRzzrNjvD2veTcfYZ33p/BWijY5ZVGzsU/grmkawRk6q/pWL3OyCMV3qZI9NbDN//AD0rJoZXuX+T/V1dNWZhV0Ry948kN/L/ABp/HXo05pI8mrJplhNE1FJ0/wBFd4p0/c7P466ZaGEaXMdXpvgzxpbPsTwzeTI/8Gz79YudjdYds9l+GP7LvjXx/Pbv4003+ytMR97zO/77Z/cRK551rGtLBXZ9F6V+zB8JPAaPfWOlXOpXf8E18+/Z/uJXLLEs9Wll0Wj5H8T6bPrH7SelaPau/m/2xBAn/AHrtwMuZnFjqShsZn7RWm2mj/HXxbY2MjvE9zv3vXXiY2Rx4fc86rzj0Lh9+kFxlBTCgyYVqFxjv8lAXLb22z/Vyf8Ajldx88Ph8xH/ANZQBofbINn7x6Cx3nWj/wAaUANdLWSgoqTWcE37ugDl7yH7Hef7FQSWEvPkR6ALtteSPVgWEufmpAWEm31nylDZn+SlygUasCKaGOZPLoAZZzSQu8E/8H3KANNKALdnM6SpIn30felXRq8rLPt34A/FSxvNBt9Rvrr7NLapsv8Ae/yJs/jr3KOLSQHzF+0V8Zr74x/EG41WN3TStO/0Wwt/4Nifx/8AA68/F1/aEnnlmibK46cLgXUqBFhKB7Fizv7qwuor6xneG4gfekqP86VhOlzI6aNbkZ9d/AH9oq08W+V4O8azomu7P3Nw/wAiXP8A9nXiYrCts+nwWOSVj6As7O+mbzHj+T+CuLlcT2qbUtToLOaDTbfy0j33D0crkTVqKCPir9sb4zSeJ9Ut/AfhjVZv7P0t9948L7POn/8AsK78NS1PmsXitD5XubaOb59m9/7716yhZHhyr3ZRe22J+7TYlacouYru7/6unyhcb9xKoGPtrl9/+soMWdvoPiHzkSC7+/8AwVjJDp6F6/8An31i0ehTnYxHrFo741CL/vusmtTZVEQzVstzOVRNHNXk3/Eyff8AcrvoHlYl3Z6X4e0fUtNt7L5POsnfzoZd9bupoPDxuz6C8GXkb/Z0/wBivKxEm2e/QgrH0n4MePyPLSR9n+/WTR3RposePNSTStBuNSnkRIoE31k0bcuh8Z/s2W3/AAn37UMvim7g3w6T9q1F3f8Av/wV7GApu587inds8w+PGpR6l8ZPEF9HJvSe8fY9ehiFoeU3ZnCzfJ/q681xsddKYzf7Vk2aymM3+1ZjsN86gXKg86trkcwzzqdw5jYS8n/jSuw8If8AbP8AphQBY3wP/wAsE/74oLGPZ6dN+8ktP++KAGf2Vpuz93PMn/A6Civ9gkh/1F9v/wBh6AMfW7O7dd8kfz/7FQSZX3KALEM1WBb86gC1bTfJRylFvfG9HKBE9QAzZ8lAENzZ+dEkkf30oAm0258792/30oA00pKFizQTxhquiaXd6Ppt06Raimy5/wBytFNrQDn7Yb3/AOAUWvuQaVsmyhT5QLaJ89QBKlAD6UZXCasCTPDcLOjujp86On399ZVYKRrSruB9gfs5ftJwa3Fb+CvHl2iaqibLO+d/+Pn/AGH/ANuvMr4ax9Jgce56M9g+JfiTXNN8JanaeHJEfxBqNs6WafcenQwt+h14mtdaH51albX32qWO+jmS43v52/7++vQo0bHzOJbZnvbf7FdMo2PPtdlS5s96VNjS5j3NnsosFylMnyvUmrK6JtoMWXYZvsz+Z5lJoaOo0rxPYzIlpqX/AH3WTiaqdjo4dKtZk8yB0eL+/WLidSqDn0SB1rFxNVUKr+Ht9PqQqh5p4kh+za3cQf3HrvoHJWldnovwu8cx23/FP6qnnafO/wA6fxw/7lbKFx0Kup794YheznikjdJrf+B0rmrULn0FCsrHvvgPxDB9n8uSuVxsd0ax4/8AtOfF1JtLl8OaNP8AL/y2/wBusuXU19roRfsUeGJNK8H+MPiTdwfNdb7WF/8AY2fPX0eBpW1PnsU9z5J+Itz53i/Up/8Ap5etMUrHkt6jdH02PVYv9uvOqR0NqUjQ/wCETk/55159R6mspg/hJ6Ye2If+ESk/55vQHthf+EVk9ady7jP+ESuP7lFwuVNnz16R449PLoAsQuiLQWDzR0AFADPJoAiuYY3/AOWlAHOX9ns+egClVSAck1ZsC2k1UBYSagB/nVAIlhfetDNkWIYayQMqXkMlndJfRx/J/HWiMWayPAlv5+/5H+5TKMx/30ryPQBbtoY0oAuwpsoAsb/arJH0AFQAyhgM37P9XvR/4H/uVztam9OrZnvfw6+Lr+Nl0/wd471V7bU4NkGm6s7/ACP/AHEm/wDi69DD2PQhiNNTa+MHgOfxDFd339m/Y/Eelw77mFE/4/IE/j/366ZwSRFR3R89XP3PMrz6krM8+pHUq7/akSZOpJQBjv8AfqOUZTf/AFtHKIT7/wDy0qwJYfkosM6bwrrcmm3SQO/7qf8A8crGSNrnou9HTzE+49ZOIcwx3+ekgZ4/4wf/AIqXUP8AfrZbGLM2wvJLO8STzPk3/PWiIjoz6S+Evi27dksbSTzvM+/E/wDGlerh2mjsjOx739g/4STS7i08Maq9tqcFm832f+//ALFZ4nCXWh34atbc+R/El/qvifxBFpTxv9rnufsqJ/t79leW8M4s6qta6P0Is/Cum/Cj4HxeFbFNn2XTdkz/AN+d/vvX02FjyU9Tyak7n5j+M3365d/3/OrzKzvNnJLct+A7zZe+R/z0rkmVc9IRK45bhcdtSmRcNqUguN2pWDL9oGz3oD2h5vXpnMMR/noAfv8AagsYk0e776UAWEuYEWgB7zf886AGbJHX7lAFK8tvOX/V0Ac5eWzwvVSAqb/as2BYR6oCbzqAHJNUAixDNQzZGtZvvSskDNJ7CO5t3jk/jrRGLOf/AH9sj2M/3Ef5KZQ+FPnoA0IUoAtpQBKnz1ZI/Z70AMeoAHegBn/TSokrDUbD0fdWtKVjWOh9J/AH406PrGpaP4D+Ld86fZX2aPrn8cP/AEwm/vpXS6vNodDlc85+P3w31X4dfEHULGfTXttMvZnutNm/gmgf+5WTp82pk0eWzTeSvmP8iViYlSbzLlfMePYn8FAjCmk2O9VYCu9PlAh3+1QA/f7UASwzOj+ZSaKudn4Y8WyfurG+/v7Eesmgudrs+b/YrFGrZ474tff4j1B/+m1brYxe5j1b0JtY734e+JJ9NvYp4JP3sD7/APfrrozsLmZ9Z+APEkF+kXi61nmtriD5ERP4/wDYr1adRVdGawquJUvPhLaal8Z/B/j/AMP2qPp+o3+/UoYvuW10lXPDJ6nUqrkj2j9pDxPHpvhqXSkn+d03/fra3JTZyOR+dU1nJ4h1zUEj+/s3pXgSd5sW5n+G0ksLp/MjdHjrKZFz1K2ufOt4p/76VySC5Y3+1BQb/ahjDf7VzlciG7/agORHl+/5K9M5woAh2SO9A7D0hTb/AKugLFqFI3/5Z0FFv7iUAP8A4KAKTv8APQBn38KTJQBzkyeS3l0mAJWaKHu9aIA3+1KwFiF6LAatnNJDSA1bzWILaL9x870AZTvJcy+fJ996A5i7bJ8lAcxMibaCSwlAEqPVgSv8lAET/PUAFAEVRygD/Iv7unYLh9//AFlWja59G/CX43+HPGHhJ/gZ8d0+06I6P/Y+uf8ALbTZ9nyb3/uVogbPnLUra0muHtI5/OS1mdEdP4/9usmYkMz7IqAOcvf9a9SgKr/x1rEBlVIoN/tWTAN/tWViR8NzJDKjx/fo5QOrsPG06QeXdfwUcpcjjLyb7TeSz/33307GT3Iq0NOYsWdzJZzpPH/wOhBc+j/gh4/tbbfoeq/vrS9T9z/sPXfQlZma3PefAfja08DW/wBu8Tf6p79Ehd/9tK9ujXVjWJ5J8ePiXPrd1d+W6b3fYif7FcuKqpo1bPAtHv8A+ytcfUpI96bNleHLVmTZoTOlzK90kHk73pSILtn4hSwt0gnf/crGQEv/AAltj/fSp5QQ3/hMLT++lHKbIlTxbY7P9YlZ8pAz/hLbH++lKwHNbPeu0xIv46AIZpo0Sg15RttDPcy/7FAcpsbEhioJIf3j/wC5QA2abZ+7oANmygCvMm+gDB1W2k3pSYGf9ys0UPrWIBVWAfRYC0lzsWsgJkm30AaFmlBnc0koC5MlBRKlAD6sA3+1ADHqADf7UAG1KvlAimejlASH7lStwuNf7/8AHWiC494d7fuPv/x/7dZMBlynyfcoA5y8f53qUBmu9axAZVSKCs2AI9TYklSaiwB5yf8APSixUir/AB0WM2MphcfQFzd8Pa9JpV1FInybHrVSsCPUPiF42n1Lwlol3aSPs+073+etViGjSJxmpa3JqsvnzyPSq1WxtlWw/wBPn/6ZJWUNTJs2H8v+ClIoxPENtvtfM/uPWMgOX3+1VZAg3yf36LGyDe/996mxAb5P79FhHWvNs/d1tzElV5qOYBiW0ly6VBXMbaJBZxfu/v0BzFR5t70GRF9p/wCWCfeoAsQw7N8k8m96sAd6AK7vQNFG8SN0oNImFMmxqgAoAEegkfQAO9AFizffL5dAG7bQ7FqybF1KAsTJQUWET5KAB0oAZs2UAM3+1ADf46AB6AIX/wBygASbZQQP+/QAzf7UFk3ned8n8dAHM6qnkyvHJUFGU9ADHepAbv8AakA7f7VYXCgLg9BkNoAKACgByPsf/YoA0H1W6+ypaee/2dPuJQAW00l5KkEdNAdXZ232NNlaRAsPRIaKWpJvsLj/AHKzZpE4nf7VmAUAFWAfcoA6h0keo5iSLyXejmA2LOFLaLzJPv1ZNypNN50r/wBygLkX/TOP+OgRYhtvs3+/QA933v8APVgMf7vmUAV3egaKk1BpEyrxPmd6gCpQAUEj4U3t5dAFua2+V6AIbb5LhKAOus03xVZViV020BYenlvQSWkoAa7/AD0AMfzKAGfcoAe6UARUAMdPkoArzQ/LvoIGI8iUATb99BYfcoAhvLODUoP3mxHT+OoKOSuU2SulAEVQAUAFWZ3CgLhQIKACgAoAKACgDd8Kwo7SzunzJTQHVvDJs8ySPYj/AHN9aRAr7/kokNFa8ffay/7lZs0icVWYBQA+rAKAPSPEPhXWfCuvXfh/VbF4biym2OjpXMh8yZnpbRo/+3/HWyERXNz83l1ZkVPv/c+/QBYs4fJ+d/v1ZY+Z9lADE/ffvKggJvuUAZ6UGoUAUrzy6CTJoAKCi3pqf6QlAGnND8n+rqCTJm+SWgDq9EfzrJHoiBYmT5K2iA23+/QBa+egBn92oAH/AOmlABVgP/goAidP9+gBiPJ/y0+5SAJn/deX/B/frMLFeG2urlv9Ej3p/fegLD5oZ7Znguk2S/7lagMoAzNbufJi8vfQBz/36TAKzRUhtaRM2FO4WClcLBUiCgAoAKAGPQAUAdR4bm+xxQ/u0/fvs+egs7jxPbQW1vb/AOlpNcP9/Z/BQBzn8FWA25/49Zf9ygDjKgoEoAKAB/uUAftf+2d+xVonxFspvHngi08jW4Id7on8fyVzI5Yzufkr4n03VfDerXuh6zaPbXdq+x0dNlbI646oxasxZLCke/zKALH3KsspP5lzL5cdAF9IUhiqCCheP5z+XQBCkOyL/boNSJ/uUAZkz72oJKsyR/8ALOgCWGGB6CjQ02HfdI/l0AbE1t8lQSc5qUPzUAbfhv8A1WynEDYuU3rWsQKlsn72gC7IylvmIA96AIPNjzjePzqBCl1ABLAA9OaBjPtEf99fzqwHrcqv3mA+poARriN1++v50hETyRovl+Yuz60MZQ1S7AsGS3VnY/fKVma6HoOqMul6fptlYW8Rtrm3SYsF+8aBtGH4n1eG/wBP0+2dY91i7pC6L8/l/wBytTEwYJIy+8Ov50AYmvf61aAMmkwG1mipBWiM3uO3+1Z8xpyjaXMHKMerMh6UAFABQAUAH/TOgDqLZP3FpaSf990FnUa3/ZyJFBBO7yon/fFAGJv9qsAuf+PWX/coA490+eoKCgB9ADtnvQB/Tnf2G/8A1ce/5NlQeTsfnP8A8FDv2V49VsP+Fo+C9G2Xtr/x+IiffSg9ChPQ/MyZPJl8vy9n+/VpmhNDDWqYEN/N5P7uOpILem22yLzH+/QAXlzs/d1BZnom999AD3oKMy5ufJ/d/wAdAGfv9qsbZKib/wB5QZNXItmxqg0NB3ntkSeOSgDV028S8ioJM/WLaRHoAt+Hvv1VwNu5f5KfMBUh+/QB3XwF+EzftB/HTwx8FB4r/wCEbHiR7qMan9i+1+QYbWacfuvMj3bjEF++Mbs84wU2S2fcK/8ABEa8Vt3/AA1Of/CJ/wDu+lcR8ifsu/sm6x+0n8evFHwGvfiFB4Zu/Cthf3d1qdvprahFK9rdw2zIiGSE7WabcGJBwo+XnguB9X6p/wAEU77SdLvdUj/ada4a0t5J1hHgvaZCqkhc/b+M4xmkB8v/ALEX7G17+2je+L7OP4m/8IdH4ShsZGk/sY6gblrlpgFx58WzAgPOTnPTii4HvHxl/wCCRz/Br4S+MPipc/tK/wBop4V0a61UWZ8JC3+1PFGWWHzDfNs3sAu7a2N3Q9C7juHwe/4JEXPxh+EvhD4oD9pBtKHizRbTVzY/8Ij5/wBm8+JX8vzPtq79u7G7aucZwOlILnhv7a/7G0/7EcnguGP4o/8ACYP4tXUXD/2L/Z5tTa/Zx/z8S7932j/Zxs754Vh8zPq65/4Iq6rcyeYf2qmjGMFI/BW1PyF/gUxXZ8caZ+yPrdz+2k/7G+u+Oo7C6GpXFkmvx6aZg0K2b3cE32YyrgyRCPKeZ8pc4Z9uS7iufSnxU/4I/XPws+F3jH4mf8NInUx4S0DUNdNl/wAIh5P2r7LbPN5XmfbW2bvL27trYznBxikB+cd9J58Mc3etL3RSKFQxjaz5Sgp2AKXKHMFHKHMFWZBQAVq2AVk1cAoARPv0AdTbTPDqVv8AuPOTZ8iVYGrqXl/bX8uB4X++++gCvQNBcv8A6K/+5SZojnHs6zQrEWzZWsRWDclAEqeXQB/T9WJ5czJ8QaFY6/ptxpWo2qTW90jo6OlBrSnY/Hr9vP8AZRk+EXij/hNfDOmv/YmovvmSJPkhepTO5O58ib9iPWqYyrZ2z3lx58n3Ksg13eOFaAMq5/fPUFj9myKgClM9BRk3j/N5lAFfZI/7yrM07mtZ2f8AofmUGqRXeHfFUCLUKfadNeP+5QBn2Fz9jutlBJ0F/wD6Ta+ZHQA3RE2I8lTcDVd960XAYibGrUDvv2ZPEl94N/ay+Emv2LornxfptnKXGR5FzOtvN3HPlSvg9jipZLP6IKQj84/+CZ3huOL9qv8Aax1poAW07xVJpsUuzb8smpagzqPT/URkj6UAfovcwJdW0trIAUmRo2yM8EYPFAH5wf8ABFj4fXHhfwX8Wtf1SKWDVJfElt4eu7dnVlhewidyBgdd14wJDEHauAMZYA92/wCCpGt3Gi/sQfEEWl5LbTag+l2QaOQozI+o2/mJkEEho1dWHdSwPBNAHo/7F/8AyaV8IP8AsTdK/wDSdKAPgv8A4Llf8f3wa/64+IP/AEKwoA/VugD4T/aH+E8uh/8ABSz9nn40WFswtPEsN/ol86RYVbu1srlo2d+7PFPtAPa3OOnAB9L/ALWH/JrPxk/7J/4h/wDTdPQB/OHKrLp0Tj7rHBq1sUilUsY/Z707FDKfKA2jlM7hRyhcKgQUAFNO4BWqQBWIEtsm+dPM+5voA6iF5LOdbuCf96n3KsB7zTzSvI7/ADv996AHffoGhtz9146TNImfN8kVZo0sZMz/AD1rELDd/tQYjkf56AP6g3mgT+NKJHkjPtMG3/WJWMgPPfjT8N9A+KngXU/CupIjvPC+zfUnRQlyvU/B74zfDfVfhd8QdY8D6rG6PZXOxH/vp/BQd/Omc1Zp5MVb8wirczec/l0+YARI3qAJbnZsoAxHfe7/ANxKmwWKTvvaiwWLHk74ketQNi2h32Hl0AV0tv3T0FEWjw/8fEdAGTf208N1vqUBoWF5vi2VogNizTZWdiSw9FgBKoCr/b+o+D/EmjeMdI8v7fol/b6la+YCV82GRZEzgg43KM4IPuKTJZ/THbTx3VvFcxHKTIsin2IyKkR8z/sZeCYfCPjf9pKeMS7tR+Luozs0pG4+baWt3jj+EG8bbxnBGSTQB9NRzRStIkcqs0LbJADkq2A2D6HDA/QigD5d/YA8HN4S8MfGORiMap8ZPFc0ahNvlxxXCWwX0PzW7nI4+bHagDyX/gtHr11p37MvhrRba7eJdW8Z2ouI1bHnQx2l0+0juBJ5TfVVoA+mf2MRj9kv4Qf9iZpX/pMlAHwX/wAFyRm/+DX/AFx8QfzsKAP1aoA5Hx94A0/xrfeEtXuIg174P8QQ65YMWK7X8ma2k6dQYbmbg8Z29wCADmP2sP8Ak1n4yf8AZP8AxD/6bp6AP50bGD7XotxH/FGgdatbFx2MSpZQ+kAUAxj1rzGTG0cwBWQBQAVYBQAUAWLD/X0AbSP/AMDqrgTI9FwLCPRIaGXH+qrNmkTPm+5WZuzKuP8AW0GLIaBBQB/Td9pj3p5iJ9xK2keOW0eB4v8AUb0rGQxjpBN/q02VI5PlPGfjH+yL8L/jYtxda5pyJqbps+0bKDWlUbPzn/aH/wCCfXxG+FCXGseFYH1jSk+fYifOiVXMdyPj+5s7uzupYL60mhmR/nR02UcwyaFPkqwKmqzbE8iP770AZTpsi8v/AG6qxtYd5Kb6dgsPh/54UGJq2fyJ5dAA+xEffQUVdKTZK77Pv0AVNYT56lAUtNf975daRA6W2T56LEkszx0WAaj/AD1IGV4jj3WhakxM/ow/Zy8VXvjn9n74aeMdTaM3uteEdIvrox52+fJaRtJjJJxvLdST681JJ0Hg3QI9CvPE8iKFOqa5JqDAOW5eCBc89MhAcUAeZfsy/FT/AIWd4h+NsKyiSLwt8TL/AEC3I38R29nZxsDu/wCmyT/dAGMdfvEA9C+GPhaDwnpet2tvapAmoeJNX1UhFVQzXF5JKzYXuWYkk8kkk8mgD83/APguJr94sXwh8Kw3RW0lbWdQngGMPIotEic9+A8wH+8aAPuv9jL/AJNM+EH/AGJmk/8ApMlAHwb/AMFxBm++Dn/XDxB/OwoA/VegDmPh1450z4h+Gm8QaXKHSDUtR0mfCldtzZXk1pMMHkfvIHx6jBGQQaAOR/aw/wCTWfjJ/wBk/wDEP/punoA/nR0KZEjXL4zhatbGkdjM1KH7Neyx/wC3UsZElIAoBjNnyU7syY2i4BSAKAHbPerANnvQAbN9AD03w/6ugDTsLyOZP3lTdgaCf9M6LsCVK0Y0RXlZs0iVHrM3ZmXv+toMWV6BD9nvQB/S29zvZP8AcT/0CuiR4qLqXPyJWbNkVLzWEsPn+Tf/AL9Z8pDN3R7z7ZapIY/v0coi3c2lpfwNb3cCTRH76OlM1hVsfF/7W/7APhT4nabe+LfAdolhryI77Ik2JNQdUK9j8n/FXhXWPA2uXfhzxHYvbXtk+x0enc0nLm2OKmeSa9ef+D7lFwpqw90/fpH/AHKZY50+egA8n97vqwLyUAE3zrQAyz+SgCprCfJvoAytM/4+KAOthT91QA258vZ5lAFff7UEEOrRiSwb2pMD91/+Cbviu98YfsVfDPUNR8v7RZWV1pOI84EdpeT28X3iTnyoo89BnOABgCQPpV3WNGkc4VQST6CgD8z/APgkV8VW8e/FP9oaZrh44PE2s2/iu0s5cB4zPc3hmbAJ5xJbq3JAwOe5AP0wREjG1ECgktgDHJOSfxJJoA/HD/gsZPqfiH9pnw5oRumOnaL4Kt7hYcDCTTXd15jDjOWWOEf8AHvVRVwP0u/Y2Xb+yf8ACJcdPBuk/wDpMlSB8F/8FxP+P/4Of9cPEH87CmgP1XpAfFH/AATw+Kcms/EL9pD4P300ry+FvidrGrWW8jaLa8vbhWjQdcLLbu595xQB9BftYf8AJrPxk/7J/wCIf/TdPQB/OLpsm2IVpE0iT69CH8q+T+P79NjM+FKz6kjnStIgRPRIBj1kwG1lYArVIByPTRBY2f8APStIgDw/886AG/8ATOgBmySF/MjoA3dNm85Nkn8FAF6pkNFeb56xkaRKj0RN2ZVz88taoxYzZ71IgoA/oR8a/Hr4b/D7xXB4U8W6xbabJNbRTm4uLmONEUxuQSrMGI/dtlgCqkqGILqDrJnkRg2rozrX9qn4B6rPFpuj/FPw9c3DgkKt+nIAye9Zs15JLdHN61+1H8F4XR7Hxfpniq+kacR6fYanaxbEhgknmkklnkSKKNIopHZ3cABTzTsiVSlJmz4V/bl+D91dQaVrRXw8wht55Dd39qyJFcWwuYJFaORhIjwsjb0LKu9AxUsoJoN0pRPVfCvxw+GfxAsLvV/BPjfR9TsbAE3V1DdIyQgDJLEHgfWszJ02nqYC/ta/s7Kkz3Hxj8KBYH8uQ/2hH8renWgrkmuh8jftteBv2ZvjYLbxDoHxi8FaR4gkhG5hfR/vYj0PWp1Oyld7n52+OfgvrvgW2t9Wtr601vRZ5Co1OwkWWHI6jI70rnU7LY4qbZ9tfZ9ytSR3ybqAHpVgPoAKQD4fv0xFHWPu0DMezT/SPLoA62y/1VADbrtQBU/joIFdfOhZPXpSA+v/ANlL/gpjrX7LHwetfg/d/BSLxbBp1/dXNnfJ4hawKQzv5hjeM28wYiRpDuUqMMo25BZlYD1bVv8AgtZqeraRfaZZ/sy/ZJ7u2lgiuD4x8wROyEB9v2EbsEg4yM4xkUWA+Ov2Of2lZ/2PPile/E+LwSPFYv8AQp9Eew/tP7DhZJoJfM8zypc4NuBt2856jHLlGw7H3Z4W/wCCxfiXxgZP7F/ZQaYRMEfb41zgn1/0CqjTlPYOVnj/AMYdH8bftP8AxH1/40+JPC7+H11OztrKz0lrkXP2KCGBUK+d5cZfdJ5kmSoI8zbyAK9XD4CTi3Iaiex+B/2//iB8Cvh54V+FEX7L8usx+FtHtNJS/HiowfaRBEqeZ5f2J9m7bnbuOM9TXHUwNWL2FY8U/a/+Jnjn9t+LwlfXXwgk8F/8IlHqCIp1c3/2o3P2c9fs8Wzb9n/2s7u2Obp4CpJXaCx9FH/gql8QBqTaZ/wyTL5inBP/AAmR6ev/AB4Vm8DVvawWPmT4W/Frx3+zZ+0541/aDi+GzanL42GqXd34cbVWt9sN9eC6XbP5LbzG6qNxi+YbuFzxpLL6qjew7HefG3/grlq3jb4a+MfhVqX7M76M3i/w9qOhret4u877OLq2kh84R/Yl37d+7buXOMZHWuOVKcd0Kx+bltH5cIXvQlYtKxb/AOPmymtP7nzpTGZW/wD5Z1n1JHPWkQGzJ89EgGP9ys2BFSSAdWqQDaz6kF22mjm/cSbK0iBK9t5L0ANTy3oAleH5KADTUeGf+OgDYT7lTIaInrGRpErzJRE3Zj3Kfva1RixlSxBQB+vvjHRPG9z8V9N8bDS7/VrS31PRtTcWnlEiO0s9VgkTbI6gsz6hCQOhVHyQQA1tXOSElFanncWjfGLwx4UtF+LMms+NNC07w29hqllq14b62v8AUjrP2xLy63GSWaKO1SGHeY5ZYwhEcbD7ycSlNNi3N7431fVp7DwP8WPE3irUbnVfGVwt7a63aSHTrK801LaxhWS0vpwlul06TRqzROpgdxbxMqb5sU5JFbwd4H8Q/Drxr4a1fxFanT9KXUvCQmurieGO3gTSfDt3p05kdmIUSSzRmMkEFfvbThS7CU0xnh6x+KGueDtEFqPE/iVoNKe2v9S8WJFFf+IUfUFuVtbpRc3DR28cPmIrNLMSZWXy0U5BYmU43N7UPDnxl1y08Y2enXPxljuvEGoXN1pOtpa6eL3wrA93BMbCxxqAle3lSIJJsuLeNRbw7YG3PgsV7SJ0+seDPjrqOoWeq+DtI1zwbbxyeJ7ifTo723SK7udQtTHYXM0Ub+XLJFcAXTh1IjkdzH5h5ZB7RHa+B/2cNV+IHhPU/DvxS06+e5vdI0ixu7u+kWWe9v7W38qe7eQMzSeYFQB3O8hRkDArObuZzlfYxH/4Jg/CG2s/9L1J0l+/8j07jVU8y8Z/8Ex4Lm1ln8CX1zvh3vs+/voTNVVPif4nfBnxx8Jdel0bxbo1zbbH2JcbPketWUkcYiVlI1SHvDHQQ0PRPkpmTRR1VPlqjQx7NP39Azq4fkiSgCvcffoAr/JVBuP2bKfMg5R7bGXLKCfpSuauJDNJGn/LM7/pRczcTPvEnvG8tPkb+DfTi/dKR7H+yv4p/wCEb8aTWF3bZe7i2tER02V6OXWctTVJH6Q+DPEmga7paRrbwhXT50Ar6eKSRLRsw+HvD8sEiXumLLJD9xyorTki+hi9ytD4c06NTIthGsZGEwKfIipFG68F6GZ01NNPj85Pv8D56OSPYzZ5v+1BoAsfAeh/EPRrPZceH7n7FdNjrA9VGKaaNVufNnxI8N+HPiT8PZtd0bTAt2rYeIf8sZv7/wDuV5OMpJPRGqSPkS5s59NuHtLuN0mSvn6pLHwzbJfMrGJiyjfw+TceZ/A/zpQA2F/mSkBLef6pazsyiun3KLAxjpWhkxtABWfUA+dH31pEDVs7mOb92/36AH+TsloAc7/JQWCfJQBetv8AppUyJQyZ/nrGRpErvNREZm3H361QiGpYBQB+5cP3P+AR1qeeZ2rf8eV1/uGgDjPhl1vv+uh/nUlM3fFP/INl+ooEifwv/wAfEP8A1zX+VAj23Sv+PVP9ygCja/8AISSs2B3emf6h6zkBQ17/AFq1BCNfwl/x5XH+5QjWJ8K/8FHv+RXSupnbE/NFKykaomoJY5KDFlLVKsoxbD/j5oA6pPuLQBXuu1AFeqYRNWz+41ZM3RXuf9dLVlMpXP8Ax8f8AoZkzPv/ALh/30pw+ESPSvhp/wAlh/z/AHK9DLfjNkfc/wALv+PqGvq4kM9vh+8//XOtkYsf/dplSJX/AOPV/wDfpMzZwP7RX/JvXiP/AHIP/Q6umao+QPhd/wAiT4o/685K8/GGyPlzx/8A8jE/+5Xy9bchmKn3KwiYsTWf+Xf/AK40MDPT79ICzc/6pP8AfqSiFKAYyb7lUZMioYD/AOCs+oDK0iBNZ/6//gFAGufuJQA2gsloAtQ/cqZEogmrGRpEqfxf8AoiBSuP9bWqAZUsCL+OgD/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6736" y="160337"/>
            <a:ext cx="5031505" cy="6660604"/>
          </a:xfrm>
          <a:prstGeom prst="rect">
            <a:avLst/>
          </a:prstGeom>
        </p:spPr>
      </p:pic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228600" y="5105400"/>
            <a:ext cx="3505200" cy="138499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Book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Book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Book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Book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Book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itchFamily="34" charset="0"/>
                <a:ea typeface="ＭＳ Ｐゴシック" pitchFamily="34" charset="-128"/>
              </a:defRPr>
            </a:lvl9pPr>
          </a:lstStyle>
          <a:p>
            <a:pPr>
              <a:buNone/>
            </a:pPr>
            <a:r>
              <a:rPr lang="en-US" sz="1400" dirty="0"/>
              <a:t>Cosco, T.D., Stephan, B., </a:t>
            </a:r>
            <a:r>
              <a:rPr lang="en-US" sz="1400" dirty="0" err="1"/>
              <a:t>Brayne</a:t>
            </a:r>
            <a:r>
              <a:rPr lang="en-US" sz="1400" dirty="0"/>
              <a:t>, C. (2015) </a:t>
            </a:r>
            <a:r>
              <a:rPr lang="en-US" sz="1400" b="1" dirty="0"/>
              <a:t>Validation of an a priori, index model of successful aging in a population-based cohort study: The Successful Aging Index. </a:t>
            </a:r>
            <a:r>
              <a:rPr lang="en-US" sz="1400" i="1" dirty="0"/>
              <a:t>International </a:t>
            </a:r>
            <a:r>
              <a:rPr lang="en-US" sz="1400" i="1" dirty="0" err="1"/>
              <a:t>Psychogeriatrics</a:t>
            </a:r>
            <a:r>
              <a:rPr lang="en-US" sz="1400" dirty="0"/>
              <a:t>, 27(12): 1971-1979.</a:t>
            </a:r>
          </a:p>
        </p:txBody>
      </p:sp>
    </p:spTree>
    <p:extLst>
      <p:ext uri="{BB962C8B-B14F-4D97-AF65-F5344CB8AC3E}">
        <p14:creationId xmlns:p14="http://schemas.microsoft.com/office/powerpoint/2010/main" val="786876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207375" cy="1143000"/>
          </a:xfrm>
        </p:spPr>
        <p:txBody>
          <a:bodyPr/>
          <a:lstStyle/>
          <a:p>
            <a:pPr algn="l" eaLnBrk="1" hangingPunct="1"/>
            <a:r>
              <a:rPr lang="en-GB" altLang="en-US" sz="4800" dirty="0" smtClean="0">
                <a:ea typeface="ＭＳ Ｐゴシック" pitchFamily="34" charset="-128"/>
              </a:rPr>
              <a:t>Modelling</a:t>
            </a:r>
            <a:endParaRPr lang="en-GB" altLang="en-US" sz="4800" dirty="0">
              <a:ea typeface="ＭＳ Ｐゴシック" pitchFamily="34" charset="-128"/>
            </a:endParaRPr>
          </a:p>
        </p:txBody>
      </p:sp>
      <p:sp>
        <p:nvSpPr>
          <p:cNvPr id="4" name="AutoShape 2" descr="data:image/jpeg;base64,/9j/4AAQSkZJRgABAQAAAQABAAD/2wBDAAMCAgICAgMCAgIDAwMDBAYEBAQEBAgGBgUGCQgKCgkICQkKDA8MCgsOCwkJDRENDg8QEBEQCgwSExIQEw8QEBD/2wBDAQMDAwQDBAgEBAgQCwkLEBAQEBAQEBAQEBAQEBAQEBAQEBAQEBAQEBAQEBAQEBAQEBAQEBAQEBAQEBAQEBAQEBD/wAARCAHqAeoDARE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Yr9YOQKACgAoAKACgAoAKACgDyv4mfF258LajD4f8PaLqGta1dh/s2n6fbPcXM21C7bI4wWbCqzHA4AJ6CvNxuPhhFqWo3PMrT46fHiW+8qT9nz4jqhbG7/hGL7p/wB+q8eOfxvZov2ZPH+014q8QpeWvgj4feJfEF9pxC31tpml3F1LaMSQBKsaEocqww2OVPpW9TPKcY3FyMLP9o34haHAdS8ffCjxh4c0wSLEb3VNFurWAOxwqmSRFUEnoM81NHPYTdmDpj739o7xxr0Mt98O/hl4r8UWEE5tpbrSNHubyFJQqsY2eJGUMFZDtJzhge4qq+eQpuyBQuQTftOeMPD7WOn+Mfhz4o0PUtWfy9OtNR0q4t5rx9yrthSRA0h3MowoPLAdxShnlNq4OBV1H48fHuG4ZIf2eviM6g4BPhe+/wDjVYPiCKeg/ZkH/DSHxm0uP7VrvwK8e2NsucyT+HbyNBgZPLRgdAT+FOPEEb6oPZnR+Av2xfBHi6MobpIZcZwzCvRoZxSqkODRBrX7RHjnVBcXHw5+GXivxTY207W0t1pGkXN5CkwVWMbPEjKGCsh2k5wwPcVy4jO4UpWRShcwP+F+/tA5x/wzt8Rf/CXvv/jVc3+sC7D9mPX9oD45iaO0l+APxAW5lR5I4T4avQ7opUMwXyskAuoJ7bh6in/rAg9mael/H/4u2aTah4o+CXjvSdNtEaa5vLvw9eQwQRqMs7u0YVVA5JJAFaUs+hKVpCdNlib9pnxD4jFwnw18C+IvFTWQjN3/AGNps979n8zds8zykbZu2PjOM7Tjoa2r53Tp6CUDpPBHxr8VXOo2WmePfAviHwxPqBc2iazps9mZwm3fs81V3bdy5x03DPWtsFmsMS+VBKNj0Lx54+0/wXoL61eSBY1QvknFenXrqjDmZCVzwzWfjx8b0nD6V8BPiFd20gDxTR+Gr10kQ8hlIiwQRggivnqmfxT90t0rlFP2h/jnaKbjUP2f/iFbwLjfI/hu9RRk4GSYsdTUriBX1QvYlW4/a28LeNtI1HwtrEclhqERaKSC4Uo8cqEhkZWAKkEEEHkEV20M5pVnZnHisM5K6PKT4n8YeIprqD4e+B/EHimWyVGul0bTJ7wwBs7C4iVtoO1sZ64PpRis3hQ0R49PLJ1ncom4/aGBx/wz98Rv/CXvv/jVef8A2+ux1f2OL9p/aDGA3wA+IwLHAz4YvuT1/wCeXsaf9voP7GJbV/2gpZlR/wBn/wCI+Cf+hXvv/jVVHP03qS8mdtBtt428T6vqc/hfw/4M17U/ENqZUuNJs9OmmvYWiO2UPCil1KNwwI4PBxXXPOacYcxhHK5ylyskib9oKSbyz+z/APEfGcf8ivff/Gq5Fn8bm7yZ2Kun+Jfin4jjvW8J/CbxlrJ0y6exvvsGh3Vx9luU+/DLsQ7JFyMo2CO4rSefRS0Jjk8m9R32j9obOP8Ahn74jf8AhL33/wAarD+312NP7GGav4t+I3g3TY9X+IHwx8WeGrKaUW8Vzq+j3NnE8pVmEavKiqWKqxwDnCk9jXRSzyMtzKeUyhsXrr/hf8U22L4AfEdkPQjwvfcj/v1Wcs+jfQqOTNrU0NM13xFZ6kmheNfCuseHdTeFbgWerWMtpOYiSA4SVVbaSrAHGMg+lengsxhitjhxeClhyp40+I+k+E4GaeVd+OBnmtcXjoYZameGwk670NDwv8K/2wfiVY/234I+APieXTmwYp7+NNPEylQweP7U0ZkUhhhlyp5weDXgVM/afunswydW94x/GKfHP4L3CRfGf4T+IfDds7rGt9cWpezZ2Jwq3KboWY7T8ocnHOK1oZ6pO0zKtlDSvEki8fT649pp3hPSb7WtUvsi2sdOt3uLiYhSxCRxgs2FBJwOgJ7V6dbNKdOHPc4aeXznPlsVppf2hI5Cq/s//EfA/wCpXvv/AI1XmPP0dyyYo6v4w+KXhCxbWPHHwm8Y6Dp0ePMu9S0S6tYUyyqMvIgUfMyjr1YDuKqGfxb1FLJ2tUS2Xxf0/V4reHSIZby9u5Egt7a3QySzSsQFRFUZZiSAABkkgV3PN6XJzJnIstqKXKXLt/2g4ZWRP2f/AIj4B/6Fe+/+NV58s/V9DsjkztqJbSftByyBX/Z/+I+Cf+hXvv8A41RHP1fUHkz6EFh4u+IPiK61LSfCnw18VazqWiyeTqdnp+kXNxPYybmXZOiIWibcjrhgDlWHY1vPPIRVzKOUyk7DjcftC7sf8M/fEf8A8Je+/wDjVc/9vo2/sYztX+JPjLwYYz4/+H/iPw6ksnlK2q6ZPaBnxnaPNVcnHOOuK1p59BuzM55PJLQ6/wALeOdI8UQiSznUk9s817WHxlPEK8WeXXw06L1OkrrOYKACgAoAKACgAoAKACgAoA+26s+4CgAoAKACgAoAKACgBsnCMR6GgD50+Geo3En/AAUf+GFmZD5QOsnbnj/kD3tfEZ9JurY3pn6kV88aH5rf8Eq7ye5/aA/aWEshbOswNyf+n3UP8abdwPsz9rf4VyfGn9nDx98PLSMvqF9pMlxpqiQpm+tyLi2BbsDLEgPsTQnbUD5l/wCCMV3Le/sweK55nLMfH99yf+wdp1EnzO7A5r/gpndSw/tSfsprG5A/4SYHg/8AUR07/Ci9gP0cpAc/pHxA8D6/4p1rwPovizSr3xD4cEJ1bS4bpGurESqGjMsQO5QykEEjBBFAHz9+3v8As4eDPi18DPFvjO28Pww+OPCekXOs6RqtnbZvJDbRtM1qdmGlSVVdAhzhnDAZAqoycHdAeW/8Ear6bUf2ZvFt3cOXd/iBfZJP/UO06iUnJ3YH3Zd31lp8Qnv7yC2jLBQ80gRcnoMnvUgeAfHr4wWPgD42/AXyddsP7P8AFHiLUPDV+BMrFhdWZ+zgYPBN0lsM++O+aAPVfjN4Ll+JHwh8b/D63mMM3iXw9qOkxSgZMck9u8atj2LA/hQB8nf8EhfAOoeGP2X7vxfrCYvPGHiO9ulDRlZI4LYraCN885EsFwcdt31ptt7gedftm+O7zxv+2v4b+Hel30U1j4G0SI3Ecf3ob68fzZVc+8C2hA7Z969bJ4uVfQiexwH7bN5c6d8NBHFKy5jwcGvos6k40NDOG5+o3w+kaXwD4alY5Z9Hs2J9zClfDG425+IvgOz8dWvwxu/GGkQeLb6xOp2uiSXaLez2oZ1MyRE7mQGOTkA/cb0NAHK/Hv8AZ8+HH7Q/ga/8G+O9Dt5ZZYX/ALP1NIwt5ptxj5J4JcblIIBK/dYAqwZSQWm4u6Bq58Ef8EcrHWdC+I/xz8La+QNQ0Y6Xp92qsSqzQz3sbgZA43A9qupNz1ZEYqOx+oE08NtE9xcTJFFGCzu7BVUDuSegrMs89+KnxL0Hwjoui6rFrFpMbnxPoelbYZ0dj9t1CC0zgHoPPyT2AJ7UAei0AfmL+y94Qi8M/wDBXH40aPBLLJFBp+r62PMkyVe9uLK4YDaAMA3bAAjgAckjJpybViUknc/TW6uIrS2lu5jiOFGkc+igZP8AKpKPg7/gkF4q1Dxx8Kvin4x1UKt5rvxFvdUuFUkqJZ7a3kcDPOMsetAkfeF1eWljCbm9uobeJSAZJXCKCeByeKBn59/8FnNUsb39mnwkNO1G3nI8cWzERTK5x/Z99zwaav0Ez9A7Ak2NuT1MSfyFIZ+TP/BS7U5bL9szTyHIVPA9icf9vN5Xr5TNwqNnm5lBSgjov+CYvwC8O/Fzxr4m/aD8f6faava+EtRj0nw7Z3AEscWoqiTS3TxsuN8avB5TbjhnkbAZUYc+YYiVaq7m2DoqlTR+i3xh+MXgD4D+A734lfE3WJNM0DT5IIZ7iO2kuGDyyLGgCRqzHLMOg4GTXAdh0msaNoHi7QbrRNf0uz1bSNVt2gubS7gWaC5hdcMjowIZSDyCKAPyQ+H/AME1/Zt/4Ku+D/hjozTDw5Ld3Wq6CJZTIy2Fxpt0VjLElj5biWLLEswjDHrWrqylDlZmoKMro/YCsjQ5/wAK+PvA3jw6tD4O8V6TrbaHfS6VqkdldJM1ldxnEkEyqSUcHqrYNAH54/t9/s7eDfh1+0V8Bvjj4A0Sx0P/AISL4gaZpevWtlEkMVxeG8jniuvLUAeY4E4kb+IiMnnJNKTSsJxV7n6XVIylLreiwTvazavZRzRnDRtcIGU+4JyKAPz5/wCCbszSftaftb4kDo/ix3Vgcgj+09SwR+dNiR+gev6/ovhXQ7/xL4k1S303StLtpLy9vLlwkVvBGpZ5HY8KqqCST0ApDI9F1rw1428PWmu6BqWn63omr26z211bSJcW11CwyGVhlWUigD8q/wDgot8DPCf7Pvxg8HfEL4aaGmi6L48S7g1Kws7cpZ29/bmI+YgHyRmZJv8AVgAZhdgCS2PUyzEypVUrnn4+gqlNs4qwn+0Wkc395Qa+/g+aNz46asyeqJCgAoAKACgAoAKACgAoA+26s+4CgAoAKACgAoAKACgBsn+rb/dNAHzT8Lv+UlXwx/7jX/pnva+Gz7+Mb09j9U68A0PzO/4JR/8AJwP7S3/YXg/9Lb+mB+mNID5y/Yy+Eq/BQfGvwPaWbW+m/wDC1dQ1PS18jyoxZ3emabcRpGOhRBIYsjjMZHBBAAPmv/gpz/ydL+yp/wBjIP8A046fQB+kNAH58/At3X/gsP8AHmIOwRvA8DFc8EhNEwce2T+ZoA+4fibx8NvFh/6gd/8A+k70AfE3/BFf/k1rxV/2UC+/9N2nUAeu/wDBR74UfED40fsyX/gX4Z+F5vEGuXGsafcR2cMscbGOOQs7bpGVQAPU0Afkb8Rvgr8X/wBl1/CviPx54Dm8H6+Lv+09Dlmube482azeJywEUjgbWeI4bGc9+a6bwlCy3Efvt4D8YaT8QvA/h7x7oMpl03xJpdrq1m5UqWhniWRMg4IO1hwQCO9cwy3oGgaT4V0ldI0e2jtbKKWedY1ACqZZWlc/izsfxoA/KD4L6xH8Z/2jPiR8ZTdpfW+s+Irp9PnCbQ1ijmO1468QJEPXjmvqeH6N3zsyqMs/t6gL4AwOgSu/Pf4IoH6jfDn/AJJ74X/7A1l/6ISvhzY+HPjiP+NxPwIP/UjTf+ga5QB+gtAH5v8A/BMj/k6b9qz/ALGX/wByOo0Afa/7S3hjXvG37PHxM8HeFtNfUNZ1zwnqunafaIyq09xLayJGgLEKCWYDJIHPJoA/DbW/2Xv2m/2XYtE+Ofj74Q3Wi6f4V1rT71bqbULSRTOk6vEhEUrsNzKBnaQM1o3Fxt1ISaZ/QdbXEV1bxXULbo5kWRD6qRkVmWfHvwd+G66V/wAFMvj148uFQyXnhDQDaNucMsNzHCkgwflbMmm5z24A6sKAPfv2lPFF94J/Z4+Jvi7S5FS+0jwjq13aMwJCzpaSGMnHON+2gD45/wCCKS7f2ffG4/6nJ/8A0htabEj6C/4KDfDPxz8YP2T/ABj8Pvhv4em1zxDqc2mNaWMUkcbSCLULeWQ7pGVRhEY8kdPWkM/Fn4w/swfG/wCAPhSx1j4u/DK58NW2qXBtLS4lvLacSzBCxXEMjkHaCeQOldKnBwstzBxkpX6H9Fdh/wAeNv8A9ck/kK5jc/If/gqKSP2xLPH/AEI1j/6UXlellvxs4cb8KPo//gjkA37OXjOXHzN8Qr4E+w07T8fzNcVb+IzqpfAjf/4K6gH9jPVj6a7pZ/8AIprI0Pr3wuMeGdIA/wCfG3/9FrQB+ffx3RU/4LE/BNlUAv4UVm9zs1YfyAoA/RigD4B/4Jp2WpJ+0D+17qUlvOunz/EHyIJSD5TzR3uqNKqnpuCyQk+zL7UAdl/wUpWH7L+z6zMfOHxm0AIPVcS7j+YX86APsygD8e/22P2Jv2nfir+1149+IfgX4O3ut+HNWmsDZXy6hZwrMI9PtonIWWZWGHjccgdPStaUoxfvGc4uS0O6/wCCNOnXWjfEL426LqFmbS806LSbS5gYgmKWOW8V0JGQSGBHB7UVWnK6CmmlZn3Z+2AM/spfGEf9SNrf/pFLWRoea/8ABLx3k/YV+GTSOzkDWFBY5OBq96APwAA/CgDyH/gsMxHw8+GGD/zNUv8A6SvXRhP4qMcR/DZ8veHiTpFuT/dFfpNH+Gj4ar8bNGtDMKACgAoAKACgAoAKACgD7bqz7gKACgAoAKACgAoAKAGyf6tv900AfNPwu/5SVfDH/uNf+me9r4bPv4xvT2P1TrwDQ/M7/glH/wAnA/tLf9heD/0tv6YH6WTXNvBJBFNMiPcyGKFWOC7hWbA9TtVj9AaQDkiijaR441VpW3uQOWbAGT6nAA/AUAfnD/wU5/5Ol/ZU/wCxkH/px0+gD9IaAPz4+Bn/ACmK+PH/AGI0P/oGh0AfcPxO/wCSbeLP+wHf/wDpO9AHxP8A8EV/+TWvFX/ZQL7/ANN2nUAfbvjn4heB/hloLeKfiH4r0vw7o6SpA19qVysECyPwql2IAJI4oA/Kz/grl8V/hn8WJPhdf/DD4g6B4pg0qDXFvW0nUI7oW5kNl5e/YTt3bHxnrtPpWkU7NgfpZ+zb4Kv/AIc/s/fDnwLq20X+ieF9Ns7wK5ZRcLbp5oUnkqH3AcDjHA6VmB6Fe2kV/Zz2Nxu8q4iaJ9pwdrAg4Pbg0AfkJ+yXpUvwp8f+Mfg/q87S33hbW7rSXleEwmfyJWjEoQk7Q4UOOTww5PWvrcgqJrlMaiNr9vb/AJEE/wC6a689/ghA/UX4c/8AJPfC/wD2BrL/ANEJXw5sfDnxx/5TEfAj/sRpv/QNcoA/QWgD83/+CZH/ACdN+1Z/2Mh/9OOo0Afojr2vaL4W0S/8SeI9TttN0rS7aS8vby5kCRW8EalnkdjwqqoJJPAAoA+Av+CmH7QnwI+KP7JmteGfh58YfCPiLVpdV02WOx0zVobid0SYFmCIxOAMknGKpRb2E5JH13+y34ovvGn7Nvwu8U6pefa7/UfCOlS3k+FHm3P2WMSsQoABLhsgAYPGBUjK3hbw7cWf7U3xG8RtAy2+oeCfCcUcmfleRLzWw4+qr5Xthh70Aeb/APBTTxFfeHP2KPiHLptwIbjUE0/Td21WzFPfwJMuGBHzRGRc9RnIIIBprViex4x/wRZXZ8APHC+njOT/ANIbWnPcUdj7t8aeOPB/w58OXPi/x74l07QNEs2jW41DUJ1hgiLuETc7cDLsqjPcgVJR+ZH/AAVx+N3we+LXwm8D2Hwx+KHhnxTdWXiCW4uYNJ1KK6eKI2zqHcITtGSBk+tUosltH6l2H/Hjbf8AXFP/AEEVJR+Q/wDwVG/5PDs/+xGsf/Si8r08t+JnDjfhR9If8Ecf+TbvGX/ZQ7//ANN2nVw1vjZ1UvgRv/8ABXT/AJMy1f8A7Dul/wDo41kaH194X/5FrSf+vGD/ANFrQB+ffx4/5TEfBH/sUl/9B1egD9F6AMK58TeBvDdnd3d54g0LS7W3Z5ruWW7hgjjb+NpCSADxyT+NAH5q/twftYfD340ftCfAf4Q/CjxBaeItK8PePdK1bV9VtB5lq9211DHBFbzg4kCo8xcqCmXjAYlXArldrk8yvY/UepKPM/FP7TX7PHgfxLeeDfGXxr8GaHrmnsi3en6hrEFvPCXRXXcjsCMoysPUMDTSb2C9j4X/AOCTl3aaj8ef2kdS0+7jurS81O2uLeeNtySxPeX7I6nuCCCD705JrcSdz7X/AGv/APk1L4w/9iNrn/pFLUjZ5l/wS5/5MU+Gf/cZ/wDTxe0CR5F/wWI/5J38MP8Asapf/SV66ML/ABUZYj+Gz5e8O/8AIIt/92v0mj/DR8NU+NmlWhmFABQAUAFABQAUAFABQB9t1Z9wFABQAUAFABQAUAFADZP9W3+6aAPmn4Xf8pKvhj/3Gv8A0z3tfDZ9/GN6ex+qdeAaH5nf8Eo/+Tgf2lv+wvB/6W39MD62/bH+KKfBfwP4O+JtxPFDZ6N470UX8sudsdjO72903HcQTSke4HXpSA96BDAMpBB5BFAH5v8A/BTn/k6X9lT/ALGQf+nHT6AP0hoA+BfgNo2qXH/BXD9oPxFDZu2m2PhCysri4BG2OeeHSXiQjOcstvMRxj5DntkA+1fibz8NvFg/6gd//wCk70AfE3/BFf8A5Na8Vf8AZQL7/wBN2nUAej/8FRfDfiHxX+yfqWi+FvDWp69qEmt6Y6WWm2cl1OyrNliI4wWIAByccU1uB+X3hP4QeM/Evjv4a/DzxZ8F/Fuh6T4l8U6bo95NqGjXVkk0UkoMyCR1X5hCkz8HIVGI6Zrrq14SpqMUJLU/fSSSG1gaWQhIokLMccKoH+FcYzxH9i342SftB/s/aP8AE25hMNxf6jqsUsTNuaMJfTCIN/teV5RPueKAPi39rfw7N8Iv28IPF8C3KaZ8SNLtNRMshXyvtkAFrNHHgA8JFbyHOeZjzggD18nrezrpETWhyX7clyLv4aRzqcho8ivoM8d6FyIbn6n/AA5/5J74X/7A1l/6ISviDY+IvjRY317/AMFh/gg9naTTJaeAJ7i4ZEJEMW3W13ueiruZVye7KOpAoA+/6APzg/4Jkj/jKX9qv/sZD/6cdRoA+y/2rdO1DWP2Y/ixpOk6fc319e+DNZt7a1tomllnlezlVERFBLMSQAAMkmgD8I7T4SfFXQfCd7ea/wDA7xxp9rZ27T3N9deHLyKGCNRlneRowqqBySSAK9OjXpKnytanBVpVHPmT0P16/wCCWXim38R/sZeFLKPUlu5/D9/qml3I87zHgYXkk0cTc5XEM8RCnopTHGK86W7O6Ox9XJYwx6hNqSg+dPDFA/PG2NnK/rI1SM+E/wDgsbrlzZ/s6+FfD9teNENZ8ZWwuIlbHnQRWl0+0juok8pvqq1pSV5Iio7RKH/BGVdnwI8dr6eNJP8A0htaKukmFP4T2L/gpd4d8QeK/wBjPxxoPhfQdR1nU7mfSfIstPtXuJ5dupWzNtjQFmwqsTgcAE9qzRbPxW8V/DP4meE/BMmp+J/g/wCMNBsbcqs1/qOg3VtAhYhVDSSIFBJIAyeScV3OtB0uVbnIqU1U5nsf0hWHNjb/APXJP5CuE6z8l/8AgqB4E+KfiD9q+z1rwV8MfFniKwXwfY2r3WlaLc3cKyie6JQvEjKGAdSRnOCPWunDVvYyuYV6XtVY+gP+CO0N5Zfs9eOtL1SxubK/s/iNqEV1bXETRywSCwsFZHRsFWVlYFSAQRg1jUlzSbNYLljY6H/grlHK/wCxjrTRxsyx65pbOQpIVfOxk+gyQPqRUFH174aR4/DmlRyKVZbKAMD1B8scUAfnx8dZFk/4LFfBRVzmPwoqt9fL1Y/yIoA/RmgD+f8A8b/D7TfFv7Tnxda+UMI/Hevcf9xCavcynBQxT948nMcVLDr3S3onhTTfDHx8+FFrYQqg/wCE00TOB/0/Q1tnGGhh4pRRllleVdtyP31r509s/Ef9vD4T/FTXv22fiR4i0H4PeMte0u6m077PeafoF1cwS7dNtVbbJHGVbDKwODwQR2row9SMHeSMK0JTVonuv/BHbS9X0L4kfGrRtf0K/wBG1G1tNEWexvrZ7eeElrogPG4DKSCDyOhBqa8lOd0VSi4xsz7l/bAOP2UfjCf+pG1v/wBIpaxNTgP+CaOi6poP7D/wvsdYs2tp5bXUL1EYgkwXGpXU8L8E8NFLGw74bnB4oA8W/wCCw6lvh38MMD/mapf/AEleunCfxkY4j+Gz5e8PAjSLcH+7X6VR/ho+Gq/GzRqjMKACgAoAKACgAoAKAYUEn23Vn3QUAFABQAUAFABQAUANkGUYD0NAHzv8OtKnsv8Agop8MtZuAIrVTrAaRzhVzo94Bknjqa+Jz6DVTmN6Z+m413Q2baus2JPoLhM/zr500Pzg/wCCWywaT8e/2kbi+uoIYptXgMTvIqrIPtt/ypJ5HTp6iqaaSA9f/wCCrEllrv7Hus2enX9tcTf21pbKkUysxxOM4APoaUU5OyA9h/ZG+MFl8UP2a/h94w1rX4ZNWl0aGy1SS4ZIZHvrbNvcMycAbpInYYAGGBHBFDTTswPkz/gpU1tqX7T37LFzZXcE0UHiQGV45FYRj+0dPOWIPA69fQ0JNgfoi2v6Ehw2tWAPoblP8aQEMOreFoJZZ4NT0qOS4IaV0mjDSEDALEHk445oA+Yv21/2t/hL4M+C3jXwJ4Y8e6drXjfxDpF1odjpmh36T3dpLcwFPPlMRPkCNJPMBYqTgBeTVwhKbsgPOP8AgjwsHhv9mrxXp+r3UFpKPH16wWaRUJH9naeM8n2NKcXB2YH3T/wkOgf9BzT/APwJT/GpA4zx9ovh/wAY+I/h5q76/YCPwf4mk11k+0IQ5OlahaKDz2a8VvqooAqftA+O4PDHwG+I3iTQNWsZNT0zwpqt1ZL54YG4S0kMQwrAn59vQg+hppXdgPib/gjb4sfw94M+Ivwp11YLFbHVLTxDayzThTP9ph8iUBTjhPskPIJz5uOMDN1KbpvUL3PTP+CmngOz8X/D/wAF/FHw9NZ3Oq+BfECJLIl18y6fe7Y5QEU4cmdLTqMgBiCBuB1wjarRsJ7Hy9+0/p2o678FbWRIXd0gBYY9q+tzOEqmFRjHRn6n+AtZ0S28B+G4ZdZsVKaRZqc3KDpCnvXxJubH9r+FvtX23+09K+0bPK83zo9+zOdu7OcZJOPegDzP40ftYfA34H6FqF/4o8e6Pdaxa2pntvD9jexT6nesSVjSO3Vt4DOpXewCDDFmAUkOMXJ2QHxH/wAEjbnVf+Fi/GzxT4znhttQ18aZqNw0jCNXmlnvZJCu49Nzep6itKlOVOyYk0z9Lf8AhIdA/wCg5p//AIEp/jWQzyP9rzVtLvP2V/i3BZ6rZyyv4N1ZVVJ1JJNq/AwacdWJ6I+Tv+CMvi3TbD4UfEPwHqF5HbXem+I4NYZZm2Ax3dqsSkE4B5snzg8cZxkZ0qwcHqTTkpLQ/Q3/AISHQOn9uaf/AOBKf41kWfmd/wAFiNSHiHxL8IPD+laiLiK2g1q9nihl3JlzaJGzAcEjZIAeoy3rz1YSm6lTQ58TNQhqeg/8EgJLTRfgj47i1K8t7Z28aykLLKqEj7Da88npUYiLhUaZdCSlBNH3h/wkOgf9BzT/APwJT/GsDU+TP+Cp+p6bffsT+NILLUrWeRrzSMJHMrEj+0IOgBo3Ez6tstd0OKxtkk1qxUiFBzcp6D3oGTrr+hOcJrVgx9Bcof60Aflv+yn+1v4f/Z9/a2+OXw5+KeqDTvBXjT4gaxd2WqyY+z6dqQv5o90pC5EUyeWGkZtsZhQkBWd10dKXLzWIVRc3Kfpn4k8L/D74ueEjovinRdE8W+GtSEVwbe6ijvLO5CsJI3wco4BCsDz0FZllX4mfFb4cfBjwnceMfiV4s07w/o9oh/eXMmGlYKSI4Yxl5ZCFO2NAWOOAaEr6INj8lvgx8YdW/aF/4KfeEvjZqlrPpul6hqF5BpVrduAbTT4dNuEgRuSqswG9gCRvkfBNdE6EoU+ZmMasZzsj9iRruhlto1mxz6faEz/Ouc2PxEvLKVP2j/i9d4zHJ4615lYdCDqE3IPevrcgg0rnzecyTdiCWxkl+Pvwruvuxx+NNFLMeAo+3Q5JPYU8/g3G6DJpJOzP3BbX9CQ4fWrBT6G5Qf1r5E+kEHiDQScDW7An2uU/xoA+Ov2ZtQsIf2+f2q7ufUbVIZR4YEbtMoV/9Dboc8470AfYM+teGbmF7a51bTJYpFKvHJPGysD1BBOCKAKmreOvAfhfSpdV13xjoGk6bZxlpLi71CGCCFFUkkszBVAUE+wBoA/LP/gob8fPBP7R/wAUvBXgr4Va8dc0PwQLyfUNRtJS1hd3dwYQoiI+WXykhb94Mr++YKfvV6uV4WVWqnY4MfXjTptHGafB9ms4of7qiv0CC5Y2Pjpu7LFBAUAFABQAUAFABQAUAwoJPturPugoAKACgAoAKACgAoAKAPN/if8ABXw58S7cw6rbIxIOGI5rixWDhiV7xSlY8atP2E/A0F8LgpkBs4K8V5qyOkncrnZ0Wufsb+BdWsUtTaxrsGAQozW08npSVhc7K/hT9jDwN4fnNx9mWQ/7S0qWTUqbG5tkPij9ijwLrt2boQLGWPO1RSq5LSqO4KdixpH7GPgTTrJrX7MjbxgkqKcMnpRVrBznO3/7Bnge6uGlUbQT0C1jLIqTd0NVGiCL9gXwQrgkkjP92l/YNIPaM9F8FfsneAPCQ3RWETvj7zIDXZRyqjR6EuTZj+OP2OPA/iu7a7NssbMT91RWdbKKVZ3BTaOQ/wCGA/BP94/98Vz/ANg0yvaC/wDDAvgocbz/AN8Uf2DSD2ht+F/2IvA2hXqXbQiQocjctaU8lpU3cTmzpvGn7KHgnxZbpHNZRoUGAQozXRXyqlVVhKbRmeBv2O/BfhHUk1KKBXeNsjK1nQyilRldDc2z2fXPAmk65oR0O7hR4CmzaRxXpToRnDkaITPnzXv2F/A+q3r3KoI95LYVeK8ieR0pu5fOzNX9gTwSCCWP/fNR/YNIftDt/Bf7Hfw/8Kzpc/Yo5ZFOQWQGumjlFGk72IlJsyf2gv2ZfCOueFLnWYoUgksFDrtQYbkDB/OrxGV0q3Q4cRXlRV0fK5/Zy0AklXOD7VwvI6R5azioaGk/ATQNNuFnKB9pzyK1pZNSg7kTzSpNWNPXvg3oGsoFaBVIHUCtq2VUqu6M6WYVKZzo/Zy0Hdndx9K4/wCw6R0f2vUOq8MfCfQ/DvzQwoWx1Irvw+W06Gxy1sdUrblTxJ8GNC1+czvEqse4FZ4jKqVZ3Lo5jUoqyOf/AOGctB/vfpXJ/YdI3/tioXbH4AeHrXqgb8BWsMlpIiWa1JEN1+zz4fuHLKNv4VM8kpNjjm1RDbb9nfQIJQ7fNg9xShklJMbzeozq5PhV4fk0z+z2tY8YxnFdzy2k4cljlWOqKXNcyNG8A+O/BCz2/wAPPiR4o8NW1zIZZYdI1a4tEkfAG5hE6gnCqMn0HpXmVMhhJ3R3QziUVqNPwmvte1n/AISDxv4h1PX9RICtd6ndSXMzDJOC8hLEZJPXua3oZHTpu7Iq5rOasjoNW+Guh6nYCxa3QKowOK9Cpl9OpHlaOKnjJwlzXOQT9nrQFn84qOucV56ySlzHW82qWsei+GvC9h4btRbWcSqAMcCvVw+GjQjaJ59avKs7sPEnhew8SWrW95GrAjHIor4eNdWkFGtKi7xPN7n9nfQJ5TIvy5PYV5E8kpN3PRWb1EMj/Z00FG3E5xSWR0rg83qMvTfAPw9LAIhGOPYVtLJaTViFmtRO5nn9nLQSeG/SsP7DpGn9sVCxafs8+HoJA7qGA9RVwySkncl5tUZ6B4c8GaR4bjCWVuikegr1qGEp0FaKOCtiZ1viN+us5wqACgAoAKACgAoAKACgGFBJ9t1Z90FABQAUAFABQAUAFABQAUAFABQAUAFABQAUAFABQAUAFABQAUAFABQAUAFABQAUBddTkfi0jyfDvWkjUsxgGABk8OpoPPxyvHQ+UR/galnzMlZsWkSFABQAUAFABQAUAFABQAUwCgAqgCgAqQCgAoAKACgAoAKACiwBVAFABUgFABQAUAFABQAUAFAMKRJ9t1Z90FABQAUAFABQAUAFABQAUAFABQAUAFABQAUAFABQAUAFABQAUAFABQAUAFABQAUEyV2Z3iIZ0PUSACVs5iAen3D1H5UHHi4+6fG75Ej5/vtzn3pM+aqq0htSZBQAUAFABQAUAFABQAUAFUgCmAUAFABQAUAFABQAUAFABQAUAFABQAUAFABQAUAFABQAUAFJgwqST7bqz7oKACgAoAKACgAoAKACgAoAKACgAoAKACgAoAKACgAoAKACgAoAKACgAoAKACgAzigLale9to721mtJD8k8Zjf/AHTwaDnxa90+ONZtI7HWL6zhBEcM7oufQGpZ8tXVplOkYBQAUAFABQAUAFABQAUAFUgCmAUAFABQAUAFABQAUAFABQAUAFABQAUAFABQAUAFABQAUrjCjcQUrCsz7bqj7kKACgAoAKACgAoAKACgAoAKACgAoAKACgAoAKACgAoAKACgAoAKACgAoAKACgBCKBXsxpBDdDzQZ4jWJ8feL7ae18UanFcRNG5uXbDDsTkH8jUs+WxStMyKRyhQAUAFABQAUAFABQAUAFUgCmAUAFABQAUAFABQAUAFABQAUAFABQAUAFABQAUAFABSYXsGRUgncKaK5X0F2t6VQuWR9tUH24UAFABQAUAFABQAUAFABQAUAFABQAUAFABQAUAFABQAUAFABQAUAFABQAUAFABQZzvzIa2Q3BA4PfmgdVXifLfxkz/wsPVAQVx5fB7fItSz5nHQamcVSOC4UAFABQAUAFABQAUAFABVJgFFwCmAUAFK4BRcAouAUXAKLgFFwCi4BRcApgFABSuAUXAKLgFFwCi4N2A4A5ouKSvG6G98bhn2NKw6UJS2MrVNft7D9xFmWb+LngU0merh8LNyXMtDnm1zVSxIu8AnOMdKqx6H1SPY/ROkemFABQAUAFABQAUAFABQAUAFABQAUAFABQAUAFABQAUAFABQAUAFABQAUAFABQAUCe4EZHHXt7UBPY+cv2gdOtLLxlBcW0OyS8tFmmO4nc+9lzz7KKlnz2Y/EeY0jx+oUFsKBBQAUAFABQAUAFABQAUAFWgCgAqWAUgCgAoAKACgAoAKACrAKGAVABQAUAFA1uLQTUVyKaeKCMySvtUdyKZvQoym0jmdX8RSSgwac5CdGfbjNUexQwnKzCOPUnvz600erGnyoSqA/SOoNQoAKACgAoAKACgAoAKACgAoAKACgAoAKACgAoAKACgAoAKACgAoAKACgAoAKACgTdgoFJpo8D/aNsroa7pmpGI/ZmszCJO29XYkfkwqWeBmMXzHkHOAcdaR4rdmFBd7hQAUAFABQAUAFABQAU7AFFgCqAKACpsAUWAKLAFFgCiwBRYAosAUWAKoAoAKmwBRYa1DpRYJe7uHb+neiw1Fy2M/UtVtrAfvGDMBwnrRY7sPhJ1Hexyeo6pc6nMXcBE6BcnGKLHt0cNGktdyqQRkA4X271R0WS2G0Id9LBVXEfpHUmoUAFABQAUAFABQAUAFABQAUAFABQAUAFABQAUAFABQAUAFABQAUAFABQAUAFABQTIKCDxv9pHnS9GGM/vpuvTO1f8ACpZ5GYq8jwgZxkjk80jwZR1CgpKwUAFABQAUAFABQAUAFUgCmAUAFABQAUAFABQAUAFABQAUAFABQAUAAOTgdaA2ELKAWLAAdST0oLp05VWYGreJBHutrHlx1l9KD1sPhdVc5qaV7iYzTMWY9yaD3KNFUkNAINBM9ZCnpQA2gAoA/SOg1CgAoAKACgAoAKACgAoAKACgAoAKACgAoAKACgAoAKACgAoAKACgAoAKACgAoAKCZK4UC5WecfHq1tpfAktzJArzQTJ5TH+HJwalnlZhG2rPmvgEjOc96R4N1N3QpGKBNiUCCgAoAKACgAoAKACqTAKLgFMAoAKVwCi4BRcAouAUXAKLgFFwCi4BRcdrhRcfKBpkla6vLeyiEs8gUHpzyaDoo0JVGrHK6lrtzfuYAdkKngDgmg96hhVT3MzA2nsSaDr5UthKB3kLuFAwJBFADaACgD9I6DUKACgAoAKACgAoAKACgAoAKACgAoAKACgAoAKACgAoAKACgAoAKACgAoAKACgAoAKAOH+M2m3Op+Ar6O2C5hKztuOPlTJP41LPOzCF4XPlscnoRj1pHzUFa44nNBCEoGFABQAUAFABQAUAFABQAVaAKACpYBSAKACgAoAKACgAoATcKBvyFzjpz9O1MSUm7GVqniG3sT5cJ82XHUHhT71R6dHCczOSubi4u5PNnkJbJOM8UHs0cNGCuMyCACoyKDcDQA3aaADaaADaaAAgigBKAP0joNQoAKACgAoAKACgAoAKACgAoAKACgAoAKACgAoAKACgAoAKACgAoAKACgAoAKACgAoA5/x+M+C9aDMFBspOT67SP60mjkxmtNo+RASQGPcZqW7Hy0nytoKaVzH4QosO4VLdnYTlZ2CmtSk7hTGFIQUAFABTsAUWAKoAoAKVgClYAosAUWAKLAFFgCiw7B6e9FhEUsscEZllYKo9e9FjWjTc2c1qviOaXdBYEoh6seDRY9mjgr6mFnJ3Hknkn1qj0qcFAXcKByUm9AyKChaAE3CgA3CgA3CgAJBFADaAP0joNQoAKACgAoAKACgAoAKACgAoAKACgAoAKACgAoAKACgAoAKACgAoAKACgAoAKACgAoAZJHHMrQSxq6SjYysMhlPXNZzjdmNeSUXc+KWVt7nGcMRn1wcf0oUYrdnymJk+fRDec4waTcU7JmOr6ACDnB6e1UrPqQ5NdAyMZzxVrlW40nPVhSdug7WCkMKQgoAKACqQBTAKACgAoAKACgAoAKACgAJAznjFAQi5MoajqltYxM0kg84dEHWg76WFcmjkdR1S81KTfNJtUdFU8UHsxwcYbFbb0APHfNB0RXLoJtNBYYNAAOtADj0oAZQAu00ABBFACUAFAH6R0GoUAFABQAUAFABQAUAFABQAUAFABQAUAFABQAUAFABQAUAFABQAUAFABQAUAITjrSuFw3Dk+lDdiXNJ2Kep6zp2kW5utRukhjHdq56+Kp0Fdm0ablqedeJ/jroWmROunQPcMQVDkgLzkeufSvnMXnsea0EzX6upRtI+c/GHinwxpc0LadbYyC7gv37/AK15lTOaktjjeVwbuzg7r4omeIR6VobPJnJcvwKx/tWre9y3ltJLY3fCfjAaq2zUtKK7eDiT+QrohnM47nPPLKb2R6jpvguw1+yabSdSkW6YZWGZQB9BjNd2HzhTdpHnV8scXeOxzWpaZe6Pcmy1CFo5R0BGN30r6LD4iM1c8evSlTepVrqbvqYLVBQtQegUwTuFIAqkwCi4BRcAouAUXAKLgFFx2Ci4gpibsNaREVmZgAvUnoKC4Qc9jB1jxJHGHt7P5pP75+7QetQwrWrOakaSZi8zl2PdqD2aVOMUN2mgrUdQAUABoATBoAU0AIFNAC0AB5FADdpoANpoA/SKg1CgAoAKACgAoAKACgAoAKACgAoAKACgAoAKACgAoAKACgAoAKACgAoAKAEJxUsmTsIeen5UpzjTV2OOpi+I/E1noFo08kqeZjhSa8XHZlGnHRmsaPM7nzJ8VPiJfa1qIVbwrChOQrdq+IxOa1Kk+U9CFLlR4rr/AI3NsZFe5O2M8ZOd+awlUctWXGB5rqms+INR1BlZSygbx/umo5iuQLDWruxu1ht5kUSjBBHepciXA6jR9V1u1mLS7JEDbgVGDS5zKVM9h8GfEX7NNbmcNEFIHXoa09s4QuiPYqasz3a8stK8ceGnkkCPeGPMEvAbPpXqZTmkue0meXi8uT1PFbu0n06drO6jdJI22kMPTvX32HxUKsUfL4mg6U2kRZz0rqaVro5oWb1Cp3CSs7BQSFABQAUAFABQAUAFAlK4DJGQDigtRuV72/trGPzbh8A/d96sujhpzlqcrqeuXF8DCnyQf3PX60H0OGwcYrUywuAe+fWg3VOwtBvHQKBBQAUAFABQAUAFABQAUAFABQB+kFBqFABQAUAFABQAUAFABQAUAFABQAUAFABQAUAFABQAUAFABQAUAFABTtcApPQBDj1qHO2plUV2jE8TeIYtCspJgAZdvy+1eBmeYxhFpHVSotnzZ4y8a6hqk84LsUJOfY+1fCYjFyryO6nDk3PGPGF+baKZnmUO/Ay2KwXLuzrTTR5ld+FvEPiDS3niD+VHJuz6j1q27iuoG5b2untpMdhNJ5d2i43HhnOOlIOdHOzeEpFu1umSQFWyRWctx3TNiLFihuJZ2Xn7p9KklxOr8MeJtO86OPy1kZuoI6U+bSzJUbO57H4S8cXenskUbLJbMwwM8qfaiF4O8RVrTVj1PUfCFr8TtL+2aWVh1WCMsMDHmD0+tfTZXjpRtFnzePwTd2jxm8tbmwu5LG6t2ilhYo6MMEEV91Qq88D5WpSlSkRVoS3cKBBQAUAFABQAVVh2Ciw7BkD1yD6UrGcIOUjH1fXobEBINsspOMZ4H1p2PVo4SUjmLm8uLyTzLmUt6L2FM9qlRjTIaDdvsFAXCgQUAFABQAUAFABQAUAFABQAUAFAH6QUGoUAFABQAUAFABQAUAFABQAUAFABQAUAFABQAUAFABQAUAFABQAUAFNAFTIBk7+VC8nHyjNcWLxEaFJ3NKdPnkeH+P8AxNJqt/NDA7LDCdr1+Q5nmsp13FPQ9+jhPdueJ+N/EAsopDaoNgGckc1i62iZMqDvofNXirXL/wAS63sTeYt2Bg9DW1OfMT7Jo9K8O6mdN0KOwvrtIbgLiONuQ4rZsPZ3OV1Sy+26ob5HaN0OWBPf2pcw/ZDr7WtQtI/mAPHGWzSbuJx5Tlb/AFPVtUm2B0CnFAjqPCOnyzXkURlCkckr3otcD3DwxZ28MMbTc4bBOelaxiZSPbvA+tw6HdRSxTtk4IH+FdWHk6c7mFakpwKX7QFst7q9h4ktrBY4LyICWRVxlwoHP5V9zluLUkkz43McO4t2PJxnGG6ivdvfVHjpWCgAoAKACgAoADkdRVod76DJZ44YjNKwVR1zQaKjKWxzGreI3nzDYO6pyGYDGaD16OESSZh4znJOT1Peg9OnTUULQaBQAUAFABQAUAFABQAUAFABQAUAFABQAUAfpBQbNW2Cgzc2ugUD5mFBS1CgAoAKACgAoAKACgAoAKACgAoAKACgAoAKACgAoAKACgApOXKO2gHihtcvMzNSu7GRr95ttJbeI/Nt+bnoK/PuI81StBHsYDDObueJaxp0Mbz39wx8pSTgnqa/La+JU6tz6inHlhyngPxAt7zW7iaK2UwQtnMp4RR6Gu+nU50jNUkmeQXUmm6BNIlnZm8uo+A3VM+tejSlyq5nKkjE8vXfEGofbr9hAsZ4VDghfatvaqRi6J0q+I4IIxbC1efyx95hziqTuZyhynM6nrE19K2YWRc8AjtVXsc81di6YZLp9kMZQL1yOtFzNqx3fhlVttQhlwV4OQfWnz2EtT0rTNT8uJizHBORWsKikzOouU9B8Jw6jqUn2uZiojA2duK6PaJe6YKV0e3aZp1h4z8OyeGNawRMAI2J5RwOCK9bBYt0Xc8vGYdVEeE+NPCGp+CNdk0XVFOQN8cnZ07H+lfa4DFLEwR8liaPs6jRhc9+teg1Z2OUKTVnYYUhBVWKkklcQtg4xRYUE5FHU9WttNiO+QGUjIUHNM7KOCk3e5yV7qV3qD77iU7eyjgYoPboYZJalXauc4z+NB1cqWiFoCwUDCgAoAKACgAoAKACgAoAKACgAoAKACgAoA+3PD/xz8F6wii+ll0yQQ+Y5nGYt391X6t9dooPPhjkzs9O8Q6Lq1vFdabqdrcRzHEe2UZc5xwOtB2QxdN7mgTyAOckY68/lQbe2i9g3Dn5hkex/wAKBJ3Ybvag0Dd7UALQAUAFABQAUAFABQAUAFABQAUAFABQAUAFABQAUAFUkmncG7IjuJBDE0rHhQTivIzDE+ypOxVCnzzOO1C5+02s8iEtI52n2Ffiuc4yVaqz6nBUeRHBeK7CNrVrgsQkS8r/AHjXy93z3Z79KldHzD8TtQvnaWK0i27idseeCPUivSoVuhcsM+h5bHoF/dyF2dgSMnJwB7V6kKuhhLDMSTSXtgHFxtPRgD1q41TN4ZlS7uLG2jKohkk6Fd/NbRqnNPDMyxb3Nw32iZSEHCr0rop1VbU5Z4do6TQ9NmmZJGXgdgK09ojCVBnTwWctvcxzyDCg4xisalTUcKNtzs9NtluLiCAllA+ZhVUp6kVqWh65o7/ZtKWRXJCkAADFdnNd3OL2dj0fQ9S8hbS8jPQgMP610wqWOXEQF/aDsE1jw9pXiWIAyW2YZCF6qSSOfqa+qyTFXaifM47D7yPBOepr65u7PnX8Vgpt3ZTCkIR3VELlgAvJycCqRdOlKbOf1PxNGGa2sOWdcNLnoPTFM9WjhOXc5tyXbczFj6sc0HtwpxUUFA3psFAgoAKACgAoAKACgAoAKACgAoAKACgAoAKACgAoA9EAxjBOR684PsO1K58WrrqSwXFzazx3NrcSQzRHMciMQyHOeMHii5opyXU6nQ/in430J28vXZ7mOVw8i3R84nHYF8lRRc66eNlE77Sf2iXHmDWdAO3/AJZi1PX86LnfTzK3Q7XRfjL4C1l4LddYFvPOpOydGQIR1BbGM0XOqGYKXQ7K0vrG+ijuLO8hmil+4yuDuoudcK8ZFjIzx830pmvNHuAbOPXqfagLoN3tQDYA0C5mLQF2FA76XCgXMFAKVwoKCgAoAKACgAoAKACgTdgoFzBUybWhE5mP4nvvsenhQcNM20V8fxBivq8Gj0cBDmkYNtDI1lCwCgzH5yewr8lrWqTcj7CjDlSPLvid4mj01zp8TB5JQQqqeR7kV5FZWZ7uHimj5/8AEVnd3lzsdczs31AWqoaas6rJaHP31pJPIdOsowWQfvGA7+1ehGrpYPZpmPf+HZoI9ssfL9PY+9UqtmS6S2IrLwfbqPOuI1JHVs9TW8KhhUoJEF7pStKpEeI14AA61sqtjgnRTZ1XhjQLm5AWG3wM55qlVMJUUa+s6Y1skUUkZH7xe1KVbWxg6Wtza02EJqChUwSQo+mOta0qljnqU7no+mzKbBxtAWPA+tdkaxxSpWZsWOvKLmS1RwAqKQM9OBWyqnJWoto9CMq+I/BeoaBdAGRoPNj74wCf6V7mS1+Wrc+fx9O0Wj5zC7flxjbxX6NB88OY+Nqw5Z3DPODxWyV0KzepXvb6GwhM05GB2ByTTsb0sPKocnqeuXWo5jRtkBOQuOT+NM9zD4RU4pmbtHbig7bK1haBWYUFBQAUAFABQAUAFABQAUAFABQAUAFABQAUAFABQAUAei1B8YFABQPYNqnGRyD1oE52AAYKkZ/E4/KgUKk0XdP1nV9LljnsNSuYXgIMWyQgJ9BTOqOJkkdZpPxq8f6VG0Zvob3cetzDvb8wRVG8MZLqd/of7Q+lyxOuvaVNAwA2mH5lc9zjtQdtPG2ep3OjfEnwbrjRQ2mtwLPKu4xyHaVPpzQdccdFnSW9xDcoJIJo5VzjdG4YUG8cTFk2QSeeBzntQa+2jLYDjsQfpQF7iEigQA57UFR3FoLCgAoAKACgAoAKADvQTIKCAPQn0FTLa41a+pyfjWbzLrS7NT8zTFyPUDHH61+Y8VVnJuKPfwMVGzJ/EaJoXhu4vnKgWkZlYjkY7D689K+EjTcU2z3o1U2kj5iu1vNVuzrd4jy3d27fZ4gOfJz94+leZXWp7eHqe6Z9zoNxI5srOBpHc/O5/hz71iro6uYt3GiaL4b0zdNFG06jA/vFvetItmkZHMR+Fry+c6nfBY4nP3c8YrRXYSlqZ2p2xObPTbPzMcBscD8a6adzOrLQg03wHdXsyy3vGD0FdUYtq55dSpZ2PUvD3hu1tYBEIxx3qJXRF7mD4t00NrNpZBVZQxZsegqFdj0SFi05YJDP5eOTsNdMLnNUsb11FJpvhos3EshBz610qXLHU50lKRzFjrJOpNIhJJUL1qqdW7sTiKSjE9s0bXBY+Hb7V2wNtgY1J7tyMV9LlFKUqqaPjM0mkmjxEMXG8kEk81+oUIuNNXPiZJ1Z6GPq+vw2StFbEST5xjritUelQwraSZy9xdXF5L588rFj27D8KZ7FHDxgtSOg2dr6BQIKACgAoAKACgAoAKACgAoAKACgAoAKACgAoAKACgAoAKAPRag+MCgAoG9QoM+TqHfNBVwoGpCk8dKdx3E9j26e1FxO4hUDJXg+/NFwjOUepf07xDrekIsemapc26KwbakhAz9KLm0cTJHeaT8fPGFhA0d9HBfvu3CSTKlVA+6MU7nVSxrW53ekftA+Gr24NtqVhdWIVCTLkOGIx0A+pouehDH30aO20Dxv4X8SRwvpmrwu8wbbEzbX4/2foKLnTHExkbsbqw3B1cdCVPGfrRe50QqwfUcCT1GP60zVTTFoLWoUC1CgNeoUAFABQAd6CZBQQHGPrxWdV2iyd5I4jXo5b3x3pVmnZDL9OlflXEUn7U+jwkPdOj8a6FJqmh3OkwyeVG/zsTzlvWvna9uRHoUm+Y8luPCC2auiFWdhh2xjavoD2714tWmpM9yjUsjJk8OvbqYrKUJHnKgjJz9aj2CsdCrswbvwvBHMbu+kaSQHJDDIzUuHKdVOonuNu9Ejv41ZgRGvAA4Fa0433KnNJlN9ItLRfkVVPtXVFJGM6iaJYRbRMCqD8q6IzsrHnVY+9oaH2hWXamFOKyk+YUdDjPEKSxeIbW5LnyyrBiemTULRhPU24raSezj2jkEE8e9d1JXOKpKxa8ZqV0g20YIKKCP60TXM+Uzo6zueceFg97POQOspSM+vNY0Y2qWLxkvcPT/Gupw6P4PstOaZU+1OXck4CquBj8Tu/Kv0nIKCaVz4HMoupJo8Z1TxFLcjyLNWjRW5Y/xV923Zcp5WFwS5rsxtxLF85J7nrStbQ9dQVN6AABwOlBUnzBQSlYKBhQAUAFABQAUAFABQAUAFABQAUAFABQAUAFABQAUAFABQB6LUHxgUAFABQDCgkKAQUFBQDCgkTaKBPUUDBz/OgEmhQcYOSSDkGgtTfQInkgkWWCV42XOCrEHk0FqtNG7pPjvxfoiJFpviC8iiSTf5fmEqfY57U0axxU0zt9G/aE8R2sznWrGC6jOAmxdmB68dao7aWMa3PQNI+O/gjUJfKvJ5bHCgl5UJXPoMA0Ho08cup2GneKvD2rxJLp2tWcwk+4BINx/DOf0oOiOLizU34GeOmcZwaDb2ynoh3IJB49KA5goHF3CgsO9BMgoIGtkEHsOamavEcVdlPStBa68ZjWJBmK3s2H48Y/rX5fxLTtUue9hJaWL/AIm1ax02Dy57tPlxxXyNaXuo9ehScndHm9/reh3SuDfIvJxXkzlqexSouxzlxKjEtA+7ac5HQimqnLudEKDOdv7kahd+WHOAcGnzplOLiQ30yxKttFk8c5rSJnKTZzki3U10Rk7AcVtExk2ankwhVHtzScrOxKjfVkc7KqDyyAa0irmctCK50lNUgWFky+QVb0reNK+phKdjZ0fSntVKSkMOFz6V1QhynDVmM8d2yrosjAjJ3c/hWdTRsVC7dzz7wjZKbm0sIRtZyATj+PrWeFjz1h41PlMr4t64uq+JY9PtJMwadbi2P90ycsT+bH8q/Xsiw1qSkfKV4pyaZxJA4HPHHWvfn8VjnilBhVMbd3cKQgoAKACgAoAKACgAoAKACgAoAKACgAoAKACgAoAKACgAoAKACgD0WoPjAoAKACgGFBIUAgoKCgAoFYKBpWCgdwoEFA7hz2NMVhNo7cUXDYUDAxuPHocUXK5mPhmmtpElgmkjeM5VlYgg0XLjWlE6vRvir460SOOC11qSSNG3FJlD7/Yk84/Gi50U8dUg7o7nS/2jb6JpTrnh6CRWwYhaOUJ9c7iaLnbTzCUtztdH+NvgXVXggfUPsk033hP8iRn0LnimmdkMYjuLO+tNRtUvbC4SeCTlZEOVP0PemdUMRGW5Nu4B2kbuV5yCPqOKDbnhLqBJxnHHrQLR7AOevpiqSTVmLWL0LunTiyt7uU5O5Fj/AAOa/O+KqKjdo9rA3k1c8f8Aip4t0Dw7DPqGt3kMUSZbaXr81nUlKXKfWYeMKcbnzB4m/aT+GjySrFNc+WjbVlRDtL9xn8q3WX+0XMdDx8aWhW8OftBeHtYujY2GvIu8bQsjY59OtYVcuktWaUs0pyVkeqeH72e9iSRkTIGdwOd3vXDKnKm7I1VZ1ehJe3pQPuABz1ralKy1HKPYzl1SOFtz9Mda6E77GbiupE3ia2LFBFvPt/8ArrOo5J3KUItBB4t021cteWLlfXFFOu07MxqUE9jp9C1rRNT/ANQ/llugzyK9SjWT0POrUZRZ1kOmIAkY5L8jFdtk1dHl1k0zO8a6JPf6YLeGPvg49jXNUjJtjo1/Zq5514atbjT/ABFHHcIF2SOygDvijL6f7/U6K9T2lO55NrUjyavfM7ZJuZT/AOPnmv2jJrKhE+RxD99sq5zya7m71DmS59GFaSVmVy8ugVIBQAUAFABQAUAFABQAUAFABQAUAFABQAUAFABQAUAFABQAUAFAHotQfGBQAUAFAMKCQoBBQUFABQAUAFABQAUAFABQAUAFABzggHGe47UDvYNo5wMZGDQJyfQUEr0LAgYBDEfoOD+NNBGc0T2WoX2m3MN5YXcsE9uwaKSNypU+2OlUarETR12kfGPx9pCSImrfazIwZnuhvcY7BjzQdNHFyT1O+0f9ozTWiP8AwkGi3UbKoAa1KSbm75BYEfhmg76eNS3O60b4peCNZkggt9aSOa4XcI5kaMqfQkjGfoTRex1wx0ZHYaW9pq9tMbO9gnjyFLxvuUnn0r4LinVM9/L66k1Y83+Jvwi8GeKLSa31u284vk8vweMV+bJJS1PtMKlOOp8p/FP9n69tvDz6D4Qjit4RcNPGfuAE4GCQOnFe1hq1NKzJxOA543R4rpP7OnjKy1VLm/k01niJYFbtnJbr2U4retKEloeGsHVpVNNj7A+G/gjV7LRbUX0kfm+SpYIWOePcCvDrUVJ6H01Gso07Md4h0G5guHQptXrz3rllhXzaDjiVFNM4TxEZ7O1kKjlSB07E4/wrrpYdrcwqYhPY8T8T/EfxTplu2o6ObW2s1naHzbhcksvDD8xXp0sHTqx1PNxGMqU37pj6L+0t4rl2Wd54btb4MSCYnwSB3AxWdTLKcdUTQzGpJ2Z7D8OfiN4c8Yn/AEKX7Dex8SQsOhHvXnVMO6ctD1o1VUhdn0X4Q1A+UiXEiyMMYbOa7cO76M8fFJN6HbG0ieymlIG1OctzxjmuufLGJ5ypyZ5ZoV/pmoeKz5tk0llFKyvOMAKeleXh8XGnXPZjg5ToniXxS0GLw/42v7K2IMExFxCR3Vv/AK+a/X8hxHtaMWj5XGUPZzaOVGO1e9JWlc81KzCqerG9wpCCgAoAKACgAoAKACgAoAKACgAoAKACgAoAKACgAoAKACgAoAKAPRag+MCgAoAKACgVgoCwUDCgAoAKACgAoAKACgAoAKACgAoDcKAWgUx3Ci4BRcQDg7gecYouAijYylMAg5JAwSfrUyY4ycNUfR37Nck48I6jDCTgXQxk5xnNfB8TSurM+1yBOq7s9D1fT5LgFbpQynsa/PZQjI+7ptxPPNd8JafLI6vGdjA5G9sfzqFaGzPWpVHJWZhWngjwnaXCzOiFowfmkAOP0qvrLjoXUoq14o7TTre3azEtmwkVVCrgDAA+lXTqpvU82VGSkcj4lEbzlnjx2rrjUiTVpdTi9Q0W11OOSEopIO7GOvFaxnAwjC71OC134Z6fdWhtNQ8N209qW3qEDAZ9SM9e5puryvQ2lh4yWpy2lfALwZb3q3ttYLDJyAFZuAfxq3WctGYrCwg7o63Qv2ffDltd/btJg+y3G7cXUn5j75rmm9bHRZKB63oPhu/0eONbiRn2kc+1ENNTy6t29DqtU1qDS/D99d3UgSKCEtIx6Ac1jiK0tbnbhMM6iR4VqOqXb/2bLok/lRagyyShTjcp5zXhYSlPE4qyPrKlClhcNzS3OR+LGrWOqeJ4zptx9oW0sordpQcgyByx/wDQsH6V+6ZBh3h6EYn5dmNdVK0mjj/b04r6ecVa54020FQtQTursKBhQAUAFABQAUAFABQAUAFABQAUAFABQAUAFABQAUAFABQAUAFAHotQfGBQAUAFABQAUAFABQAUAFABQAUAFABQAUAFABQAUAFABQAUAFABQAoODQ1cmR9Efs2XCQeGNU5P/H0uOf8Aer874plY+84Yjc9A1vWBht2RjvmvzuVWx+h06HMeeeJfEgt42Mbg5B79KxlVO6lQaPNI9ba/1JjqE0gtI/mcKeorGU3I9ClFJWkdpoPxa8FJbPZ6M7IYxtKyHqfrTVRoc8KpK6MnV/GOn3czO7xorZAJatI12cksHzM526vPsVsNXtdShlG/Lxqe1bRrswngXA7jQJ7PWbGO5CAhx0NbwrN7nPKny6GkugaYW3iCFW9Mc1uqpjKJINMMYJSJQB021opc2phUi7FyxcMvkvudh+laxOVRV9Th/jUb/wD4Q19H021ad9QuljlIOAqYrlxa5o8qPcy6UYvU818XRp4U8IWcQkzeSQraWyjqqAfM39K+n4XyS8lVkjg4hzZOHsoM8qA4yRgnk47571+p06Kh8J+euTv7wtbt9CGrhUglYKACgAoAKACgAoAKACgAoAKACgAoAKACgAoAKACgAoAKACgAoAKAPRag+MCgAoAKACgVwoC4UDCgAoAKACgAoAKACgAoAKACgAoAKACgAoAKACgAPYepH5U0rkyT6HsnwJ1ZYNJ1awDYZJopPz35/kK/OeLYtLQ+84Uk27M39e1xvMkjMzAc45r8snOVz9XoQSPPNf1D7RFJFvOSeKSbZ6Xs4qN0Hhm70mKN7e6aEt/HvPatYRfQ5rtu5Hrmm+DJElFgkEbNySDjmtFSvuaKrNaI4nVfAdjehJTq88gkOAqOcJ+VaKgifbSjqJovgpdNQ24v5JI2bpvLZrb2CSOaeLnN2Z6f4NmFjEbYMNsXSsrqLszLkU3dnTHWI0xyMmtYzRNShFLQ0LLWomkXzGGPSt6c+iOOdLQvwFLifNsF+Y7Tj1Nd0dEeNWn7N6mdqtnYaxftp9zfxxWsKgTSE/6tu5/KihQdatZ7GSzJU1ZM+Yvivr9nrvjC4TSpXOn2Q+yQZ6EIApI+pBP41+sZLRVKkoo8HG1ZV586Zx44GMYr3UnH3UcM+Z+9LcKclykwld2YVN7hK19AoEFABQAUAFABQAUAFABQAUAFABQAUAFABQAUAFABQAUAFABQAUAei1B8YFABQAUAwoJCgEFBQUAFABQAUAFABQAUAFABQAUAFABQAUAFABQAUAGM8UX1KWkWeg/CC4Ed/qMCn53hV1X1C7s/zr4riujzQufWcLYhKokdZrCx3DyEt27jpX5DXhaR+w0K3u3PPfFkj2sZS2OSR8oA5LdqhI6frKtYzvBnwovdRlk1bxXfXcS3C7kjjl2YX3rqpJIwlXSZ0WqfDfwXaQrHDeXnuTcE810RaNIVUzl9T8CwqrSaX4jvYGUfuwG3DPuKq6TM68+xzN1d+PPC8eZ4YdTgGRmIbH+vFbOSscHtNTr/AAVr9xqdi1wyPBKPvIw5+leZX1ldHdQ95HQzaky4Cu34+tTG52unzI0NO1J3dQ0mTXXRdjjqwUU0dxpmqWumadcandOirbRPKSxx0HH616KlofnnEeMWFTaPP/BPiG4+IGoa7oFvYCVNQt28yWFsOg5GR717OWWupM/J8TxBVVVuL0OHvf2ZtSWxVvCPjCV73eC9rqsQXcPRSOfxNfe4XGRpQO7BZ7Oo/ePN/GnhL4ifDd/M8Z+ELm3tmwyXEA8yNhk9WHC9O5FehRzCM2fTUcWq0UznbTxPpF40aR3YVnUNhhjHtXf7TnR0ON9jTinhmGYZVdScZBBwapbAh5JPRfzpjF+tABQAUAFABQAUAFABQAUAFABQAUAFABQAUAFABQAUAFABQAUAei1B8YFABQAUAFAWCgLBQAUAFABQAUAFABQAUAFABQAUAFABQAUAFABQMKlqXQmzewE4GcD8aHeK5mWo+6+Y67wT4a8WS6lbalpdjcrbudrSlcKVPUfpXzmcVMPiKTjPcvLs2pYCrudh4yTVNF3zXVrIYupMQLEeua/IMdRUartsfqGU8VYbELlkzh9Pvory+Se8VXTduXa2R+NcLTR9ZHFUKiTizsJvFaywvb20iLxtJJxiiM7bnS3SlZox9Q0eC8jjury+kYHkhTWqmaw5Fsc5qYtrCQmyuZMY4BPOa0i77lVKfOrofZ6gs8QjnQFh3bvWyaZ5k6Uky/o97Y21wUMCAN196xnFX0OihX9m+WRYv7m0uZW8oBDStY9X6zDlJtKj3ThQ5LfwgDqa2pxvqeZisXBRbuY3xl8cnSPDo8LWLg3N0pF0M8qprsUlazPyDivFKsmrl/8AYs0q+ufEOta/JnyYoFhQnpuJ/wAK+lyahGqlc/N6GFVV6o+nruaHTL9BPAJIHO3OO31r6WrRjBWR7tHL6dJXSLutaPo+taHLaTRpc2F0u2S1ZQysOc8Gohem9D0aNR09Efmj+0J8GtR+EnixoFj3aTqDvJYufQnOz/gINe5hMQ3ue5hKsqmjPM7W8u7F1a2meMqcjB/pXqOa5bo7ZKNzWs/GOr2+5XeObJzmTr+FRGbbIsjasvHlnLJturNo48feRt2T9O1a8xJs22u6XeMoivIwxUHY3ykexzS5gLyvvGUw305H5jiquAZPfj2ouAZNXYB1FgCpAKACgAoAKACgAoAKACgAoAKACgAoAKACgD0WoPjAoAKACgAoAKACgAoAKACgAoAKACgAoAKACgAoAKACgAoAKACpl0E90GSP4c+taOSjG7NXJRR03gPw/wD2xq8VzeRZsLUGWV34DY6CvCzHMVSptI+ezXN44SNr7nV+NPiTq2nxCDSf3FsgISOE4AXt0r81xWYTlN6n53iM0qV6vuM8quPjN4gsrmSRr4mJsiSKQeZvHpznFfPYnEKpI9/KMXiaNRSbC3+IXw61xgb15NCuj1aDcyMfcE4H4VxSqI/Wsv4llGKhJl3+1dKTKW+rW1yh5EiN834j1rK/M9D7zLs6jKN5strrFzLbeXGzbMY3Bq66VJs+lw2aUZdTCvxc8vNlkByG3811Kid7x8NkTWEV7KokiDFT71rGiclbGxWporBcKwkPybepdgKv6vc4frkJPmY99c8P2XN/rdrGRyV3Zal9WOXF51Tox3KN/wDFzQ7CCS18PyJdXLjAkcEInuTV+z5I2PzrOuJp87VN6HlGoX+qeJNWEjK093dSCMNu4PPb2p0aLqs+CxGPrY2Vrn3j8C/AL+A/A9np9yhjvL5xO4A7Y6Gvucmw/soI9fLqLjBKe56BrWnPNbmVBuU8gY6V6lZ3lY99pKJS0iSWFTbEkLzhvRjUTVjkjT5p3MH4q/DDQ/jL4HvPCGpQRrqUGJLObaNySDp8x9eK0o1uU9SlU9ij8yfHvgXxD8OfE154V8TWZtby1Zh8xyrrnhlPfNezRq86R1xrc+pzo5AJHTkV2LRXOiGop5GG5HoeaOYT3BTtOV47UcwizbalqNoAsN9MqA5CK52/l0NUpAbVr431KGMLNAk/P3uFwPwp8wGzbeN9JmbFwstvx/EMjP4VSkBs2eq6ffKptbyOQnnbnDY+lHMBaDKBuJ3L6gGrAWgBcrQAlABQAUAFABQAUAFABQAUAFABQAUAei1B8YFABQAUAFBNwoHcKBhQAUAFABQAUAFABQAUAFABQAUAFABQDCgm4v4Zzx9KTV9R2vqdL4P8H/2+0l7eTmKxtmG5sfNJ7CvBzPMfYRaTPn85zulhKbSep2moRWgszZaeHtYFG1UjPLe7Zr8+xuaTru3MfjuaZ5WxtS3NojzHxcLmyA2KzKueWOfSvArVOxvltaE5K+55jrDxXLPLsXf02jivKnFXuj7rBVdNTjL6MASbZQjrzjklj6DtUey5j3sM7u6MGa81C1kPl3EkffAOK1hQklofS0MVWStcB8QfFWjKJLK/Dkdpssv6Gu6gnf3j3MLj68epaX4/eOI48S2WmzcY5gf/ABr1o+ztqj2aebVIrWRUu/j98QJ18i1XT7QYxhLds/XrV+50NXmdSejkc7qHj3xxrDYvNfnyeoi+QUXXQwqYydtGP0u5up5Ve7vJ3YHlpJDzXNUnNbHzOYYmrU3Z6b4Y03VfEUkWm6HYvdSyEDZGpyfc8dKmjTq1pa7HzFanObPrz4Hfs323h1rfxR4sImvcho7QfMIvTOa+swGAppJtG+EwrjK9j6FunESBVfCE9R/BjjivcivY6QPo6NNWu9zU0ORruB4Z8FcYGaTbk7s6HqrGXf2D2l2rRn5c7hjpTbutSXaK0LEIe5ma9jUCVUww7GsnpsZ4mUlTuj5W/bE+HNt4v0G68Y2GTq2gMRdRADLQgDcR9M5rrwWIanyyZw4DM71PZTZ8Qc9xg19HKScfdPrqN2r9AqY6rU1aTYU7C5UFMOVB3zQHKgAA5FO4WQ5HeNg8bFGAwCpwcUXDlRetPEOsWa7ILyQxg5KnB4+pp8zDlRs23j67jZxe2aOP4dh2fzzRzMOVGxYeMNJuwVlkNu4Tewk7e1a3MzZt7u2uo0lgnR1ccAOM5ouBNj1J/LGPzouAUXAKdmAUWYBQAUAFABQAUAFABQB6LUHxgUAFABQDCgkKAQUFBQAUAFABQAUAFABQAUAFABQAUAFABQJi0CJ7DT59UnS0gzukYAkdhXDj8V9Wp3OLHYtYWnd9T0C68RaV4UsodMVlLxDaQO57k1+S57m0pycUz8bz11sZUfKc/qvxF0zTbR7ucFgeRzXyccRJNtnl4DI6k5Wa3OCv/i/omrlrT7Ny3GeO9aKrzH1mG4anRXO0chrJj/eTW5JLDIAHShq56+GpPm5Tovgj8H5/ilqF3c6rPJZaZp5ZpZlAYt6AV34ejzn3uWZa6kUz2eT9lL4e39vaxWNteyRq+6a4kkHzqewHavSWHUFqfV4PJnNbHn/jr9jPw9NczN4Y1z7JuOI0uVLAe3APNZxoXeh6M8ndONzyDxD+yF8UNJlLadbwahF2aOYA/kcYrrWEcjya2GlB2MBP2X/i/NISPDYUjt5wNdEMvkzL3oHV6D+xl8R9SVJNRu9PsUJyw3ksPyFdMMva0M513sew+Cf2L/DGlPHN4i1ttQcYby4lYD8zXRDKeboclSPOfRng/wACeHfCVskeh6RFahF2+YAN4967qGWqlo0ZRw6bO60sM8TK43M38Z6mvUjFUkd0KCgguYRuVM/Wpb5tRt2Ldirwqx3kDtSFcmju4pkazkxk/wAR7VXQb1SK9iosrwxlySeAD0IrORpWhekeT/FCOGHxbc2cqKbfUoVE6kcbGG08V56xHs6p+W4zGSwOObvpc/P34q+D5/AnjfUdCkQBEfzYB6xtyP8ACvqsBW9sj9YyXGrGYVM5KvUatoexHYKQwoAKACgAoAO5PqMfhQAdORx9OKAYmASCRkj1quYyY+OSSJleKRkZDlcEjFHMBp2PibWLLI+0mUMckSHOaOYDbtvHwGWvLE7cfKY2701IDXtPFWj3bIou/LZhkq64A/GtfaIDVjnSUbo5FZXIKsvIIo9onoBJQAUAFABQAUAFABQB6LUHxgUAFABQAUBYKYWCnYAosAUWAKLAFFgChoAqQCmgCnYAosAUWAKLAFFidQp2Qubl3EZgqkswUY5J7Vm5KMW2VGlNxcmd34bsoNK0yG8dVNxefMG7qmP61+e8R5hNrlUj4LiTMFFKDZ4/8Rb/AFFdYluVlbgkA57Zr8qxlSVSrds8TK+TEL39TldW1FtS0gwPIWbaT1qXG6R7+Hw0aVXmSPN5I7q1nEyhuuAfQ+taR2sfVwSqU7HpvhA3XjI2dhpZVry4dLbyz1Jzy35ZrqoR5nqefQyyUsQuVH2na+EbH4W/DG7sNNtkS8EKNdSAfecgk/zr3KCUVofqOW5e6cFdGz4RvWbwLbX0iGNp0U5I6nFbOV9z6rD01SWiOY1rWpNME13dAmKNGbI5J9BW1NI1raqzH+FtVu9R0izvr0+Xbyhzhhhye2f0rvpSseHiKMZPY6y206OYLJGQTgV6tCUep4eJoW6DhYIrFigB+ld0UpO6PKqQUXqWIbcKoKjgGujm5FoTyp7GlbjgA96z9o5alKPLualm6xyK7McdKTd9y+Zk+ow7SssfQ0JJIkehzAxB6U7BYzb4yw7ZI+hOT70mBYiv4LiJTOQrrwh96VinJtWZ4Z+1Hr9x4YbSPEAIEEkZikf1YdB+NfPY68JuSPg8/wAsVWpzpHhPxr8K3fxU8CaR8UPD1i9xeWEbWmoxxLltudyt+Rx+FexkWMfMlJn0fDVdYenySZ81c/xAg98ivs3NT1R9tFuaugpXBOS3CqNEFABQAUAFABQAUCsgoCyCgLIMD8qB2QDilYVkTQXt3asjwXMqbDlcMePwprQGkalt4w1u3BV5xNnkGRearmZmbdr49tZFb7XbvGeACvOfpQpO4G1beIdIvWCW95GS3IUnaR7VrcC9FIkql1cbemQcindAOOcZ4xVaAJuxyTxRoBIGTHT9KWg7HodZnxYUAFABQAUAFNAFUAUAFABQAUAFJgFSAU0AVQBQAUAFApAehPpQVTVyte39vYRl55RkDO0dTQdUcL7fRGBHfXviHVbbTYAUjnkVdmeozzn8K8zHVXTptm2MawuGaPXWuE8kYBEca+VGrHoo6EV+L5vjnUrONz+d8+xUq+M5V3PL/GNot5NKMZBzivnJe/K56OXTdCx5lcGXT3dAC3bmulQvE+2oTVaKZlzss4yygYBIHb6VjH4j18NW5Xynpv7JfhLW9U+M9hcW9s50m2SS4mkYfdIRiAPqRj8a9ehDQ+yySnCrO7PufWdAuPEEU9rdSGKylm3sSeSPT9K9KOiP0qnRioKxR157PTtNi0awAaGIBEx2AqVLU640ebY5O/ayI2XMfmog3MOua6achVcPoJ9rF1Gr2kflxKuMe1dKnY86dDuVvD/i7VZNZntkO21gXkuK6qddo8+thUzu7O/g1GLfGwJIySK9TDYi6Pn8fheV3Rdt9uzGeM16Xxo8VS5ZWLHmLGAQalR5dDWTuTLK7KO4zmmI1La8E8Zhk7Dg1SAVCYkKMfWmBTvuYBmpYGTEUDfOe+aQHmX7UHhn/hKfhLcKgJksJ47lfYA814+aQtBs8rHyi4M8u+DHjb/hF7JbK6hWbTp2+zXCEcEYHOPxrwsFjHSnY+EWbPD1+RM+cPjF4O/4QzxxqFjbZGn3EjS2smPvRscgj3FfpWX1nVpxZ+q5Tj1WoQ9Diue4wfSvVnoj3muZXChbCWgUwCgAoAKACgAoAKACgAoAKACgGHWgyEUBPu8UAKOMY4xVcwFiDUb62AWC6kVQc4BpqQG1beNtTt02TxRSjdwScHFVzAbun+NtJmnCXkctuoUFnxuFHMZ1b8jsdQvjXwEFAN2cgc/ujRzHD+9O+oPngoAKACgAoAKaAKoAoAKACgAoAKTAKkApoAqgEPSgaAdaDOTaYucc+lBrCDqKyMfVvEEVizQW/wC8mI444z6UHp4bC9zlbm7nvJDJcOd7deensKa0PYp0FD4TpvBsEdtBc67cjCxgQx46l244+lfGcT4t0qbUXY+Q4ur+yoNRdj0OR4hZRKzEbVHPtX4ziJOc3Jn864nnqYhyucV4sntbaJmgk3M3rXPsfQZdGU7KWp5rqCpO5LkhiO3StIylsfY4Wp7GNrGObSITBJZFwSAM/WtqdN3uejSlKWqPor9mfxPaaB49vvDiyBA2mb0Pq+Qf5A16FOVj7vhXmlUfMfQWseNBseFHIAzx06803Wl3P2ulh4ypKyOB1LxHN5hcTkdeM0o1Zdy40fZrU52416Uux+0N8/HBrupTbMXq9S1Z+Ifs6Im8/KfWulT1Ma1NF9NZFws7Q4UkfP7j3rp57I8yrT7Gj4E8ZwPqX9mxK0sa8Nxjaa68JWs9Tx8bhnONz0UXBRi0MgdGOfpX1VGacT43EU+SZcEwkQZbmqepMXdFmC5AGM5ApFFmC4AYHOAKpIDVUi5TfGwNFjNtlO7VjHhvQ0WRKbOelYrIck8GiyNEQ67Yrr/hfVNFI3G8tJI1B/vYyP1Fefj6alDU8rM6L5HJHyv4e0i5stOfT7lAPKkkVuPmDA18VVh7Od0fjubuVKq5Lcxvil4RuPFXgp7iNjNeaITMh/iaAcOvvzj8M19XkmNkmotn2/CmayqqFNs+blyGKnjHGOlfoPPGpDQ/Y4TSpJjqlaIad1cKYBQAUAFABQAUAFABQAUAFABQAUBZBQFkFArIKAshQSOhoCyEouJpWDA9KLkH1LWp8YFABQAUAFABTQBVAFABQAUAFABSYBUgFNAFUAjHAzjNA07DJpY4E3zzRxoRnJOKDWnR9ozmNU8SS3JaC0ASJTjeCdxoPaw2C5PeZiN1J3FixySetB6EYKIgUEHP4fWs6suWNy6lRQjc7Helh4d0mwc/vLqf7Q4HUc4/oTX5XxXinex+X8W4h1E4mh4w8VLpCR2VuyliuCe30r89equfnGHy1VZOTON1+7uJNEW+lyu9u/ep5T1sHg1CdkcNLriLIS5BUd/StqUbs+noYKMmrnD6xrWptqqm3lYoz/IFzyfSvS9klG59RRwlKlTuz1OHVtY8I6xoXjO2EsTpaRfazjJIaMA5/E5rnjLVmmV5hChiLQPoy08aWevaXHqVtdK4dAeCMk4GaUmfsmXZmqlNIx7vWy8ZYyKM9MHmlCR706ntI3RkSag/3hJn8a7qMjge4qancyMoVgvuTXQ5e8OUbmwmvpZCPa6kMcSAHrXQp6GEqVybTfEtvp927WyCJrh8RhRnca2wjvM83GpU4WPeNFjn/s22lulw7xBiK+0wsG4HwGOV5stFjG2cnBrdqzscUVZEkM+G25NIourJ8uKpAXbK/MC7MgLTM2XRLHcQkNIMnpQQjA1GJ4ZD+63e+etBqipbX3lOp5VgeM9Bk4rPEU+amZY1KdKx8ufFPxff+AfH+oae9ui2lw32iLK8bWHzfqK+IzCHI2fm+ZZT7eTaPO9S+LVxHfQSQyp5TsVkixwyHqP1rnwGLdOojTJcslgqvOec+PdMt9O8QSXenoDZX6rd2+OgBG5l/Bjt/Cv0/KsQ60Fc/WcJW9tTUTniMHGc44r2T04qysFAwoAKACgAoAKACgAoAKACgAoAKACgAoAKACgAoFLYKDM+pa1PjAoAKACgAoAKaAKoAoAKACgAoAKTAKkApoadtWIxAGTn8KoLOb0KOo6zZ6cnzyB2I4Veo+tB6OGw3O7NHIX2pXV/KWmf5Dyq56UHrUsMoPYrZJ6mg7b6WBQM9KCR6JvkVAPvMAK58V/DZz4mXLTZu6jepc6/pUQG1YQqYB4461+JcSSbrO7PyfO251Xcxb+Y+JPFH2dWIgDfMc8ACvnlaSsjz6FLlhdGV8SvHFnLEmkWexIrX9316mtYUOY9bA4GU5p2PIr/AF3a7RiXIkwMDqa6qeFcdT7Kll6jDmaPRvg14Gi1S+/tnxDGws7cq0SsPvtz/LA/OqqS5VZs+ezfMIUo+zg9Ts/HN9ZXiT28JRGA8sIBxsHQY/AVwRlzN2Z83ltWoq3Nc4fQ/FOteFbrNlOslsx+aLPGO+BWqSP1bKc1dKykzu4PH+naiqv5nlk9VY962jFH6Phs5pVKa1NeHW7SSIOrx4HP362jY7IYulU2YXGtxxBShVg2TjNbxjzam0JRbvcqp4ks5ojvBBBC4Ld67KGHc3uOvXpxjues/BXwempXVvr2uRN5cRLQIw4bnivo8Dgoxtc+KzfMVCXKmfQzIhUKI/LGOmelfTQoqMdD4iviHOVytJB3ALCodNmtKp7upRlYxvkZXFZOLNfaIvWkxuIiQTkUKLE5XehIyyMPlzWqgybjo4rzau1zge9U4EuaTLhje5gKysQw6GlyMPaox7rSZ+TESecn2HrVSw7lG7YVbTgfNX7W2lxLBpmu3KYlCPCzY9OcH86+RzbDxR4tTCOb0PlaOYXTbXOADxivjoe7UepCo8h1d3YnV/ABkjQtNo0h2sOvlMc4+nLHHtX3vDWL5ZpSkerlWKjSqWkzh/pX37lzO6PrOfm1QUDuwqjQKACgAoAKACgAoAKACgAoAKACgAoAKACgAoAKBWR9S1qfEBQAUAFABQAU0AVQBQAUAFABQAUmAVICO4RCzdAOuelNFwh7R8pz2qeJUTMNgxkI4Z+mPpVHsYbBaHNyNJIxlkbcX5JPWg9KnBUncbgUHQ5phQSFADgxX5h1HI+tYYijKtBxiZ1aftYtFSOa8TWUuPmZFRiD1+bFfludZHUq1GfD5jlnPUbMzWtSvtD0uSPTLKa5vLsFnkjQkr7AjpXlUuHKiRjhsp53ZnkOqW3jHU5yh0S9DOSSzRnFd1LIakeh9ZhMsjQjc3fA/wAL9a1O+jvda/0WGL5ysnBOPrW1TJ6iVkLGzapuED2pPETW2iwW+nwmAwMy7VXG4cc/pXj1slqzdj88xeS1sTVucTrU2rXcjzx20zsSc7VNZQ4fqR1PUwOSSotKRz8ttrAG5NMuSx6/If8AGt45FUPbeClTasQeVrQ5fSLnPbEZrT+wqqPSp06yS5WPB8QrzDZX0ePRWq45HVO6liK1LqXoU8S3ED3FzPfL5Y2qm1gf6etddLJKiR3wzKtbc1vDel302uWk9yZTBEQ8qTZAJ9Oa9HDZVODOWtj60+p9SeHfibpenWNrbtc28K2wAVAwXiveoYCcY3PPlRniPekd7afGzwYYhPfaxaw8fNvlFdkcNU2MHgLamlH8cPhcUAHjHSAW65uV4/Wto0XFWkCwzQP8UfhXcoXHjzRAT2N0v+NTKkP6syC0+K/wyspCD470Qqf+ntf8aI0ilQsatv8AGT4VnhvHGh4/6+lrWNJD9iTj4v8AwqJ+Xx7ogHp9rX/Gn7NGcsNd3Hn4u/Cnb/yUDQx/2+JR7JC+qsYPjN8LIGZ18d6G524I+1qQRUyozloiJ4Oo1ofOH7ZfxK8H+IfD+maZ4U1ix1KYu8jm1lDBc9jivmszy+pMzhg53PkyxmdFAkRhivlI5JUcmzOeXzldnqHgHXNITRdSsdRu4Ixc27xhHYDJ2ccY969XLctrUah46wNaFXQ85u4ltp3gidZFViqFTngHiv0einGmkz7vDpqlFPsR8jr1rQ2CrRqgoAKACgAoAKACgAoAKACgAoAKACgAoAKACgAoA+pa1PhwoAKACgAoAKaAKoAoAKACgYUBdID0oKjJSfKVry/t7OJnmkVSASBnk0HRTwzmzk9T1y5vyEGYoscKD1+tB7OGwih7zRmUHclbYKB7hQKwUDCgBV60m2tgHDjkVjKlGW6IdOEt0GB0pexguiBU4R2QYHpR7GHYsMD0o9jB9CJQi90H9Kn6tS/lRHsodgp/V6f8qHyR7BR9Xp9kPlXYMD0o+r0+yKikJgego9hT7IdkLgHqKuNGC6BZBgHgiq9lBdA5V2DA9K0UY22BK2xl+JYZJ9GuY4lJbAP4VEopDtc8zwF4Ax6/Wsmk2LlQYHpU8q7ByoTAPYUcq7ByoXAHanyoXKgwPSiyHyoKLIOVBSCyD2qHCMt0FkFZ+xh2CyCmqUVqkT7OG9gwB0FbpaG6SsFMdgoAKACgAoAKACgAoAKACgAoAKACgAoAKACgAoAKAPqWtT4cKACgAoAKACmgCqAKACgAPSgL2GjHfpQXCPOZOra/DZq0UJLznsOgoO6hhPeTZy1zcT3Tma6fMh7egoPdo0FFXIKDZzXwhQIKAFXrQArdKAG0AKvWmgHU7AFFgCiwBRYTCixIUWAKLAFFikFFhhSYBSAKpAV9R/48Lj/rm38jWcgPKD1rJgJSAKACgAoAKACpYBSAKtLQAp8oBSNVsFABQAUAFABQAUAFABQAUAFABQAUAFABQAUAFABQAUAfUtanw4UAFABQAUAFNAFUAUABIAyaAT5iG5uILZDJcziNRzzQb06Eqjsc1q/iF5xJb2YKIDy/rQepQwbg9TFYjpvbd1Oe9B6sEkrDPegsKACgAoAKACgAoAVetADqACgAoAKACgAoAKACgAoAKACgAoAZNEs8Zif7jDBoA8muYxDcSwr0jdlH5msp7lx2I6goKACgAoAKACgAoAKACgAoAKACgAoAKACgAoAKACgAoAKACgAoAKACgAoAKACgAoA+pa1PhwoAKACgAoAKaAKoA4HJOKBpXM/UtWh01FLfvJWPEX9aDuw+Huzk9Q1O61J90z4UHhKD26OFUPeKdB06MKBWCgYUAFABQAUAFABQAq9aAHUAFABQAUAFABQAUAFABQAUAFABQAHAXd3A4/A0AeV6xbSWmp3MEvUSMfwJz/Wsp7mkdinUDCgAoAKACgAoAKACgAoAKACgAoAKACgAoAKACgAoAKACgAoAKACgAoAKACgAoAKAPqWtT4cKACgAoAKCdwpoFFiO6xqXZgAoySao0jSdRnO6x4kVG8rTpFd+jS+ntQeph8I42Zzu+R2ZpG3MxyTQepCFhD0oOtbDaCQoAKACgAoAKACgAoAKAFXrQA6gAoAKACgAoAKACgAoAKACgAoAKAE7/wCfSgDzbxT/AMhy5+o/lWM9zSOxk1IwoAKACgAoAKACgAoAKACgAoAKACgAoAKACgAoAKACgAoAKACgAoAKACgAoAKACgD6lrU+HCgAoAKAYUBDVla81C2sULXDqOCQp6mmjtp0nJpWOT1TW59RYpGWiiHbP3h6VR7FDCJGZQdvIo6BQVy2CgQUAFABQAUAFABQAUAFABQAq9aAHUAFABQAUAFABQAUAFABQAUAFABQAZwPu5JIIoA8/wDG8MMWrK8a4aVdzfWsZ7mkdjnxwMVIwoAKACgAoAKACgAoAKACgAoAKACgAoAKACgAoAKACgAoAKACgAoAKACgAoAKACgD6lrU+HCgA6dasVRB9f1oHSTloY+q+IYbPdbxDzJ8HBHQUHqUMI07nLXdzPezfaLiUu4GAB0AoPapUeVEFBqKOtADqAEPSgBtABQAUAFABQAUAFABQAUAKvWgB1ABQAUAFABQAUAFABQAUAFABQAUAFAHE+PbVluYLr+Fxt/Ksp7mkdjlc5qBhQAUAFABQAUAFABQAUAFABQAUAFABQAUAFABQAUAFABQAUAFABQAUAFABQAUAFAH1LWx8Q1bcP6UBuRTTwW8fmSyhR3LVRtTpyqO1jmdX8RS3DNb2rFIzxvHU0Hs4bBK12Yhyx3EnPqTkmg9JQURMH0oLUrKwAHPSgkcelADcH0oAMGgBKACgAoAKACgAoAKACgAoAVetADqACgAoAKACgAoAKACgAoAKACgAoAKAOR8f/6q0/32/lWU9zSOxxg6VAxaACgAoAKACgAoAKACgAoAKACgAoAKACgAoAKACgAoAKACgAoAKACgAoAKACgAoA+pcjpkV0Hw93VZR1LWbPT03SMGcdFU5P4ig76GGbOSvdRub6RmllIjzwg6UHvYbDKnqVaDepvoFAgoAKACgAoAQ9KAG0AFABQAjOq/eYD6mldAJ5sX/PRfzpc6HYBJGeA6n8aaaYh1MBryxxjLuF+tJtLcCL7daZx561PtI3tcdmTxuj8owP0qk09hCs6L95wPqaG0gE82L/nov50udDsKHRvuuD9DTutxDZJ4Yv8AWSKPxpOSW7CwwX1oTgTrSVSL0uOxMrKwyrAiqTTEIZIxwXUfjQ5JBYUMrDKsD9DRdAJ5sfTzF/Oi6vYA8yP/AJ6L+dDdtwE82L/nov50udDsHmxf89F/OjnQWDzYv+ei/nRzoLGB42WKTRGlG1mRwAc8jPpSbLjscDz3GMVjIY1pY14ZwMe9TzxW7AQTRHpIPzpqcXswH1VwDI9aV0AZHrRdAGR60XQBTuAwzRDrIPzqeeK3YCiSNjhXBP1oU4vZgOqrgGR60roAyPWi6AMj1ougCmAUAFABQAUAFABQAUAFABQAUAFABQAUAfQepeJQg8nTjlv75HFdB4WHwVnqjnWdpGaSRizv1JoPTVFR2EoNfaNBQHxasKADI9aADI9aACgAyPWgBCRigBtABQA2WQRRtIf4RmlJ2VwNP4G/s8/GH9rLVPFOnfCbxD4X0w+EhZtenXLu5h8z7T5wj8vyYJc48h85xjK4zzj5DMc2nTqckDphTTV2eqf8Oo/2ys/8lH+Fn/g21L/5BrzP7XxHcv2aKOrf8Exv21/D1hcajZ6t4C8QS28bOlnp+tTrNOQPuIbi3ijyeg3Oo9SKuGc14vVh7NHzxf694j8Ea5qngv4haDe6D4g0WQw3thex+XLE+ARkHqpUhlYZDKysCQQa97CZxGpC8tzKVOzPU/2df2Rfj1+1xA/ijw9d2nhLwPHcvbf27qSOxumXIf7JCuDPtYBWYsiZ3AMWVlHj4zOKk5NQ2NI011PoM/8ABGzxQq+an7VQaXrsPg4hc/7327P6V539oV73uXyI+Yv2gP2ePjt+yFqFm/xKjsdW8NapObbT/EGmSs9tJL85WGRXCvFMY0L7SCpGdrvtbHq4POZxfLMzlSXQ1/gH+yh8ef2tfB+p+PPhX4p8GaZpml6tJo8setX13DM0yQxSllENtKpTbOgyWByDxwCVi85qOdoBGmup6L/w6k/bL/6KR8LP/BtqP/yDXF/a2I7lezR5j+0T+yx8ev2RfB2meOPil4p8G6pp+ramukwx6LfXc0wmMUkoZhNbxKF2xMMhickcdSOqhnVWL94TpLodr8BP+CeX7RP7Q3h618d+J/Elj8OvDOpwfaNNe8t2vL+7jZUaOVbZWRUiYM2GeRX+UfIVYNWGIzetVfuscaaR6zN/wRt8WQI0th+1Qk0wHypL4QaNSfdhesR+RrmWYV073K5EfKXx6+Cvx2/ZN1WDTfitpVvc6VqLNHpmu6dKZrG7ZRkpuIDRyAc7HVScEruAzXq4XOppWmZypI9S+H3/AAT0/al+MngLw/8AFDwh45+HVrpHiWwi1GzivdSv0uEikGQsipZsoYdwGI965q2c1pS90apI8e/aM+GPxb/ZK8V2Hgb4o3uj393qmlrqlpe6PLPLaOhlkjMYeaKImRTHllCnAdDn5q3o51U5WpCdJH0H/wAOsP2w52W4i+IXwtEbgMAdW1Hof+3GuZ5zXbuivZo83+EH7GH7R3x21Dx1pHg3xh4Fs5/h54kuvC2qHUb+8jWW6gYq7wmO1ctESDgttb1UVUs6rNaC9kjsF/4Jl/tdSeKJvCC/ET4ZfbodPj1Jm/tXUfL8p5HjAB+xZ3bo27Yxjmsv7Xr9x+ziaP8Aw6k/bL/6KR8LP/BtqP8A8g0v7WxHcPZoUf8ABKX9ssHJ+I/wsP8A3FtR/wDkGj+18R3D2cTwn9oH4M/En9nDxla/Cv4pa3oGoapf6PFrsM2i3E80AgeaaJVZpoomD7rdyRtIwV56ge1lmZyry5JkShbY8ljXWtf1rTvC3hXTbjVNZ1i4jtLKzt03SzzyMFVFHqSRXXmOP+rLTcUY8x9sfDj/AII6/GPxX4fh1f4o/GHSPBWo3IWQaXY6Y2rSW6MinZNIJoYxIrFlKxmRPlyHbPHy1TMq03e5tyI1vEv/AARg+Iel6VPdeCP2h9K1rU41zDaal4fk0+KQ+hlSecr9dh/DrUwzCtB3uHIj4U+KHhX4jfBHxZf/AA7+KPhq40TX9PCs8EpDJJG33ZY3UlJI25wykjII6ggevTzhunruZ+z1PrmT/gkF+1wz5X4g/CsD0/tXUf8A5Brz5ZtWbumXyI81sv2A/wBoPUf2hNR/Znt/F/gMeKdM8ML4rmu2v7z7AbQzxwhA/wBl8wy7pVOPLC4z82eKr+161rByI9Fl/wCCRX7WljBLeXHxB+FjRwI0jgarqOcAZP8Ay41Mc2rRd2w5EfJfwx8KfEf43+LLH4efCzwzc65r9+pdYIiFSKNfvSyuxCRxrkZZiBkgdSAfQq5w1DTclU9T7s8Nf8EX/iDqekwXXjb9onS9G1SRcz2mm+H5NQhjbPAWZ7iAtx32Dn1615E8wrSd7l8iML4l/wDBH341+DtBm1n4XfFbSPHN5bK0j6Xdae2kzTKFJ2wsZZY2ckABXZF5+9xzdLMq1N3uJwR8WeFdH8U+MPiJovwiithpPiXWtetvDQg1VZIBaXs1wtvtuF2l49kjYcbCy4PykjFetLOG6V1uR7PU+vD/AMEgv2uN+f8AhYPwrx6f2rqP/wAg15v9rVr3uXyI8D079mr4u6x+0zP+yVpmo+H5/F9pPLBPfJPcHTIvLtvtDSNL5PmhNvy5MX3yB3Brpec1OTzF7NHvFx/wSO/at023m1HUPiP8KIrW2jaaaR9X1EKiKMsxJscAAAmueObVk7sfIj5D0TUDf2qyN1Ir6zA4j28OZmMlZmlXcSFABQAUAFABQAUAFABQAUAFABQAUAewV0GQUAFABQAHpQA3B9KAAA56UAOPSgBuD6UAGDQAlABQBBe/8esn0rOr8I0fU/8AwRpYnxd8b8n+DQP/AEK/r84x/wDHkdsNj9CfjX8SD8H/AIR+L/imNF/tf/hFNHudW+wfafs/2nyYy/l+ZtfZnGN21sehriKF+DPxP0v40/Cvwv8AFXRbC4sbLxPp0WoRW1wQZINw5RiOCQQRkcHGaAPzU/4LV+ELWPxz8I/Emg6Q8uv+JbTVNHlNujPNdrby2pt4wg+8wa8lAwMnfjsKuE3HYD9QvAvgzQPh14L0PwF4WshaaR4e0+DTbKEMzbIYkCLlmJZjgcsSSTkkkmoA8P8ACn7U+p+Jf25fGn7KI0CyTSfCvhK31oaiN4uWvWNq7xn5tjRGK9ixhQwaNslgw2gHf/tN/DTSvi9+z/49+H2rW6SrqehXRtmaEymG7jjMlvMqggsyTJG4AIyVx3o2A+Sf+CKzl/2avF5Jyf8AhOrn/wBN9jTbuB9e/tBfHbwj+zd8LdT+LnjjTdYv9H0qa2hmg0mGKW5YzTLEhVZZI1IDOM5YcZ69KQH5uftN/tpfA39uPV/g18HPDHg/xnZxz/EvRn1Ia7Z20ME1lK7W0iK0FzI24+eOw4zyDiqcGldgfrQiJGixxqFVQAqgYAA7CpA+Z/2Wv2r/ABN+0B8avjt8N9Y8KadpOm/CzxBHpGlzQPI1xcRia6gdrjcdu4vaFxtChRJtO4rvYA5z/gq3omm6p+xP4w1C+sIZ7jRr/Sb2yleMM1vM19DAXQnlSY55UyOcOw6E01uB6N+wkS37H3wmJ/6Fq2/rSA+bv+Cznwn/AOEo+Avh74s2NpvvPAusCC5l8wgJYX22Nzt6MftCWgHoGb1NAH3/AKcc6fan1hQ/+OigD4G/4Jv+MnP7R37V/wAPZ2hATx7eazagf6xi1/eRTZ55UbYMYHBY5zkYAO1/aP8A25Phl+yp+01PpPxE8L+KdTj1DwRpsltLoVvbzsHN9e71kWaaIKAEjIILZ3NkDAy1FvYD3/8AZ0/aC8G/tNfDO3+KvgTStb0/Sbm7uLNIdYgiiud8LbWJWKSRcZ6fNn2FIDO/ae/ae8Bfsn+AtP8AiJ8RNH8Qalp2paxFokUWiW8M04nkhmmVmWaWJdm23cEhicleOpBuB+Sv7aPx88I/tXfGTTfit8P9C8RaXpWm+FINFki1u3hhnaaO6upmZVhllUptuEAO4HIbjoT9BlGEqc/O0Zzkjov+CUWgaT4i/bJlvtVtUnm8OeFNQ1PT2bP7q4MtvbFxz18q5lHOfveuCOfOJuVaw4bH67/GLx7J8K/hL40+JkOl/wBpSeE/D+oa0lmZPLFw1tbvKIy+DtDFMFsHAJODjFeOWcJ+xr8cvEX7R/7OfhT4w+LNI07TdW1v7ZHdW+nBxbB4LuaDdGJGZlDCIHBZsZPJoA+BP+C4eiabbeJ/hJ4jgsIU1C/sNYsri6WMCSWGCS1eJGbGSqtcTEA8DzGx1NNAfrNSA+LfCJJ/4K2+N/b4Oxf+l9jQB9geJDt8O6ow7WU5/wDIZoA/Ov8A4ImeAtBg+Evjz4o/Y92t6h4iGgG4bB2WtvbQThE7rl7pi3rtT+6KbdwPq79tr9oTX/2Yv2fNa+K/hTSNN1LWbW6s7Oyg1FZGti80yqWkWNlYgLuOAy5IHNID074U+OF+Jvwu8HfElLE2S+K9A0/XBbFtxhF1bpNsz3278Z9qAPzN/bk8B2/hj/gqF8BfF+naVFbW/i7WfCtxczoVH2m+g1dYZCyg5yIVtBkgA8YyQcO+lgP1cpAfEX7Jvwi+2ftvftKfHzUIcraa0vhPS33/AMZignu8r6hVtAD6O4oA7D/gpv8AF0fCn9knxRZ2lwkeqeOGTwpZK0ZcOtyG+05x93/RUuMMeAxXrkA1CPNJID8XfDtr9m09FI7CvvsupezpI5pas1K9AkKACgAoAKACgAoAKACgAoAKACgAoA9groMgoAKACgAoAMj1oAMj1oAKADI9aAEJGKAG0AFAEF9/x6yfSs6vwjR9Tf8ABGj/AJG743/7mgf+hX9fnGP/AI8jthsfa/7af/JpPxf/AOxO1T/0neuIoy/2Cv8Akzn4Tf8AYuQ/+hNQB8s/8FZ+PjB+y3/2Mmo/+lWkUAfpFQB+e/wl/wCUzPxq/wCxFtP/AEk0SgD728S/8i5qv/XlP/6LNAHwV/wRS/5No8Yf9jzc/wDpvsaAPqn9q74AH9p34Jaz8HB4u/4Rr+157Of+0vsH2zyvIuEmx5XmR7t2zGd4xnPPSgD8lP2mP2VZ/wDgnt8Qvg744PxFPjw3GuPrKwrow00xf2XcWcuzJnmD+Z52M8bdvfPG3O5x5WK1j9r/AAX4x8OfELwnpPjfwjqkWo6NrdpHe2VzEcrJE6gj3B5wQeQQQeRWIz5R/ad/YR8SeMNY8QfFf9lr4veI/hV8QPELxz65BpmtXdjpuvyRqwRp/s7BopfmJDgMpJclNzs9AH5QfF/xf+1RoE+tfB/9oL4kfE0XMewX+g+IPEd5dW84SQPG+x5WimTeisjruUlQyk4BrrpQpyi31JbZ+2P7CwC/sgfCYD/oWrb+tcr3KO7+O/wztvjL8GfGnwtujGv/AAk2i3VhDJIgYQ3DRnyZcHqUkCOPdR0pAdlpiPHptokqlXWCMMp6g7RkUAfgR4x1Dxx4e/am+MWs/D3xxr/hXVJfGfiC0kvdF1KaxnkgbUpWaJpIWVihZEJUnGVU9hXs5dgVjI6mc58pl+N7PxR4kWfxN8QvF+t+KNXFuIBfazqE17ceUuSqeZKzNtBJwM4GTXtSyqGGpNmXtHJn6n/8En1Cfsd6Oqjj+3NW/wDSg18fU0kzpRyX/BZJQ/7Nfg5WGQfiFYf+m7Uaqgr1EJ7H576Hp1quhjy4V5hYEEcZxX6PhacY0lZHNc7D/gnl8VvD/wAF/wBsLS77xXNHZ6Z4usLnww13I22O2lnkikhZjjo0sEceeAPMyTgGvkM6ouNXmNoPQ/cHUdOsNY0660nVLOG8sr6F7e5t5kDxzROpV0ZTwylSQQeoNeEaH5rftL/sGftH/B/w9Prf7Evxw+I9p4S05ZLj/hX1l4qvoXsw0jPKbDbKFlBLFjE37wkMQ0rMFpq3UD8yviT8Rvip4/WG0+K3xD8YeJLzQ5J4YYPEerXV5JYyMVEyKtw7GIkxoGAwSUXPQV2OFP2V4k63P6Z64ij4t8If8pbfG/8A2R2L/wBL7GgD6/8AE3/It6t/14z/APotqAPhP/gip/yax4p/7KBff+m7TqAOx/4K4Lu/Yy1r21vSj/5HoWoGN+z5/wAFGf2NPAvwC+GngnxT8YjZaz4f8H6Npeo23/CO6rL5F1BZRRyx70tmRtrowypKnGQSOapxaC589/tQftG/Bb9o39tb9l7Wvgz40/4SG20bxbpVtfv/AGbd2nku+rWrIMXMUZbIDfdzjHOKHFpXYH611IGJ4U8KWHhK1v7exJZtS1S91W4kIALy3EzSHOP7oZUHsgoA/Jn/AIK/fFNvF3x+8K/B2zmJsvBWlfbrtQ7AG+vSrbWXodsEcBU8/wCuccc135fT9pWVyZOyPkKBBHEiAYwOlffU48sUjmH1YBQAUAFABQAUAFABQAUAFABQAUAFAHsFdBkFABQAUABoAbg+lAAAc9KAHHpQA3B9KADBoASgAoAgvv8Aj1k+lZ1fhGj6m/4I0f8AI3fG/wD3NA/9Cv6/OMf/AB5HbDY+1/20v+TSfi//ANibqn/pO9cRRl/sFf8AJnPwm/7FyD/0JqAPln/grP8A8lf/AGW/+xk1H/0q0igD9IqAPz3+Ev8AymZ+NX/Yi2n/AKSaJQB97eJv+Rc1X/rxn/8ARbUAfBX/AARR/wCTaPGH/Y9XP/pvsaAPqn9q34/N+zH8EtZ+MS+Ef+Em/siezg/s37f9j83z7hIc+b5cm3bvzjYc4xx1o3A/I/8Aa7/a71L9t2/+H9vb/B258N3Xh2a+trS0ttVbVZtSmvmtVSONFt4mDBrcAKAxYyADGOfQoUPZr2lTYhu+iNn9mLx/+37+yprf2fwr+zn8VfEHgyeQveeGL/wpqYt2JOTJbyeQTbyHn5lBU5yyMQMctZwcrwKR+sHwB/aS+HH7ROi6hd+D5rzT9b0Gf7F4h8N6tAbbVdEuwWVobmBuVIZHXIypKMM5VgMRniv/AAVC+BWg/FX9mDxD4zXTLX/hJ/h/bnWtMvn+SRLZHU3kJYAkq0IdgnQyJGeMZpp2A9G/YQff+x58Jm/6lu3H5FhSA9k07xDZajrmr6BGyi70doDKm4E+XNHuR8dgSJB/wA0AatAH4E+MP+TmfjB/2Pmvf+nCevq+Hupz1hvjP/kBz/7jfyr6HH/wWYx3P00/4JQ/8meaP/2HNW/9KDX5tU+Nncjkv+CyH/Jtng3/ALKHYf8Apu1GrofxEJ7H5/6GgfR40ORmPr+FfpWG/hI5Ty+68DeLfH/iK88LfD/wTr3irVIEe4ay0XTZr64WFWVWkMcKswUFlBbGAWA714GcV6SXLI0gmfcP7J37XH7Zf7Pmmr4a/aO/Z9+LHiD4b6ZE8suv3nha/S90C0jQs8jyyRBZrdApZhIwZF3EOQoSvkJWvobn6ffD74heC/ir4P03x98PfEVprmgavF5tpe2r7kcAlWUjqrqwZWVgGVlIIBBFSB+XH/BaH4E6D4e1Twj8ffDemWllceIbibRPEDR/I11crGJLWYqBhm8tJ0dyc4SIc44pSaVgP1pqQPi3wh/ylt8b/wDZHYv/AEvsaAPr/wATkDw3qxJwBYz5P/bNqAPhP/gip/yax4p/7KBff+m7TqAOz/4K3Ps/Yy1v31vSv/R4pp2YHyp8Kf8AgjtJ8UfhZ4N+JY/aNGmf8Jb4f07XfsX/AAh/nfZftVtHN5XmfbV37d+3dtXOM4GcVq6zFY4Pxp+xv/wxz+2H+zloB+JX/CYN4l8aaNdmT+xv7P8As4i1W2Xbjz5d+dxOcjGO9TKo5KzCx+2dZjMzw/4gsfEdpcXlgx2219d6fID1WW3neF8/ihI9iKAPy0/4LK/C+TR/iF8PfjhYwTmDVrKXw3qMm5PKjmgczW3GN291muATkjEC9P4u3AVfZVkyZK6Ph22kEsCOOhAr7+lLnimcxLWgBQAUAFABQAUAFABQAUAFABQAUAFAHsFdBkFABQAUAFABQAUAFABQAh6UANoAKAIL7/j1k+lZ1fhGj6n/AOCNH/I3fG//AHNA/wDQr+vzjH/x5HbDY+7/ANqDwb4l+If7O3xH8C+DdN/tDXde8N32n6fa+dHF508kTKib5GVFyT1ZgPU1xFB+zD8Ntb+D/wCz74B+GfiV4G1bw9olvaX3kSb4xOBmRVbA3AMSAcc4oA+Df+C0fiC78L+J/gB4k02OGW80W81zUYY5lJjZ4pNMdA4BBKkpyAQcZ5FNK4H6e21xDd28V1byCSKZFkjcHIZSMgj8KQHxv8Pvgr8QdE/4Kk/E74yXfh6/Xwhr3gO0S21ZrcratdFdPg+zLIeHkAsZnIH3Rt3Y3KWAPqD4teJ7DwV8LPGPjDVJ0htNE0G/1CeR0ZwqRW7uSVX5m+70HJ6CgD4m/wCCKgx+zT4v/wCx5uf/AE32NAH0h+2v8DPGH7R37O+v/CXwJqOj2Osarc2E0M+rTSxWyrBdRytuaKORgSqEDCnnGcdaE7AfmN4p/YT+N/7It94K+OnxW8aeAbjwx4Z8YaFJeLpWoXjzqv22I7sS2sabQFJJLDAHeuieIlUjysSVj9rQQQCCCDyCK5xn59fsc/AP40/Dn/goP+0F498U+GtS0/wZrr6tPZXzrIlnqMl7qkV3amIkBZWSHzlYjPlszLn5uQD6k/bHuIbb9k74wyTyBFbwTrMYJ/vNaSKo/EkD8aAMX9gsEfsc/CbP/QuQf+hNQBwdr8UY/Cf/AAU41b4ZXtxBFbePPhnp0sAdsPLe2NzdyRovY/uJLtiOvyexoA+uKAPwJ8Yf8nM/GD/sfNe/9OE9fV8PdTnrDfGf/IDn/wBxv5V9Dj/4LMYbn6af8Eof+TPNH/7Dmrf+lBr82qfGzuRyX/BZD/k2zwd/2UOw/wDTdqNXQ/iIT2PgHQlLaPAijkpx+VfpOG0pI5Lnqn/BMLXLLRP24LjT9RuUil1zw3qdhZq7AGWZXhuCq56ny7eRseik9q+KzpP22p0U3ofq/wDH3wnq/j34E/EfwL4ejjfVPEfhLWNJsVkYqrXFxZyxRgkAkDc4ycGvFND5x/4JS/C/4o/Cf9mO90D4reHdW0G+vPFV9f2GnaojxT29m0FtGMxPgxBpop3C4Gd27+LJAPPv+C180Q/Zv8G2pcCWTxvBIq9yq2F4CfwLL+dAH6C2V1HfWcF7EQUuIllUg5BDAEYPfrQB8s+Gfhn47tP+Clvi/wCKs/hq9Xwjd/Cu30yHVzERbNeNfQEW4c4DSBbaViq52rsLY3rkA97+M2saZ4e+EHjnXtauhbafp3hvUrq6mKs3lxJbSM7bVBY4APABJ6AE0AfEn/BFDU7aT9nPxpoizIbi08azXUkeRuVJbC0VWI64JhfH+6abVgPYP+Cm/wAOfGvxP/ZI8QeHvAHhrUtf1eHUdOvU07TrZ7i5njSdd/lxoCzkBt2FBOFPFID3L4DeEtU8AfA34d+BNcVRqXhvwnpGkXgXoJ7eziikx7bkNAH55ft9+KJtR/4KWfs2eElEBt9F1Lw1dblB8wTXOuYdWOcYCQQkDAPzNkkEYLAfqPQB8s/sm/E6TVfj5+0l8IL2eZ5PDfjRNashI4Krb3tuqvGgzkBZLdnIxjM2epNAD/8AgpX8LR8UP2QPGn2a2tpNR8JRx+KbOSckCL7Gd1wykAkMbU3Kj1LAEgHIqD5ZJgfij4buxc6ehzyAK+9y2r7SkjmkrM1q9EkKACgAoAKACgAoAKACgAoAKACgAoA9bkuFiDyPHMIY5I4ZJ/Lbyo5JFkaNGfG1WZYpSoJyRG5H3TipYinCapyerM1FtXES9s5Dtju4WPoHBq1Vg9mFmOtpZNQvrfStFsb3V9Ru3aO3sdMtnu7mZlUuwSKIM7YVWY4HAUnoKwr42hh489SWg1FvRDJLia2lnh1DStT0+S0kgiuVvbGW3Nu88TSwLJvUbGkiR3QHBZVLDIBNZ0cxw1dpQluNwktySOeCVS8UyOo6lWBArsjKMldMixH9vseT9sh44P7wcUvaw7jswa+slIDXcIJ6ZcUOpBbsLMlSSOVd8Uiup7qciqTUldCFyKYASMUANoAKAI7lDJA6DqRUzV42BHo37EP7Uvw//Y61/wCIt/8AEXwz4r1aPxculrZf2DaW83l/ZjdGTzPOnixnz0xjPRs44z8FmeCqRquSR1wkrH1V/wAPkv2a/wDom3xZ/wDBTp3/AMnV5nsKnY0uhkv/AAWP/Z4ZCLH4X/FSWX+FZdN0+NSfqLxv5U1h6r0SDmR8J/tRfHPx3+2X4/g8Y+ItCTQND0a1ey0LR0mMxt43IaSSSQgb5ZGC5IVQFRFA+Us3r4PKZzTcjKVRI+j/ANjz/gpNZ/BnwXpXwX/aI0XU5NM0COPT9E8R6ZbCbyLFFxHDdQghiIlCoskQZiu0FMqXbz8VgalCTVjSMkz6qb/gp9+xCI96/GOdn/55jwxq+76c2uP1rj5Jdij4t/bX/wCCgF7+0x4fuPgz8E9F1XSfBlzODrGr3yLFc6ukbkrDHEMmK3JWOQkkSPgKyoodX7sLgKld7aESmkM/YU/bV+F37HXwp1/4ffETwf431O+1PxLNrEMuh2NrNCsL2ttEFYzXMTB90DnAUjBXnqAYrA1aU7JBGSZ9F/8AD5L9mv8A6Jt8Wf8AwU6d/wDJ1cnsKnYq6PDv20v2/vg/+1T8AtT+EvgTwT4/0/V7y/sruGfV9Ps4rYLDKGYM0V1IwJXOMKefStqWDq1HZITkkdv+y7/wVS0LQPC2lfD79p7SNUsdQ0m2S0j8VWNu93DeJGpCvcwpmVJSAoLIHDsS2EHFKthKtF6oFJM+hH/4Kf8A7EKxb0+Mc8j4z5a+GNX3fTm1A/Wufkl2KPib9t7/AIKC3n7TPhG8+DPwa8L6lpfg28lRtW1XU1WO61IRSh0ijiUt5UO5I3LM29uFKoAwbsoYCrW1sS5pHqP7Pn/BTf4FfA/4H+CPhR4k8AfEq61Twzo8Gn3c1hpti9vJKg+Yxs94rFcnglQfas6mEqwlZoFJM+f/AI6/tbaJ8Qf21Ph9+1T8NNC8VabpPhKDTba/ttRs7ZL2eGK4nN3HGiyyRkSW87Rgl1OWP3cBquOBqyjewc6PsMf8Fif2cDJ5X/Ctfixuzj/kE6d/8nVj9Wq3tYfMj89bu/tvF/xW8dfEXTLW6trDxT4l1LWrSK7RVnjguLqSVFkCsyhwrgEBiM5wT1r6/JMLKjG8jmqyuWfENm19pksCjJZSBXtYqDqU3FGcXZn0r+x//wAFAfg7+yz8DNP+E/jnwT4/1DVrPUL67ln0jT7OW2KzTM6hWluo2JCkZyo59etfnuJwdWnUeh1xkmjF/bd/be+Fn7X3ws8P/Dz4eeD/ABvpl/pfim21yabXLG1hgMEdrdQlVMNzKxfdcIQCoGA3PQHTBYKrUqq6CUkkeFaZbvbWMcJzwOgr9Aox5aaRxvc4qXxZ4v8AhL8W9G+K3gC5jttd8OXMd5aNIhaN/lKvHIoILI6MyMAQSrHBHUeDm+Bddc0dzWnOx+m3wk/4K6fs4eKtCR/i2mr/AA91yIKtzBJYT6jaSNzloZbaNnK8AkPGhGcDdjNfIzoTpuzR0ppnXeIP+Cqv7FWkaVc6hpPxH1TxBcwRs8dhp/hzUEnnYDhEa4hijBPqzqPeoVOT0SHc/Mj9sv8Aau8V/tm+NLHUJdCPh/wj4bE8WhaY0gkmPmlfMuJ3GAZXEafKMqgG0FvmdvVweWTqq8kZynY+iv2M/wDgp/Y/CDwTo3wZ/aD0HUbjSdBij07R/EelwrK9vZIAsUN1BkFliUbRJHligUFCwLtyYjBVKErWKUkz68/4eifsN+Xv/wCF0S7sf6v/AIRnV93/AKS4/WuTkl2KPi79uT/gpDa/H3wnefBX4EafrGn+GtRlVNZ127H2eXUbdSSbeGIZZIXIQszFWYAoUClge3C4GpXktNCZSSPn39kn9pvxn+xv8Q7jxPo2kLrfhvXYorbxBo7MI3uI4yxilikwdksZdyuQVYO6kchl7Mblk6a5oomM7n6g+HP+Cq/7F2s6TbX+s/ELVfDl1NGHlsNR8PX8k0Dd0ZraKWMn3VyPevHdOa0aNLnKfF3/AIK5/s3+FfD8j/CL+1fiDr0ystrBHp9xp9pE4xhp5blEcLySBGjk4wduc1cKE6jskK5+YGnfGDxJrf7UHh79pv4sNcale2/jHS/EurJYQrvMFrcwv5MCOwHywwrHGrOOFUFurV6MssqRpXtqTzq5+mB/4LNfsyBtv/Cuvivn/sFad/8AJ1ed9XqXtYq6PkH4b/tteEPh1+3j40/adg8M+KJvA3jW3uLO6sVhgGpJE8ULI3led5LMJ7dBgy8IzEHPynZ4Gqo81hcyPre9/wCCxn7LWrWdxpV98NPipNbXcTwTRvpGnFXRgVZSPt3IIJFZLD1G7WHdH5YWFlpNnqGoR+Hnvn0gXMo09r9ES5a23nyjKqEqJCmNwUkA5wSK+xymlKlTtIwm7s0a9ggKACgAoAKACgAoAKACgAoAKACgAoA9u8Bz/DzTvGtrffEnSdPvLBfEGk3D/bNHe+Q6dHY6sl0hCRudhnmsNydWIjYA+WSvzeeYbE1a6lSTat0LpSilqL4R8W/D7VtN0jR/i34I8IpazeGZG1eXTfCtno93ca7/AG5mGJby3igW1X+zkjG9ZIYP3j+c+d23xamCxeHTnZ6GqnF6HdfEC1b4P3b3Oq6D4KtNY1TUvHdjpf2P4cR2YXS20fyrC3eOewjEy/a54kM4WWORZZFM8sfnBeajRq4qXJBNlNqO5yXwf07wV4p+LPhnSNc8PWOsteXHgmySG/0gzCS2sPCt1balF+8QDYt0lsCpIEhjjddwQMNq2FxGGhzSTSJUlJnL65qfhDUNO8HyQy6JrN5Y2kjeL7zwtoM+i2WtwtqKmK2tYVtrVRcpatKWlaGBSuB5ruqg9uCp4yFKXJF2ktCZON9Tr9Z8RfCya08ZRaZrHwsi1u81C5l8F6j/AMKuuBZ6NprXduxtb+M6cUnnaBdsTm1umjKXGbhfNXPB9VxX8ki+aJZ8V+OPg3aavYS/Db4feFJdJLeLLm/ttV8DxztNcGzJ0cBpoWljge9BZI4pFCRyKkoRF2LtHL8ZNXcWLnijmNVudA1C/wBM1Lw7aWdsbnw3pJ1uKy03+z7ddaWHZebLdUjiQFlUnyUEZOSMkkn6bIqNehCcaydr6XMKrTd0V698xCgAoAKACgCtcabZXX+ugVvwFZzpQn8SHexW/wCEc0j/AJ84/wDvkVl9Vp9h8wq+H9KQ5W0QH2UU1hqa6BzMvR28MK7Y41UegFbRioqyJuVL3RtPvwRcW6N9Rmsp4enU+JDUmjOHgjQQ2/7JHn/drnWX0U72K52atlpNjZDbBAi4HpXVChCn8KJu2LcaTYXJzNbo31ANE6EJ7oLsg/4RzSP+fOP/AL5FZ/VKfYfMyWHRtOtzmK2RfoBVxw9OOyFzMZeaBpt8MTWyH6rmpnhqdT4kPmaM9fA+gq24Wcef92sVl9FO9h87NS20fT7RNkNugH0rohQhT+FEt3El0TTZm3yWqEn1UUpYenLoHMx6aVYIhjW3TB9hVexgtLBdkX9g6Xu3fZUz67RU/Vqd72HzMuxQxQLtiQKPatYxUdibjyARgjINU1cClPo+n3LbprZGPuAaxlQhPdDuxbfSbC1O6G3RT7AU40IQ2QXZcrR7COD8e2kI1CGc790qfMO3HSsppPcDj5tKspzmSJSfpXJPCUp7o1i3YjTQ9PjORCufpULA0Y6pD5mXY4o4htjQAV0xhGKshEc9lbXAxLGD+FROhCpuh3sVf7B07dnyF/KsPqFHew+ZlqCzt7cYjjA/CuiFGFPZCJZIo5RtkQEVcoRkrMRSk0SwkOWhXJ9q5XgaMt0PmY+HSbKA7o4QPwqoYSlDZA22WWijZdpQY+lbuEWrCIvsFnnP2dM/Ss/q1PsO477JbldpjGPSq9jDawhosLMHIgXP0qVhqa6DuydUVBtUACtlFR0QhaYBQAUAFABQAUAFABQAUAFABQAUAFAHsFdBkRXUcctvJHKiujKQVYZB/CoqJOLTGtzA8J6fYWcty1pY28BJ5McSqT+QrjwVKEOZxil8ipts2NVt4Lm1MdxDHKmfuuoYfka6q0VKDUlcmO5YgRUgREUKoUAADAHFXFJJJCYtOyAUdaYDj0oAZQAUAFABQAUAFABQAUAFABQAUAKvWgB1ABQAUAFABQAUAFABQAUAFABQAUAFABSYHE/ED/j4tv8Armf51nIDlB0/GoNI7C0DCgAoAKACgAoAKACgAoAKACgAoAKACgAoAKACgAoAKACgAoAKACgAoAKACg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data:image/jpeg;base64,/9j/4AAQSkZJRgABAQAAAQABAAD/2wBDAAMCAgICAgMCAgIDAwMDBAYEBAQEBAgGBgUGCQgKCgkICQkKDA8MCgsOCwkJDRENDg8QEBEQCgwSExIQEw8QEBD/2wBDAQMDAwQDBAgEBAgQCwkLEBAQEBAQEBAQEBAQEBAQEBAQEBAQEBAQEBAQEBAQEBAQEBAQEBAQEBAQEBAQEBAQEBD/wAARCAHqAeoDARE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Yr9YOQKACgAoAKACgAoAKACgDyv4mfF258LajD4f8PaLqGta1dh/s2n6fbPcXM21C7bI4wWbCqzHA4AJ6CvNxuPhhFqWo3PMrT46fHiW+8qT9nz4jqhbG7/hGL7p/wB+q8eOfxvZov2ZPH+014q8QpeWvgj4feJfEF9pxC31tpml3F1LaMSQBKsaEocqww2OVPpW9TPKcY3FyMLP9o34haHAdS8ffCjxh4c0wSLEb3VNFurWAOxwqmSRFUEnoM81NHPYTdmDpj739o7xxr0Mt98O/hl4r8UWEE5tpbrSNHubyFJQqsY2eJGUMFZDtJzhge4qq+eQpuyBQuQTftOeMPD7WOn+Mfhz4o0PUtWfy9OtNR0q4t5rx9yrthSRA0h3MowoPLAdxShnlNq4OBV1H48fHuG4ZIf2eviM6g4BPhe+/wDjVYPiCKeg/ZkH/DSHxm0uP7VrvwK8e2NsucyT+HbyNBgZPLRgdAT+FOPEEb6oPZnR+Av2xfBHi6MobpIZcZwzCvRoZxSqkODRBrX7RHjnVBcXHw5+GXivxTY207W0t1pGkXN5CkwVWMbPEjKGCsh2k5wwPcVy4jO4UpWRShcwP+F+/tA5x/wzt8Rf/CXvv/jVc3+sC7D9mPX9oD45iaO0l+APxAW5lR5I4T4avQ7opUMwXyskAuoJ7bh6in/rAg9mael/H/4u2aTah4o+CXjvSdNtEaa5vLvw9eQwQRqMs7u0YVVA5JJAFaUs+hKVpCdNlib9pnxD4jFwnw18C+IvFTWQjN3/AGNps979n8zds8zykbZu2PjOM7Tjoa2r53Tp6CUDpPBHxr8VXOo2WmePfAviHwxPqBc2iazps9mZwm3fs81V3bdy5x03DPWtsFmsMS+VBKNj0Lx54+0/wXoL61eSBY1QvknFenXrqjDmZCVzwzWfjx8b0nD6V8BPiFd20gDxTR+Gr10kQ8hlIiwQRggivnqmfxT90t0rlFP2h/jnaKbjUP2f/iFbwLjfI/hu9RRk4GSYsdTUriBX1QvYlW4/a28LeNtI1HwtrEclhqERaKSC4Uo8cqEhkZWAKkEEEHkEV20M5pVnZnHisM5K6PKT4n8YeIprqD4e+B/EHimWyVGul0bTJ7wwBs7C4iVtoO1sZ64PpRis3hQ0R49PLJ1ncom4/aGBx/wz98Rv/CXvv/jVef8A2+ux1f2OL9p/aDGA3wA+IwLHAz4YvuT1/wCeXsaf9voP7GJbV/2gpZlR/wBn/wCI+Cf+hXvv/jVVHP03qS8mdtBtt428T6vqc/hfw/4M17U/ENqZUuNJs9OmmvYWiO2UPCil1KNwwI4PBxXXPOacYcxhHK5ylyskib9oKSbyz+z/APEfGcf8ivff/Gq5Fn8bm7yZ2Kun+Jfin4jjvW8J/CbxlrJ0y6exvvsGh3Vx9luU+/DLsQ7JFyMo2CO4rSefRS0Jjk8m9R32j9obOP8Ahn74jf8AhL33/wAarD+312NP7GGav4t+I3g3TY9X+IHwx8WeGrKaUW8Vzq+j3NnE8pVmEavKiqWKqxwDnCk9jXRSzyMtzKeUyhsXrr/hf8U22L4AfEdkPQjwvfcj/v1Wcs+jfQqOTNrU0NM13xFZ6kmheNfCuseHdTeFbgWerWMtpOYiSA4SVVbaSrAHGMg+lengsxhitjhxeClhyp40+I+k+E4GaeVd+OBnmtcXjoYZameGwk670NDwv8K/2wfiVY/234I+APieXTmwYp7+NNPEylQweP7U0ZkUhhhlyp5weDXgVM/afunswydW94x/GKfHP4L3CRfGf4T+IfDds7rGt9cWpezZ2Jwq3KboWY7T8ocnHOK1oZ6pO0zKtlDSvEki8fT649pp3hPSb7WtUvsi2sdOt3uLiYhSxCRxgs2FBJwOgJ7V6dbNKdOHPc4aeXznPlsVppf2hI5Cq/s//EfA/wCpXvv/AI1XmPP0dyyYo6v4w+KXhCxbWPHHwm8Y6Dp0ePMu9S0S6tYUyyqMvIgUfMyjr1YDuKqGfxb1FLJ2tUS2Xxf0/V4reHSIZby9u5Egt7a3QySzSsQFRFUZZiSAABkkgV3PN6XJzJnIstqKXKXLt/2g4ZWRP2f/AIj4B/6Fe+/+NV58s/V9DsjkztqJbSftByyBX/Z/+I+Cf+hXvv8A41RHP1fUHkz6EFh4u+IPiK61LSfCnw18VazqWiyeTqdnp+kXNxPYybmXZOiIWibcjrhgDlWHY1vPPIRVzKOUyk7DjcftC7sf8M/fEf8A8Je+/wDjVc/9vo2/sYztX+JPjLwYYz4/+H/iPw6ksnlK2q6ZPaBnxnaPNVcnHOOuK1p59BuzM55PJLQ6/wALeOdI8UQiSznUk9s817WHxlPEK8WeXXw06L1OkrrOYKACgAoAKACgAoAKACgAoA+26s+4CgAoAKACgAoAKACgBsnCMR6GgD50+Geo3En/AAUf+GFmZD5QOsnbnj/kD3tfEZ9JurY3pn6kV88aH5rf8Eq7ye5/aA/aWEshbOswNyf+n3UP8abdwPsz9rf4VyfGn9nDx98PLSMvqF9pMlxpqiQpm+tyLi2BbsDLEgPsTQnbUD5l/wCCMV3Le/sweK55nLMfH99yf+wdp1EnzO7A5r/gpndSw/tSfsprG5A/4SYHg/8AUR07/Ci9gP0cpAc/pHxA8D6/4p1rwPovizSr3xD4cEJ1bS4bpGurESqGjMsQO5QykEEjBBFAHz9+3v8As4eDPi18DPFvjO28Pww+OPCekXOs6RqtnbZvJDbRtM1qdmGlSVVdAhzhnDAZAqoycHdAeW/8Ear6bUf2ZvFt3cOXd/iBfZJP/UO06iUnJ3YH3Zd31lp8Qnv7yC2jLBQ80gRcnoMnvUgeAfHr4wWPgD42/AXyddsP7P8AFHiLUPDV+BMrFhdWZ+zgYPBN0lsM++O+aAPVfjN4Ll+JHwh8b/D63mMM3iXw9qOkxSgZMck9u8atj2LA/hQB8nf8EhfAOoeGP2X7vxfrCYvPGHiO9ulDRlZI4LYraCN885EsFwcdt31ptt7gedftm+O7zxv+2v4b+Hel30U1j4G0SI3Ecf3ob68fzZVc+8C2hA7Z969bJ4uVfQiexwH7bN5c6d8NBHFKy5jwcGvos6k40NDOG5+o3w+kaXwD4alY5Z9Hs2J9zClfDG425+IvgOz8dWvwxu/GGkQeLb6xOp2uiSXaLez2oZ1MyRE7mQGOTkA/cb0NAHK/Hv8AZ8+HH7Q/ga/8G+O9Dt5ZZYX/ALP1NIwt5ptxj5J4JcblIIBK/dYAqwZSQWm4u6Bq58Ef8EcrHWdC+I/xz8La+QNQ0Y6Xp92qsSqzQz3sbgZA43A9qupNz1ZEYqOx+oE08NtE9xcTJFFGCzu7BVUDuSegrMs89+KnxL0Hwjoui6rFrFpMbnxPoelbYZ0dj9t1CC0zgHoPPyT2AJ7UAei0AfmL+y94Qi8M/wDBXH40aPBLLJFBp+r62PMkyVe9uLK4YDaAMA3bAAjgAckjJpybViUknc/TW6uIrS2lu5jiOFGkc+igZP8AKpKPg7/gkF4q1Dxx8Kvin4x1UKt5rvxFvdUuFUkqJZ7a3kcDPOMsetAkfeF1eWljCbm9uobeJSAZJXCKCeByeKBn59/8FnNUsb39mnwkNO1G3nI8cWzERTK5x/Z99zwaav0Ez9A7Ak2NuT1MSfyFIZ+TP/BS7U5bL9szTyHIVPA9icf9vN5Xr5TNwqNnm5lBSgjov+CYvwC8O/Fzxr4m/aD8f6faava+EtRj0nw7Z3AEscWoqiTS3TxsuN8avB5TbjhnkbAZUYc+YYiVaq7m2DoqlTR+i3xh+MXgD4D+A734lfE3WJNM0DT5IIZ7iO2kuGDyyLGgCRqzHLMOg4GTXAdh0msaNoHi7QbrRNf0uz1bSNVt2gubS7gWaC5hdcMjowIZSDyCKAPyQ+H/AME1/Zt/4Ku+D/hjozTDw5Ld3Wq6CJZTIy2Fxpt0VjLElj5biWLLEswjDHrWrqylDlZmoKMro/YCsjQ5/wAK+PvA3jw6tD4O8V6TrbaHfS6VqkdldJM1ldxnEkEyqSUcHqrYNAH54/t9/s7eDfh1+0V8Bvjj4A0Sx0P/AISL4gaZpevWtlEkMVxeG8jniuvLUAeY4E4kb+IiMnnJNKTSsJxV7n6XVIylLreiwTvazavZRzRnDRtcIGU+4JyKAPz5/wCCbszSftaftb4kDo/ix3Vgcgj+09SwR+dNiR+gev6/ovhXQ7/xL4k1S303StLtpLy9vLlwkVvBGpZ5HY8KqqCST0ApDI9F1rw1428PWmu6BqWn63omr26z211bSJcW11CwyGVhlWUigD8q/wDgot8DPCf7Pvxg8HfEL4aaGmi6L48S7g1Kws7cpZ29/bmI+YgHyRmZJv8AVgAZhdgCS2PUyzEypVUrnn4+gqlNs4qwn+0Wkc395Qa+/g+aNz46asyeqJCgAoAKACgAoAKACgAoA+26s+4CgAoAKACgAoAKACgBsn+rb/dNAHzT8Lv+UlXwx/7jX/pnva+Gz7+Mb09j9U68A0PzO/4JR/8AJwP7S3/YXg/9Lb+mB+mNID5y/Yy+Eq/BQfGvwPaWbW+m/wDC1dQ1PS18jyoxZ3emabcRpGOhRBIYsjjMZHBBAAPmv/gpz/ydL+yp/wBjIP8A046fQB+kNAH58/At3X/gsP8AHmIOwRvA8DFc8EhNEwce2T+ZoA+4fibx8NvFh/6gd/8A+k70AfE3/BFf/k1rxV/2UC+/9N2nUAeu/wDBR74UfED40fsyX/gX4Z+F5vEGuXGsafcR2cMscbGOOQs7bpGVQAPU0Afkb8Rvgr8X/wBl1/CviPx54Dm8H6+Lv+09Dlmube482azeJywEUjgbWeI4bGc9+a6bwlCy3Efvt4D8YaT8QvA/h7x7oMpl03xJpdrq1m5UqWhniWRMg4IO1hwQCO9cwy3oGgaT4V0ldI0e2jtbKKWedY1ACqZZWlc/izsfxoA/KD4L6xH8Z/2jPiR8ZTdpfW+s+Irp9PnCbQ1ijmO1468QJEPXjmvqeH6N3zsyqMs/t6gL4AwOgSu/Pf4IoH6jfDn/AJJ74X/7A1l/6ISvhzY+HPjiP+NxPwIP/UjTf+ga5QB+gtAH5v8A/BMj/k6b9qz/ALGX/wByOo0Afa/7S3hjXvG37PHxM8HeFtNfUNZ1zwnqunafaIyq09xLayJGgLEKCWYDJIHPJoA/DbW/2Xv2m/2XYtE+Ofj74Q3Wi6f4V1rT71bqbULSRTOk6vEhEUrsNzKBnaQM1o3Fxt1ISaZ/QdbXEV1bxXULbo5kWRD6qRkVmWfHvwd+G66V/wAFMvj148uFQyXnhDQDaNucMsNzHCkgwflbMmm5z24A6sKAPfv2lPFF94J/Z4+Jvi7S5FS+0jwjq13aMwJCzpaSGMnHON+2gD45/wCCKS7f2ffG4/6nJ/8A0htabEj6C/4KDfDPxz8YP2T/ABj8Pvhv4em1zxDqc2mNaWMUkcbSCLULeWQ7pGVRhEY8kdPWkM/Fn4w/swfG/wCAPhSx1j4u/DK58NW2qXBtLS4lvLacSzBCxXEMjkHaCeQOldKnBwstzBxkpX6H9Fdh/wAeNv8A9ck/kK5jc/If/gqKSP2xLPH/AEI1j/6UXlellvxs4cb8KPo//gjkA37OXjOXHzN8Qr4E+w07T8fzNcVb+IzqpfAjf/4K6gH9jPVj6a7pZ/8AIprI0Pr3wuMeGdIA/wCfG3/9FrQB+ffx3RU/4LE/BNlUAv4UVm9zs1YfyAoA/RigD4B/4Jp2WpJ+0D+17qUlvOunz/EHyIJSD5TzR3uqNKqnpuCyQk+zL7UAdl/wUpWH7L+z6zMfOHxm0AIPVcS7j+YX86APsygD8e/22P2Jv2nfir+1149+IfgX4O3ut+HNWmsDZXy6hZwrMI9PtonIWWZWGHjccgdPStaUoxfvGc4uS0O6/wCCNOnXWjfEL426LqFmbS806LSbS5gYgmKWOW8V0JGQSGBHB7UVWnK6CmmlZn3Z+2AM/spfGEf9SNrf/pFLWRoea/8ABLx3k/YV+GTSOzkDWFBY5OBq96APwAA/CgDyH/gsMxHw8+GGD/zNUv8A6SvXRhP4qMcR/DZ8veHiTpFuT/dFfpNH+Gj4ar8bNGtDMKACgAoAKACgAoAKACgD7bqz7gKACgAoAKACgAoAKAGyf6tv900AfNPwu/5SVfDH/uNf+me9r4bPv4xvT2P1TrwDQ/M7/glH/wAnA/tLf9heD/0tv6YH6WTXNvBJBFNMiPcyGKFWOC7hWbA9TtVj9AaQDkiijaR441VpW3uQOWbAGT6nAA/AUAfnD/wU5/5Ol/ZU/wCxkH/px0+gD9IaAPz4+Bn/ACmK+PH/AGI0P/oGh0AfcPxO/wCSbeLP+wHf/wDpO9AHxP8A8EV/+TWvFX/ZQL7/ANN2nUAfbvjn4heB/hloLeKfiH4r0vw7o6SpA19qVysECyPwql2IAJI4oA/Kz/grl8V/hn8WJPhdf/DD4g6B4pg0qDXFvW0nUI7oW5kNl5e/YTt3bHxnrtPpWkU7NgfpZ+zb4Kv/AIc/s/fDnwLq20X+ieF9Ns7wK5ZRcLbp5oUnkqH3AcDjHA6VmB6Fe2kV/Zz2Nxu8q4iaJ9pwdrAg4Pbg0AfkJ+yXpUvwp8f+Mfg/q87S33hbW7rSXleEwmfyJWjEoQk7Q4UOOTww5PWvrcgqJrlMaiNr9vb/AJEE/wC6a689/ghA/UX4c/8AJPfC/wD2BrL/ANEJXw5sfDnxx/5TEfAj/sRpv/QNcoA/QWgD83/+CZH/ACdN+1Z/2Mh/9OOo0Afojr2vaL4W0S/8SeI9TttN0rS7aS8vby5kCRW8EalnkdjwqqoJJPAAoA+Av+CmH7QnwI+KP7JmteGfh58YfCPiLVpdV02WOx0zVobid0SYFmCIxOAMknGKpRb2E5JH13+y34ovvGn7Nvwu8U6pefa7/UfCOlS3k+FHm3P2WMSsQoABLhsgAYPGBUjK3hbw7cWf7U3xG8RtAy2+oeCfCcUcmfleRLzWw4+qr5Xthh70Aeb/APBTTxFfeHP2KPiHLptwIbjUE0/Td21WzFPfwJMuGBHzRGRc9RnIIIBprViex4x/wRZXZ8APHC+njOT/ANIbWnPcUdj7t8aeOPB/w58OXPi/x74l07QNEs2jW41DUJ1hgiLuETc7cDLsqjPcgVJR+ZH/AAVx+N3we+LXwm8D2Hwx+KHhnxTdWXiCW4uYNJ1KK6eKI2zqHcITtGSBk+tUosltH6l2H/Hjbf8AXFP/AEEVJR+Q/wDwVG/5PDs/+xGsf/Si8r08t+JnDjfhR9If8Ecf+TbvGX/ZQ7//ANN2nVw1vjZ1UvgRv/8ABXT/AJMy1f8A7Dul/wDo41kaH194X/5FrSf+vGD/ANFrQB+ffx4/5TEfBH/sUl/9B1egD9F6AMK58TeBvDdnd3d54g0LS7W3Z5ruWW7hgjjb+NpCSADxyT+NAH5q/twftYfD340ftCfAf4Q/CjxBaeItK8PePdK1bV9VtB5lq9211DHBFbzg4kCo8xcqCmXjAYlXArldrk8yvY/UepKPM/FP7TX7PHgfxLeeDfGXxr8GaHrmnsi3en6hrEFvPCXRXXcjsCMoysPUMDTSb2C9j4X/AOCTl3aaj8ef2kdS0+7jurS81O2uLeeNtySxPeX7I6nuCCCD705JrcSdz7X/AGv/APk1L4w/9iNrn/pFLUjZ5l/wS5/5MU+Gf/cZ/wDTxe0CR5F/wWI/5J38MP8Asapf/SV66ML/ABUZYj+Gz5e8O/8AIIt/92v0mj/DR8NU+NmlWhmFABQAUAFABQAUAFABQB9t1Z9wFABQAUAFABQAUAFADZP9W3+6aAPmn4Xf8pKvhj/3Gv8A0z3tfDZ9/GN6ex+qdeAaH5nf8Eo/+Tgf2lv+wvB/6W39MD62/bH+KKfBfwP4O+JtxPFDZ6N470UX8sudsdjO72903HcQTSke4HXpSA96BDAMpBB5BFAH5v8A/BTn/k6X9lT/ALGQf+nHT6AP0hoA+BfgNo2qXH/BXD9oPxFDZu2m2PhCysri4BG2OeeHSXiQjOcstvMRxj5DntkA+1fibz8NvFg/6gd//wCk70AfE3/BFf8A5Na8Vf8AZQL7/wBN2nUAej/8FRfDfiHxX+yfqWi+FvDWp69qEmt6Y6WWm2cl1OyrNliI4wWIAByccU1uB+X3hP4QeM/Evjv4a/DzxZ8F/Fuh6T4l8U6bo95NqGjXVkk0UkoMyCR1X5hCkz8HIVGI6Zrrq14SpqMUJLU/fSSSG1gaWQhIokLMccKoH+FcYzxH9i342SftB/s/aP8AE25hMNxf6jqsUsTNuaMJfTCIN/teV5RPueKAPi39rfw7N8Iv28IPF8C3KaZ8SNLtNRMshXyvtkAFrNHHgA8JFbyHOeZjzggD18nrezrpETWhyX7clyLv4aRzqcho8ivoM8d6FyIbn6n/AA5/5J74X/7A1l/6ISviDY+IvjRY317/AMFh/gg9naTTJaeAJ7i4ZEJEMW3W13ueiruZVye7KOpAoA+/6APzg/4Jkj/jKX9qv/sZD/6cdRoA+y/2rdO1DWP2Y/ixpOk6fc319e+DNZt7a1tomllnlezlVERFBLMSQAAMkmgD8I7T4SfFXQfCd7ea/wDA7xxp9rZ27T3N9deHLyKGCNRlneRowqqBySSAK9OjXpKnytanBVpVHPmT0P16/wCCWXim38R/sZeFLKPUlu5/D9/qml3I87zHgYXkk0cTc5XEM8RCnopTHGK86W7O6Ox9XJYwx6hNqSg+dPDFA/PG2NnK/rI1SM+E/wDgsbrlzZ/s6+FfD9teNENZ8ZWwuIlbHnQRWl0+0juok8pvqq1pSV5Iio7RKH/BGVdnwI8dr6eNJP8A0htaKukmFP4T2L/gpd4d8QeK/wBjPxxoPhfQdR1nU7mfSfIstPtXuJ5dupWzNtjQFmwqsTgcAE9qzRbPxW8V/DP4meE/BMmp+J/g/wCMNBsbcqs1/qOg3VtAhYhVDSSIFBJIAyeScV3OtB0uVbnIqU1U5nsf0hWHNjb/APXJP5CuE6z8l/8AgqB4E+KfiD9q+z1rwV8MfFniKwXwfY2r3WlaLc3cKyie6JQvEjKGAdSRnOCPWunDVvYyuYV6XtVY+gP+CO0N5Zfs9eOtL1SxubK/s/iNqEV1bXETRywSCwsFZHRsFWVlYFSAQRg1jUlzSbNYLljY6H/grlHK/wCxjrTRxsyx65pbOQpIVfOxk+gyQPqRUFH174aR4/DmlRyKVZbKAMD1B8scUAfnx8dZFk/4LFfBRVzmPwoqt9fL1Y/yIoA/RmgD+f8A8b/D7TfFv7Tnxda+UMI/Hevcf9xCavcynBQxT948nMcVLDr3S3onhTTfDHx8+FFrYQqg/wCE00TOB/0/Q1tnGGhh4pRRllleVdtyP31r509s/Ef9vD4T/FTXv22fiR4i0H4PeMte0u6m077PeafoF1cwS7dNtVbbJHGVbDKwODwQR2row9SMHeSMK0JTVonuv/BHbS9X0L4kfGrRtf0K/wBG1G1tNEWexvrZ7eeElrogPG4DKSCDyOhBqa8lOd0VSi4xsz7l/bAOP2UfjCf+pG1v/wBIpaxNTgP+CaOi6poP7D/wvsdYs2tp5bXUL1EYgkwXGpXU8L8E8NFLGw74bnB4oA8W/wCCw6lvh38MMD/mapf/AEleunCfxkY4j+Gz5e8PAjSLcH+7X6VR/ho+Gq/GzRqjMKACgAoAKACgAoAKAYUEn23Vn3QUAFABQAUAFABQAUANkGUYD0NAHzv8OtKnsv8Agop8MtZuAIrVTrAaRzhVzo94Bknjqa+Jz6DVTmN6Z+m413Q2baus2JPoLhM/zr500Pzg/wCCWywaT8e/2kbi+uoIYptXgMTvIqrIPtt/ypJ5HTp6iqaaSA9f/wCCrEllrv7Hus2enX9tcTf21pbKkUysxxOM4APoaUU5OyA9h/ZG+MFl8UP2a/h94w1rX4ZNWl0aGy1SS4ZIZHvrbNvcMycAbpInYYAGGBHBFDTTswPkz/gpU1tqX7T37LFzZXcE0UHiQGV45FYRj+0dPOWIPA69fQ0JNgfoi2v6Ehw2tWAPoblP8aQEMOreFoJZZ4NT0qOS4IaV0mjDSEDALEHk445oA+Yv21/2t/hL4M+C3jXwJ4Y8e6drXjfxDpF1odjpmh36T3dpLcwFPPlMRPkCNJPMBYqTgBeTVwhKbsgPOP8AgjwsHhv9mrxXp+r3UFpKPH16wWaRUJH9naeM8n2NKcXB2YH3T/wkOgf9BzT/APwJT/GpA4zx9ovh/wAY+I/h5q76/YCPwf4mk11k+0IQ5OlahaKDz2a8VvqooAqftA+O4PDHwG+I3iTQNWsZNT0zwpqt1ZL54YG4S0kMQwrAn59vQg+hppXdgPib/gjb4sfw94M+Ivwp11YLFbHVLTxDayzThTP9ph8iUBTjhPskPIJz5uOMDN1KbpvUL3PTP+CmngOz8X/D/wAF/FHw9NZ3Oq+BfECJLIl18y6fe7Y5QEU4cmdLTqMgBiCBuB1wjarRsJ7Hy9+0/p2o678FbWRIXd0gBYY9q+tzOEqmFRjHRn6n+AtZ0S28B+G4ZdZsVKaRZqc3KDpCnvXxJubH9r+FvtX23+09K+0bPK83zo9+zOdu7OcZJOPegDzP40ftYfA34H6FqF/4o8e6Pdaxa2pntvD9jexT6nesSVjSO3Vt4DOpXewCDDFmAUkOMXJ2QHxH/wAEjbnVf+Fi/GzxT4znhttQ18aZqNw0jCNXmlnvZJCu49Nzep6itKlOVOyYk0z9Lf8AhIdA/wCg5p//AIEp/jWQzyP9rzVtLvP2V/i3BZ6rZyyv4N1ZVVJ1JJNq/AwacdWJ6I+Tv+CMvi3TbD4UfEPwHqF5HbXem+I4NYZZm2Ax3dqsSkE4B5snzg8cZxkZ0qwcHqTTkpLQ/Q3/AISHQOn9uaf/AOBKf41kWfmd/wAFiNSHiHxL8IPD+laiLiK2g1q9nihl3JlzaJGzAcEjZIAeoy3rz1YSm6lTQ58TNQhqeg/8EgJLTRfgj47i1K8t7Z28aykLLKqEj7Da88npUYiLhUaZdCSlBNH3h/wkOgf9BzT/APwJT/GsDU+TP+Cp+p6bffsT+NILLUrWeRrzSMJHMrEj+0IOgBo3Ez6tstd0OKxtkk1qxUiFBzcp6D3oGTrr+hOcJrVgx9Bcof60Aflv+yn+1v4f/Z9/a2+OXw5+KeqDTvBXjT4gaxd2WqyY+z6dqQv5o90pC5EUyeWGkZtsZhQkBWd10dKXLzWIVRc3Kfpn4k8L/D74ueEjovinRdE8W+GtSEVwbe6ijvLO5CsJI3wco4BCsDz0FZllX4mfFb4cfBjwnceMfiV4s07w/o9oh/eXMmGlYKSI4Yxl5ZCFO2NAWOOAaEr6INj8lvgx8YdW/aF/4KfeEvjZqlrPpul6hqF5BpVrduAbTT4dNuEgRuSqswG9gCRvkfBNdE6EoU+ZmMasZzsj9iRruhlto1mxz6faEz/Ouc2PxEvLKVP2j/i9d4zHJ4615lYdCDqE3IPevrcgg0rnzecyTdiCWxkl+Pvwruvuxx+NNFLMeAo+3Q5JPYU8/g3G6DJpJOzP3BbX9CQ4fWrBT6G5Qf1r5E+kEHiDQScDW7An2uU/xoA+Ov2ZtQsIf2+f2q7ufUbVIZR4YEbtMoV/9Dboc8470AfYM+teGbmF7a51bTJYpFKvHJPGysD1BBOCKAKmreOvAfhfSpdV13xjoGk6bZxlpLi71CGCCFFUkkszBVAUE+wBoA/LP/gob8fPBP7R/wAUvBXgr4Va8dc0PwQLyfUNRtJS1hd3dwYQoiI+WXykhb94Mr++YKfvV6uV4WVWqnY4MfXjTptHGafB9ms4of7qiv0CC5Y2Pjpu7LFBAUAFABQAUAFABQAUAwoJPturPugoAKACgAoAKACgAoAKAPN/if8ABXw58S7cw6rbIxIOGI5rixWDhiV7xSlY8atP2E/A0F8LgpkBs4K8V5qyOkncrnZ0Wufsb+BdWsUtTaxrsGAQozW08npSVhc7K/hT9jDwN4fnNx9mWQ/7S0qWTUqbG5tkPij9ijwLrt2boQLGWPO1RSq5LSqO4KdixpH7GPgTTrJrX7MjbxgkqKcMnpRVrBznO3/7Bnge6uGlUbQT0C1jLIqTd0NVGiCL9gXwQrgkkjP92l/YNIPaM9F8FfsneAPCQ3RWETvj7zIDXZRyqjR6EuTZj+OP2OPA/iu7a7NssbMT91RWdbKKVZ3BTaOQ/wCGA/BP94/98Vz/ANg0yvaC/wDDAvgocbz/AN8Uf2DSD2ht+F/2IvA2hXqXbQiQocjctaU8lpU3cTmzpvGn7KHgnxZbpHNZRoUGAQozXRXyqlVVhKbRmeBv2O/BfhHUk1KKBXeNsjK1nQyilRldDc2z2fXPAmk65oR0O7hR4CmzaRxXpToRnDkaITPnzXv2F/A+q3r3KoI95LYVeK8ieR0pu5fOzNX9gTwSCCWP/fNR/YNIftDt/Bf7Hfw/8Kzpc/Yo5ZFOQWQGumjlFGk72IlJsyf2gv2ZfCOueFLnWYoUgksFDrtQYbkDB/OrxGV0q3Q4cRXlRV0fK5/Zy0AklXOD7VwvI6R5azioaGk/ATQNNuFnKB9pzyK1pZNSg7kTzSpNWNPXvg3oGsoFaBVIHUCtq2VUqu6M6WYVKZzo/Zy0Hdndx9K4/wCw6R0f2vUOq8MfCfQ/DvzQwoWx1Irvw+W06Gxy1sdUrblTxJ8GNC1+czvEqse4FZ4jKqVZ3Lo5jUoqyOf/AOGctB/vfpXJ/YdI3/tioXbH4AeHrXqgb8BWsMlpIiWa1JEN1+zz4fuHLKNv4VM8kpNjjm1RDbb9nfQIJQ7fNg9xShklJMbzeozq5PhV4fk0z+z2tY8YxnFdzy2k4cljlWOqKXNcyNG8A+O/BCz2/wAPPiR4o8NW1zIZZYdI1a4tEkfAG5hE6gnCqMn0HpXmVMhhJ3R3QziUVqNPwmvte1n/AISDxv4h1PX9RICtd6ndSXMzDJOC8hLEZJPXua3oZHTpu7Iq5rOasjoNW+Guh6nYCxa3QKowOK9Cpl9OpHlaOKnjJwlzXOQT9nrQFn84qOucV56ySlzHW82qWsei+GvC9h4btRbWcSqAMcCvVw+GjQjaJ59avKs7sPEnhew8SWrW95GrAjHIor4eNdWkFGtKi7xPN7n9nfQJ5TIvy5PYV5E8kpN3PRWb1EMj/Z00FG3E5xSWR0rg83qMvTfAPw9LAIhGOPYVtLJaTViFmtRO5nn9nLQSeG/SsP7DpGn9sVCxafs8+HoJA7qGA9RVwySkncl5tUZ6B4c8GaR4bjCWVuikegr1qGEp0FaKOCtiZ1viN+us5wqACgAoAKACgAoAKACgGFBJ9t1Z90FABQAUAFABQAUAFABQAUAFABQAUAFABQAUAFABQAUAFABQAUAFABQAUAFABQAUBddTkfi0jyfDvWkjUsxgGABk8OpoPPxyvHQ+UR/galnzMlZsWkSFABQAUAFABQAUAFABQAUwCgAqgCgAqQCgAoAKACgAoAKACiwBVAFABUgFABQAUAFABQAUAFAMKRJ9t1Z90FABQAUAFABQAUAFABQAUAFABQAUAFABQAUAFABQAUAFABQAUAFABQAUAFABQAUEyV2Z3iIZ0PUSACVs5iAen3D1H5UHHi4+6fG75Ej5/vtzn3pM+aqq0htSZBQAUAFABQAUAFABQAUAFUgCmAUAFABQAUAFABQAUAFABQAUAFABQAUAFABQAUAFABQAUAFJgwqST7bqz7oKACgAoAKACgAoAKACgAoAKACgAoAKACgAoAKACgAoAKACgAoAKACgAoAKACgAzigLale9to721mtJD8k8Zjf/AHTwaDnxa90+ONZtI7HWL6zhBEcM7oufQGpZ8tXVplOkYBQAUAFABQAUAFABQAUAFUgCmAUAFABQAUAFABQAUAFABQAUAFABQAUAFABQAUAFABQAUrjCjcQUrCsz7bqj7kKACgAoAKACgAoAKACgAoAKACgAoAKACgAoAKACgAoAKACgAoAKACgAoAKACgBCKBXsxpBDdDzQZ4jWJ8feL7ae18UanFcRNG5uXbDDsTkH8jUs+WxStMyKRyhQAUAFABQAUAFABQAUAFUgCmAUAFABQAUAFABQAUAFABQAUAFABQAUAFABQAUAFABSYXsGRUgncKaK5X0F2t6VQuWR9tUH24UAFABQAUAFABQAUAFABQAUAFABQAUAFABQAUAFABQAUAFABQAUAFABQAUAFABQZzvzIa2Q3BA4PfmgdVXifLfxkz/wsPVAQVx5fB7fItSz5nHQamcVSOC4UAFABQAUAFABQAUAFABVJgFFwCmAUAFK4BRcAouAUXAKLgFFwCi4BRcApgFABSuAUXAKLgFFwCi4N2A4A5ouKSvG6G98bhn2NKw6UJS2MrVNft7D9xFmWb+LngU0merh8LNyXMtDnm1zVSxIu8AnOMdKqx6H1SPY/ROkemFABQAUAFABQAUAFABQAUAFABQAUAFABQAUAFABQAUAFABQAUAFABQAUAFABQAUCe4EZHHXt7UBPY+cv2gdOtLLxlBcW0OyS8tFmmO4nc+9lzz7KKlnz2Y/EeY0jx+oUFsKBBQAUAFABQAUAFABQAUAFWgCgAqWAUgCgAoAKACgAoAKACrAKGAVABQAUAFA1uLQTUVyKaeKCMySvtUdyKZvQoym0jmdX8RSSgwac5CdGfbjNUexQwnKzCOPUnvz600erGnyoSqA/SOoNQoAKACgAoAKACgAoAKACgAoAKACgAoAKACgAoAKACgAoAKACgAoAKACgAoAKACgTdgoFJpo8D/aNsroa7pmpGI/ZmszCJO29XYkfkwqWeBmMXzHkHOAcdaR4rdmFBd7hQAUAFABQAUAFABQAU7AFFgCqAKACpsAUWAKLAFFgCiwBRYAosAUWAKoAoAKmwBRYa1DpRYJe7uHb+neiw1Fy2M/UtVtrAfvGDMBwnrRY7sPhJ1Hexyeo6pc6nMXcBE6BcnGKLHt0cNGktdyqQRkA4X271R0WS2G0Id9LBVXEfpHUmoUAFABQAUAFABQAUAFABQAUAFABQAUAFABQAUAFABQAUAFABQAUAFABQAUAFABQTIKCDxv9pHnS9GGM/vpuvTO1f8ACpZ5GYq8jwgZxkjk80jwZR1CgpKwUAFABQAUAFABQAUAFUgCmAUAFABQAUAFABQAUAFABQAUAFABQAUAAOTgdaA2ELKAWLAAdST0oLp05VWYGreJBHutrHlx1l9KD1sPhdVc5qaV7iYzTMWY9yaD3KNFUkNAINBM9ZCnpQA2gAoA/SOg1CgAoAKACgAoAKACgAoAKACgAoAKACgAoAKACgAoAKACgAoAKACgAoAKACgAoAKCZK4UC5WecfHq1tpfAktzJArzQTJ5TH+HJwalnlZhG2rPmvgEjOc96R4N1N3QpGKBNiUCCgAoAKACgAoAKACqTAKLgFMAoAKVwCi4BRcAouAUXAKLgFFwCi4BRcdrhRcfKBpkla6vLeyiEs8gUHpzyaDoo0JVGrHK6lrtzfuYAdkKngDgmg96hhVT3MzA2nsSaDr5UthKB3kLuFAwJBFADaACgD9I6DUKACgAoAKACgAoAKACgAoAKACgAoAKACgAoAKACgAoAKACgAoAKACgAoAKACgAoAKAOH+M2m3Op+Ar6O2C5hKztuOPlTJP41LPOzCF4XPlscnoRj1pHzUFa44nNBCEoGFABQAUAFABQAUAFABQAVaAKACpYBSAKACgAoAKACgAoATcKBvyFzjpz9O1MSUm7GVqniG3sT5cJ82XHUHhT71R6dHCczOSubi4u5PNnkJbJOM8UHs0cNGCuMyCACoyKDcDQA3aaADaaADaaAAgigBKAP0joNQoAKACgAoAKACgAoAKACgAoAKACgAoAKACgAoAKACgAoAKACgAoAKACgAoAKACgAoA5/x+M+C9aDMFBspOT67SP60mjkxmtNo+RASQGPcZqW7Hy0nytoKaVzH4QosO4VLdnYTlZ2CmtSk7hTGFIQUAFABTsAUWAKoAoAKVgClYAosAUWAKLAFFgCiw7B6e9FhEUsscEZllYKo9e9FjWjTc2c1qviOaXdBYEoh6seDRY9mjgr6mFnJ3Hknkn1qj0qcFAXcKByUm9AyKChaAE3CgA3CgA3CgAJBFADaAP0joNQoAKACgAoAKACgAoAKACgAoAKACgAoAKACgAoAKACgAoAKACgAoAKACgAoAKACgAoAZJHHMrQSxq6SjYysMhlPXNZzjdmNeSUXc+KWVt7nGcMRn1wcf0oUYrdnymJk+fRDec4waTcU7JmOr6ACDnB6e1UrPqQ5NdAyMZzxVrlW40nPVhSdug7WCkMKQgoAKACqQBTAKACgAoAKACgAoAKACgAJAznjFAQi5MoajqltYxM0kg84dEHWg76WFcmjkdR1S81KTfNJtUdFU8UHsxwcYbFbb0APHfNB0RXLoJtNBYYNAAOtADj0oAZQAu00ABBFACUAFAH6R0GoUAFABQAUAFABQAUAFABQAUAFABQAUAFABQAUAFABQAUAFABQAUAFABQAUAITjrSuFw3Dk+lDdiXNJ2Kep6zp2kW5utRukhjHdq56+Kp0Fdm0ablqedeJ/jroWmROunQPcMQVDkgLzkeufSvnMXnsea0EzX6upRtI+c/GHinwxpc0LadbYyC7gv37/AK15lTOaktjjeVwbuzg7r4omeIR6VobPJnJcvwKx/tWre9y3ltJLY3fCfjAaq2zUtKK7eDiT+QrohnM47nPPLKb2R6jpvguw1+yabSdSkW6YZWGZQB9BjNd2HzhTdpHnV8scXeOxzWpaZe6Pcmy1CFo5R0BGN30r6LD4iM1c8evSlTepVrqbvqYLVBQtQegUwTuFIAqkwCi4BRcAouAUXAKLgFFx2Ci4gpibsNaREVmZgAvUnoKC4Qc9jB1jxJHGHt7P5pP75+7QetQwrWrOakaSZi8zl2PdqD2aVOMUN2mgrUdQAUABoATBoAU0AIFNAC0AB5FADdpoANpoA/SKg1CgAoAKACgAoAKACgAoAKACgAoAKACgAoAKACgAoAKACgAoAKACgAoAKAEJxUsmTsIeen5UpzjTV2OOpi+I/E1noFo08kqeZjhSa8XHZlGnHRmsaPM7nzJ8VPiJfa1qIVbwrChOQrdq+IxOa1Kk+U9CFLlR4rr/AI3NsZFe5O2M8ZOd+awlUctWXGB5rqms+INR1BlZSygbx/umo5iuQLDWruxu1ht5kUSjBBHepciXA6jR9V1u1mLS7JEDbgVGDS5zKVM9h8GfEX7NNbmcNEFIHXoa09s4QuiPYqasz3a8stK8ceGnkkCPeGPMEvAbPpXqZTmkue0meXi8uT1PFbu0n06drO6jdJI22kMPTvX32HxUKsUfL4mg6U2kRZz0rqaVro5oWb1Cp3CSs7BQSFABQAUAFABQAUAFAlK4DJGQDigtRuV72/trGPzbh8A/d96sujhpzlqcrqeuXF8DCnyQf3PX60H0OGwcYrUywuAe+fWg3VOwtBvHQKBBQAUAFABQAUAFABQAUAFABQB+kFBqFABQAUAFABQAUAFABQAUAFABQAUAFABQAUAFABQAUAFABQAUAFABTtcApPQBDj1qHO2plUV2jE8TeIYtCspJgAZdvy+1eBmeYxhFpHVSotnzZ4y8a6hqk84LsUJOfY+1fCYjFyryO6nDk3PGPGF+baKZnmUO/Ay2KwXLuzrTTR5ld+FvEPiDS3niD+VHJuz6j1q27iuoG5b2untpMdhNJ5d2i43HhnOOlIOdHOzeEpFu1umSQFWyRWctx3TNiLFihuJZ2Xn7p9KklxOr8MeJtO86OPy1kZuoI6U+bSzJUbO57H4S8cXenskUbLJbMwwM8qfaiF4O8RVrTVj1PUfCFr8TtL+2aWVh1WCMsMDHmD0+tfTZXjpRtFnzePwTd2jxm8tbmwu5LG6t2ilhYo6MMEEV91Qq88D5WpSlSkRVoS3cKBBQAUAFABQAVVh2Ciw7BkD1yD6UrGcIOUjH1fXobEBINsspOMZ4H1p2PVo4SUjmLm8uLyTzLmUt6L2FM9qlRjTIaDdvsFAXCgQUAFABQAUAFABQAUAFABQAUAFAH6QUGoUAFABQAUAFABQAUAFABQAUAFABQAUAFABQAUAFABQAUAFABQAUAFNAFTIBk7+VC8nHyjNcWLxEaFJ3NKdPnkeH+P8AxNJqt/NDA7LDCdr1+Q5nmsp13FPQ9+jhPdueJ+N/EAsopDaoNgGckc1i62iZMqDvofNXirXL/wAS63sTeYt2Bg9DW1OfMT7Jo9K8O6mdN0KOwvrtIbgLiONuQ4rZsPZ3OV1Sy+26ob5HaN0OWBPf2pcw/ZDr7WtQtI/mAPHGWzSbuJx5Tlb/AFPVtUm2B0CnFAjqPCOnyzXkURlCkckr3otcD3DwxZ28MMbTc4bBOelaxiZSPbvA+tw6HdRSxTtk4IH+FdWHk6c7mFakpwKX7QFst7q9h4ktrBY4LyICWRVxlwoHP5V9zluLUkkz43McO4t2PJxnGG6ivdvfVHjpWCgAoAKACgAoADkdRVod76DJZ44YjNKwVR1zQaKjKWxzGreI3nzDYO6pyGYDGaD16OESSZh4znJOT1Peg9OnTUULQaBQAUAFABQAUAFABQAUAFABQAUAFABQAUAfpBQbNW2Cgzc2ugUD5mFBS1CgAoAKACgAoAKACgAoAKACgAoAKACgAoAKACgAoAKACgApOXKO2gHihtcvMzNSu7GRr95ttJbeI/Nt+bnoK/PuI81StBHsYDDObueJaxp0Mbz39wx8pSTgnqa/La+JU6tz6inHlhyngPxAt7zW7iaK2UwQtnMp4RR6Gu+nU50jNUkmeQXUmm6BNIlnZm8uo+A3VM+tejSlyq5nKkjE8vXfEGofbr9hAsZ4VDghfatvaqRi6J0q+I4IIxbC1efyx95hziqTuZyhynM6nrE19K2YWRc8AjtVXsc81di6YZLp9kMZQL1yOtFzNqx3fhlVttQhlwV4OQfWnz2EtT0rTNT8uJizHBORWsKikzOouU9B8Jw6jqUn2uZiojA2duK6PaJe6YKV0e3aZp1h4z8OyeGNawRMAI2J5RwOCK9bBYt0Xc8vGYdVEeE+NPCGp+CNdk0XVFOQN8cnZ07H+lfa4DFLEwR8liaPs6jRhc9+teg1Z2OUKTVnYYUhBVWKkklcQtg4xRYUE5FHU9WttNiO+QGUjIUHNM7KOCk3e5yV7qV3qD77iU7eyjgYoPboYZJalXauc4z+NB1cqWiFoCwUDCgAoAKACgAoAKACgAoAKACgAoAKACgAoA+3PD/xz8F6wii+ll0yQQ+Y5nGYt391X6t9dooPPhjkzs9O8Q6Lq1vFdabqdrcRzHEe2UZc5xwOtB2QxdN7mgTyAOckY68/lQbe2i9g3Dn5hkex/wAKBJ3Ybvag0Dd7UALQAUAFABQAUAFABQAUAFABQAUAFABQAUAFABQAUAFUkmncG7IjuJBDE0rHhQTivIzDE+ypOxVCnzzOO1C5+02s8iEtI52n2Ffiuc4yVaqz6nBUeRHBeK7CNrVrgsQkS8r/AHjXy93z3Z79KldHzD8TtQvnaWK0i27idseeCPUivSoVuhcsM+h5bHoF/dyF2dgSMnJwB7V6kKuhhLDMSTSXtgHFxtPRgD1q41TN4ZlS7uLG2jKohkk6Fd/NbRqnNPDMyxb3Nw32iZSEHCr0rop1VbU5Z4do6TQ9NmmZJGXgdgK09ojCVBnTwWctvcxzyDCg4xisalTUcKNtzs9NtluLiCAllA+ZhVUp6kVqWh65o7/ZtKWRXJCkAADFdnNd3OL2dj0fQ9S8hbS8jPQgMP610wqWOXEQF/aDsE1jw9pXiWIAyW2YZCF6qSSOfqa+qyTFXaifM47D7yPBOepr65u7PnX8Vgpt3ZTCkIR3VELlgAvJycCqRdOlKbOf1PxNGGa2sOWdcNLnoPTFM9WjhOXc5tyXbczFj6sc0HtwpxUUFA3psFAgoAKACgAoAKACgAoAKACgAoAKACgAoAKACgAoA9EAxjBOR684PsO1K58WrrqSwXFzazx3NrcSQzRHMciMQyHOeMHii5opyXU6nQ/in430J28vXZ7mOVw8i3R84nHYF8lRRc66eNlE77Sf2iXHmDWdAO3/AJZi1PX86LnfTzK3Q7XRfjL4C1l4LddYFvPOpOydGQIR1BbGM0XOqGYKXQ7K0vrG+ijuLO8hmil+4yuDuoudcK8ZFjIzx830pmvNHuAbOPXqfagLoN3tQDYA0C5mLQF2FA76XCgXMFAKVwoKCgAoAKACgAoAKACgTdgoFzBUybWhE5mP4nvvsenhQcNM20V8fxBivq8Gj0cBDmkYNtDI1lCwCgzH5yewr8lrWqTcj7CjDlSPLvid4mj01zp8TB5JQQqqeR7kV5FZWZ7uHimj5/8AEVnd3lzsdczs31AWqoaas6rJaHP31pJPIdOsowWQfvGA7+1ehGrpYPZpmPf+HZoI9ssfL9PY+9UqtmS6S2IrLwfbqPOuI1JHVs9TW8KhhUoJEF7pStKpEeI14AA61sqtjgnRTZ1XhjQLm5AWG3wM55qlVMJUUa+s6Y1skUUkZH7xe1KVbWxg6Wtza02EJqChUwSQo+mOta0qljnqU7no+mzKbBxtAWPA+tdkaxxSpWZsWOvKLmS1RwAqKQM9OBWyqnJWoto9CMq+I/BeoaBdAGRoPNj74wCf6V7mS1+Wrc+fx9O0Wj5zC7flxjbxX6NB88OY+Nqw5Z3DPODxWyV0KzepXvb6GwhM05GB2ByTTsb0sPKocnqeuXWo5jRtkBOQuOT+NM9zD4RU4pmbtHbig7bK1haBWYUFBQAUAFABQAUAFABQAUAFABQAUAFABQAUAFABQAUAei1B8YFABQPYNqnGRyD1oE52AAYKkZ/E4/KgUKk0XdP1nV9LljnsNSuYXgIMWyQgJ9BTOqOJkkdZpPxq8f6VG0Zvob3cetzDvb8wRVG8MZLqd/of7Q+lyxOuvaVNAwA2mH5lc9zjtQdtPG2ep3OjfEnwbrjRQ2mtwLPKu4xyHaVPpzQdccdFnSW9xDcoJIJo5VzjdG4YUG8cTFk2QSeeBzntQa+2jLYDjsQfpQF7iEigQA57UFR3FoLCgAoAKACgAoAKADvQTIKCAPQn0FTLa41a+pyfjWbzLrS7NT8zTFyPUDHH61+Y8VVnJuKPfwMVGzJ/EaJoXhu4vnKgWkZlYjkY7D689K+EjTcU2z3o1U2kj5iu1vNVuzrd4jy3d27fZ4gOfJz94+leZXWp7eHqe6Z9zoNxI5srOBpHc/O5/hz71iro6uYt3GiaL4b0zdNFG06jA/vFvetItmkZHMR+Fry+c6nfBY4nP3c8YrRXYSlqZ2p2xObPTbPzMcBscD8a6adzOrLQg03wHdXsyy3vGD0FdUYtq55dSpZ2PUvD3hu1tYBEIxx3qJXRF7mD4t00NrNpZBVZQxZsegqFdj0SFi05YJDP5eOTsNdMLnNUsb11FJpvhos3EshBz610qXLHU50lKRzFjrJOpNIhJJUL1qqdW7sTiKSjE9s0bXBY+Hb7V2wNtgY1J7tyMV9LlFKUqqaPjM0mkmjxEMXG8kEk81+oUIuNNXPiZJ1Z6GPq+vw2StFbEST5xjritUelQwraSZy9xdXF5L588rFj27D8KZ7FHDxgtSOg2dr6BQIKACgAoAKACgAoAKACgAoAKACgAoAKACgAoAKACgAoAKAPRag+MCgAoG9QoM+TqHfNBVwoGpCk8dKdx3E9j26e1FxO4hUDJXg+/NFwjOUepf07xDrekIsemapc26KwbakhAz9KLm0cTJHeaT8fPGFhA0d9HBfvu3CSTKlVA+6MU7nVSxrW53ekftA+Gr24NtqVhdWIVCTLkOGIx0A+pouehDH30aO20Dxv4X8SRwvpmrwu8wbbEzbX4/2foKLnTHExkbsbqw3B1cdCVPGfrRe50QqwfUcCT1GP60zVTTFoLWoUC1CgNeoUAFABQAd6CZBQQHGPrxWdV2iyd5I4jXo5b3x3pVmnZDL9OlflXEUn7U+jwkPdOj8a6FJqmh3OkwyeVG/zsTzlvWvna9uRHoUm+Y8luPCC2auiFWdhh2xjavoD2714tWmpM9yjUsjJk8OvbqYrKUJHnKgjJz9aj2CsdCrswbvwvBHMbu+kaSQHJDDIzUuHKdVOonuNu9Ejv41ZgRGvAA4Fa0433KnNJlN9ItLRfkVVPtXVFJGM6iaJYRbRMCqD8q6IzsrHnVY+9oaH2hWXamFOKyk+YUdDjPEKSxeIbW5LnyyrBiemTULRhPU24raSezj2jkEE8e9d1JXOKpKxa8ZqV0g20YIKKCP60TXM+Uzo6zueceFg97POQOspSM+vNY0Y2qWLxkvcPT/Gupw6P4PstOaZU+1OXck4CquBj8Tu/Kv0nIKCaVz4HMoupJo8Z1TxFLcjyLNWjRW5Y/xV923Zcp5WFwS5rsxtxLF85J7nrStbQ9dQVN6AABwOlBUnzBQSlYKBhQAUAFABQAUAFABQAUAFABQAUAFABQAUAFABQAUAFABQB6LUHxgUAFABQDCgkKAQUFBQDCgkTaKBPUUDBz/OgEmhQcYOSSDkGgtTfQInkgkWWCV42XOCrEHk0FqtNG7pPjvxfoiJFpviC8iiSTf5fmEqfY57U0axxU0zt9G/aE8R2sznWrGC6jOAmxdmB68dao7aWMa3PQNI+O/gjUJfKvJ5bHCgl5UJXPoMA0Ho08cup2GneKvD2rxJLp2tWcwk+4BINx/DOf0oOiOLizU34GeOmcZwaDb2ynoh3IJB49KA5goHF3CgsO9BMgoIGtkEHsOamavEcVdlPStBa68ZjWJBmK3s2H48Y/rX5fxLTtUue9hJaWL/AIm1ax02Dy57tPlxxXyNaXuo9ehScndHm9/reh3SuDfIvJxXkzlqexSouxzlxKjEtA+7ac5HQimqnLudEKDOdv7kahd+WHOAcGnzplOLiQ30yxKttFk8c5rSJnKTZzki3U10Rk7AcVtExk2ankwhVHtzScrOxKjfVkc7KqDyyAa0irmctCK50lNUgWFky+QVb0reNK+phKdjZ0fSntVKSkMOFz6V1QhynDVmM8d2yrosjAjJ3c/hWdTRsVC7dzz7wjZKbm0sIRtZyATj+PrWeFjz1h41PlMr4t64uq+JY9PtJMwadbi2P90ycsT+bH8q/Xsiw1qSkfKV4pyaZxJA4HPHHWvfn8VjnilBhVMbd3cKQgoAKACgAoAKACgAoAKACgAoAKACgAoAKACgAoAKACgAoAKACgD0WoPjAoAKACgGFBIUAgoKCgAoFYKBpWCgdwoEFA7hz2NMVhNo7cUXDYUDAxuPHocUXK5mPhmmtpElgmkjeM5VlYgg0XLjWlE6vRvir460SOOC11qSSNG3FJlD7/Yk84/Gi50U8dUg7o7nS/2jb6JpTrnh6CRWwYhaOUJ9c7iaLnbTzCUtztdH+NvgXVXggfUPsk033hP8iRn0LnimmdkMYjuLO+tNRtUvbC4SeCTlZEOVP0PemdUMRGW5Nu4B2kbuV5yCPqOKDbnhLqBJxnHHrQLR7AOevpiqSTVmLWL0LunTiyt7uU5O5Fj/AAOa/O+KqKjdo9rA3k1c8f8Aip4t0Dw7DPqGt3kMUSZbaXr81nUlKXKfWYeMKcbnzB4m/aT+GjySrFNc+WjbVlRDtL9xn8q3WX+0XMdDx8aWhW8OftBeHtYujY2GvIu8bQsjY59OtYVcuktWaUs0pyVkeqeH72e9iSRkTIGdwOd3vXDKnKm7I1VZ1ehJe3pQPuABz1ralKy1HKPYzl1SOFtz9Mda6E77GbiupE3ia2LFBFvPt/8ArrOo5J3KUItBB4t021cteWLlfXFFOu07MxqUE9jp9C1rRNT/ANQ/llugzyK9SjWT0POrUZRZ1kOmIAkY5L8jFdtk1dHl1k0zO8a6JPf6YLeGPvg49jXNUjJtjo1/Zq5514atbjT/ABFHHcIF2SOygDvijL6f7/U6K9T2lO55NrUjyavfM7ZJuZT/AOPnmv2jJrKhE+RxD99sq5zya7m71DmS59GFaSVmVy8ugVIBQAUAFABQAUAFABQAUAFABQAUAFABQAUAFABQAUAFABQAUAFAHotQfGBQAUAFAMKCQoBBQUFABQAUAFABQAUAFABQAUAFABzggHGe47UDvYNo5wMZGDQJyfQUEr0LAgYBDEfoOD+NNBGc0T2WoX2m3MN5YXcsE9uwaKSNypU+2OlUarETR12kfGPx9pCSImrfazIwZnuhvcY7BjzQdNHFyT1O+0f9ozTWiP8AwkGi3UbKoAa1KSbm75BYEfhmg76eNS3O60b4peCNZkggt9aSOa4XcI5kaMqfQkjGfoTRex1wx0ZHYaW9pq9tMbO9gnjyFLxvuUnn0r4LinVM9/L66k1Y83+Jvwi8GeKLSa31u284vk8vweMV+bJJS1PtMKlOOp8p/FP9n69tvDz6D4Qjit4RcNPGfuAE4GCQOnFe1hq1NKzJxOA543R4rpP7OnjKy1VLm/k01niJYFbtnJbr2U4retKEloeGsHVpVNNj7A+G/gjV7LRbUX0kfm+SpYIWOePcCvDrUVJ6H01Gso07Md4h0G5guHQptXrz3rllhXzaDjiVFNM4TxEZ7O1kKjlSB07E4/wrrpYdrcwqYhPY8T8T/EfxTplu2o6ObW2s1naHzbhcksvDD8xXp0sHTqx1PNxGMqU37pj6L+0t4rl2Wd54btb4MSCYnwSB3AxWdTLKcdUTQzGpJ2Z7D8OfiN4c8Yn/AEKX7Dex8SQsOhHvXnVMO6ctD1o1VUhdn0X4Q1A+UiXEiyMMYbOa7cO76M8fFJN6HbG0ieymlIG1OctzxjmuufLGJ5ypyZ5ZoV/pmoeKz5tk0llFKyvOMAKeleXh8XGnXPZjg5ToniXxS0GLw/42v7K2IMExFxCR3Vv/AK+a/X8hxHtaMWj5XGUPZzaOVGO1e9JWlc81KzCqerG9wpCCgAoAKACgAoAKACgAoAKACgAoAKACgAoAKACgAoAKACgAoAKAPRag+MCgAoAKACgVgoCwUDCgAoAKACgAoAKACgAoAKACgAoDcKAWgUx3Ci4BRcQDg7gecYouAijYylMAg5JAwSfrUyY4ycNUfR37Nck48I6jDCTgXQxk5xnNfB8TSurM+1yBOq7s9D1fT5LgFbpQynsa/PZQjI+7ptxPPNd8JafLI6vGdjA5G9sfzqFaGzPWpVHJWZhWngjwnaXCzOiFowfmkAOP0qvrLjoXUoq14o7TTre3azEtmwkVVCrgDAA+lXTqpvU82VGSkcj4lEbzlnjx2rrjUiTVpdTi9Q0W11OOSEopIO7GOvFaxnAwjC71OC134Z6fdWhtNQ8N209qW3qEDAZ9SM9e5puryvQ2lh4yWpy2lfALwZb3q3ttYLDJyAFZuAfxq3WctGYrCwg7o63Qv2ffDltd/btJg+y3G7cXUn5j75rmm9bHRZKB63oPhu/0eONbiRn2kc+1ENNTy6t29DqtU1qDS/D99d3UgSKCEtIx6Ac1jiK0tbnbhMM6iR4VqOqXb/2bLok/lRagyyShTjcp5zXhYSlPE4qyPrKlClhcNzS3OR+LGrWOqeJ4zptx9oW0sordpQcgyByx/wDQsH6V+6ZBh3h6EYn5dmNdVK0mjj/b04r6ecVa54020FQtQTursKBhQAUAFABQAUAFABQAUAFABQAUAFABQAUAFABQAUAFABQAUAFAHotQfGBQAUAFABQAUAFABQAUAFABQAUAFABQAUAFABQAUAFABQAUAFABQAoODQ1cmR9Efs2XCQeGNU5P/H0uOf8Aer874plY+84Yjc9A1vWBht2RjvmvzuVWx+h06HMeeeJfEgt42Mbg5B79KxlVO6lQaPNI9ba/1JjqE0gtI/mcKeorGU3I9ClFJWkdpoPxa8FJbPZ6M7IYxtKyHqfrTVRoc8KpK6MnV/GOn3czO7xorZAJatI12cksHzM526vPsVsNXtdShlG/Lxqe1bRrswngXA7jQJ7PWbGO5CAhx0NbwrN7nPKny6GkugaYW3iCFW9Mc1uqpjKJINMMYJSJQB021opc2phUi7FyxcMvkvudh+laxOVRV9Th/jUb/wD4Q19H021ad9QuljlIOAqYrlxa5o8qPcy6UYvU818XRp4U8IWcQkzeSQraWyjqqAfM39K+n4XyS8lVkjg4hzZOHsoM8qA4yRgnk47571+p06Kh8J+euTv7wtbt9CGrhUglYKACgAoAKACgAoAKACgAoAKACgAoAKACgAoAKACgAoAKACgAoAKAPRag+MCgAoAKACgVwoC4UDCgAoAKACgAoAKACgAoAKACgAoAKACgAoAKACgAPYepH5U0rkyT6HsnwJ1ZYNJ1awDYZJopPz35/kK/OeLYtLQ+84Uk27M39e1xvMkjMzAc45r8snOVz9XoQSPPNf1D7RFJFvOSeKSbZ6Xs4qN0Hhm70mKN7e6aEt/HvPatYRfQ5rtu5Hrmm+DJElFgkEbNySDjmtFSvuaKrNaI4nVfAdjehJTq88gkOAqOcJ+VaKgifbSjqJovgpdNQ24v5JI2bpvLZrb2CSOaeLnN2Z6f4NmFjEbYMNsXSsrqLszLkU3dnTHWI0xyMmtYzRNShFLQ0LLWomkXzGGPSt6c+iOOdLQvwFLifNsF+Y7Tj1Nd0dEeNWn7N6mdqtnYaxftp9zfxxWsKgTSE/6tu5/KihQdatZ7GSzJU1ZM+Yvivr9nrvjC4TSpXOn2Q+yQZ6EIApI+pBP41+sZLRVKkoo8HG1ZV586Zx44GMYr3UnH3UcM+Z+9LcKclykwld2YVN7hK19AoEFABQAUAFABQAUAFABQAUAFABQAUAFABQAUAFABQAUAFABQAUAei1B8YFABQAUAwoJCgEFBQUAFABQAUAFABQAUAFABQAUAFABQAUAFABQAUAGM8UX1KWkWeg/CC4Ed/qMCn53hV1X1C7s/zr4riujzQufWcLYhKokdZrCx3DyEt27jpX5DXhaR+w0K3u3PPfFkj2sZS2OSR8oA5LdqhI6frKtYzvBnwovdRlk1bxXfXcS3C7kjjl2YX3rqpJIwlXSZ0WqfDfwXaQrHDeXnuTcE810RaNIVUzl9T8CwqrSaX4jvYGUfuwG3DPuKq6TM68+xzN1d+PPC8eZ4YdTgGRmIbH+vFbOSscHtNTr/AAVr9xqdi1wyPBKPvIw5+leZX1ldHdQ95HQzaky4Cu34+tTG52unzI0NO1J3dQ0mTXXRdjjqwUU0dxpmqWumadcandOirbRPKSxx0HH616KlofnnEeMWFTaPP/BPiG4+IGoa7oFvYCVNQt28yWFsOg5GR717OWWupM/J8TxBVVVuL0OHvf2ZtSWxVvCPjCV73eC9rqsQXcPRSOfxNfe4XGRpQO7BZ7Oo/ePN/GnhL4ifDd/M8Z+ELm3tmwyXEA8yNhk9WHC9O5FehRzCM2fTUcWq0UznbTxPpF40aR3YVnUNhhjHtXf7TnR0ON9jTinhmGYZVdScZBBwapbAh5JPRfzpjF+tABQAUAFABQAUAFABQAUAFABQAUAFABQAUAFABQAUAFABQAUAei1B8YFABQAUAFAWCgLBQAUAFABQAUAFABQAUAFABQAUAFABQAUAFABQMKlqXQmzewE4GcD8aHeK5mWo+6+Y67wT4a8WS6lbalpdjcrbudrSlcKVPUfpXzmcVMPiKTjPcvLs2pYCrudh4yTVNF3zXVrIYupMQLEeua/IMdRUartsfqGU8VYbELlkzh9Pvory+Se8VXTduXa2R+NcLTR9ZHFUKiTizsJvFaywvb20iLxtJJxiiM7bnS3SlZox9Q0eC8jjury+kYHkhTWqmaw5Fsc5qYtrCQmyuZMY4BPOa0i77lVKfOrofZ6gs8QjnQFh3bvWyaZ5k6Uky/o97Y21wUMCAN196xnFX0OihX9m+WRYv7m0uZW8oBDStY9X6zDlJtKj3ThQ5LfwgDqa2pxvqeZisXBRbuY3xl8cnSPDo8LWLg3N0pF0M8qprsUlazPyDivFKsmrl/8AYs0q+ufEOta/JnyYoFhQnpuJ/wAK+lyahGqlc/N6GFVV6o+nruaHTL9BPAJIHO3OO31r6WrRjBWR7tHL6dJXSLutaPo+taHLaTRpc2F0u2S1ZQysOc8Gohem9D0aNR09Efmj+0J8GtR+EnixoFj3aTqDvJYufQnOz/gINe5hMQ3ue5hKsqmjPM7W8u7F1a2meMqcjB/pXqOa5bo7ZKNzWs/GOr2+5XeObJzmTr+FRGbbIsjasvHlnLJturNo48feRt2T9O1a8xJs22u6XeMoivIwxUHY3ykexzS5gLyvvGUw305H5jiquAZPfj2ouAZNXYB1FgCpAKACgAoAKACgAoAKACgAoAKACgAoAKACgD0WoPjAoAKACgAoAKACgAoAKACgAoAKACgAoAKACgAoAKACgAoAKACpl0E90GSP4c+taOSjG7NXJRR03gPw/wD2xq8VzeRZsLUGWV34DY6CvCzHMVSptI+ezXN44SNr7nV+NPiTq2nxCDSf3FsgISOE4AXt0r81xWYTlN6n53iM0qV6vuM8quPjN4gsrmSRr4mJsiSKQeZvHpznFfPYnEKpI9/KMXiaNRSbC3+IXw61xgb15NCuj1aDcyMfcE4H4VxSqI/Wsv4llGKhJl3+1dKTKW+rW1yh5EiN834j1rK/M9D7zLs6jKN5strrFzLbeXGzbMY3Bq66VJs+lw2aUZdTCvxc8vNlkByG3811Kid7x8NkTWEV7KokiDFT71rGiclbGxWporBcKwkPybepdgKv6vc4frkJPmY99c8P2XN/rdrGRyV3Zal9WOXF51Tox3KN/wDFzQ7CCS18PyJdXLjAkcEInuTV+z5I2PzrOuJp87VN6HlGoX+qeJNWEjK093dSCMNu4PPb2p0aLqs+CxGPrY2Vrn3j8C/AL+A/A9np9yhjvL5xO4A7Y6Gvucmw/soI9fLqLjBKe56BrWnPNbmVBuU8gY6V6lZ3lY99pKJS0iSWFTbEkLzhvRjUTVjkjT5p3MH4q/DDQ/jL4HvPCGpQRrqUGJLObaNySDp8x9eK0o1uU9SlU9ij8yfHvgXxD8OfE154V8TWZtby1Zh8xyrrnhlPfNezRq86R1xrc+pzo5AJHTkV2LRXOiGop5GG5HoeaOYT3BTtOV47UcwizbalqNoAsN9MqA5CK52/l0NUpAbVr431KGMLNAk/P3uFwPwp8wGzbeN9JmbFwstvx/EMjP4VSkBs2eq6ffKptbyOQnnbnDY+lHMBaDKBuJ3L6gGrAWgBcrQAlABQAUAFABQAUAFABQAUAFABQAUAei1B8YFABQAUAFBNwoHcKBhQAUAFABQAUAFABQAUAFABQAUAFABQDCgm4v4Zzx9KTV9R2vqdL4P8H/2+0l7eTmKxtmG5sfNJ7CvBzPMfYRaTPn85zulhKbSep2moRWgszZaeHtYFG1UjPLe7Zr8+xuaTru3MfjuaZ5WxtS3NojzHxcLmyA2KzKueWOfSvArVOxvltaE5K+55jrDxXLPLsXf02jivKnFXuj7rBVdNTjL6MASbZQjrzjklj6DtUey5j3sM7u6MGa81C1kPl3EkffAOK1hQklofS0MVWStcB8QfFWjKJLK/Dkdpssv6Gu6gnf3j3MLj68epaX4/eOI48S2WmzcY5gf/ABr1o+ztqj2aebVIrWRUu/j98QJ18i1XT7QYxhLds/XrV+50NXmdSejkc7qHj3xxrDYvNfnyeoi+QUXXQwqYydtGP0u5up5Ve7vJ3YHlpJDzXNUnNbHzOYYmrU3Z6b4Y03VfEUkWm6HYvdSyEDZGpyfc8dKmjTq1pa7HzFanObPrz4Hfs323h1rfxR4sImvcho7QfMIvTOa+swGAppJtG+EwrjK9j6FunESBVfCE9R/BjjivcivY6QPo6NNWu9zU0ORruB4Z8FcYGaTbk7s6HqrGXf2D2l2rRn5c7hjpTbutSXaK0LEIe5ma9jUCVUww7GsnpsZ4mUlTuj5W/bE+HNt4v0G68Y2GTq2gMRdRADLQgDcR9M5rrwWIanyyZw4DM71PZTZ8Qc9xg19HKScfdPrqN2r9AqY6rU1aTYU7C5UFMOVB3zQHKgAA5FO4WQ5HeNg8bFGAwCpwcUXDlRetPEOsWa7ILyQxg5KnB4+pp8zDlRs23j67jZxe2aOP4dh2fzzRzMOVGxYeMNJuwVlkNu4Tewk7e1a3MzZt7u2uo0lgnR1ccAOM5ouBNj1J/LGPzouAUXAKdmAUWYBQAUAFABQAUAFABQB6LUHxgUAFABQDCgkKAQUFBQAUAFABQAUAFABQAUAFABQAUAFABQJi0CJ7DT59UnS0gzukYAkdhXDj8V9Wp3OLHYtYWnd9T0C68RaV4UsodMVlLxDaQO57k1+S57m0pycUz8bz11sZUfKc/qvxF0zTbR7ucFgeRzXyccRJNtnl4DI6k5Wa3OCv/i/omrlrT7Ny3GeO9aKrzH1mG4anRXO0chrJj/eTW5JLDIAHShq56+GpPm5Tovgj8H5/ilqF3c6rPJZaZp5ZpZlAYt6AV34ejzn3uWZa6kUz2eT9lL4e39vaxWNteyRq+6a4kkHzqewHavSWHUFqfV4PJnNbHn/jr9jPw9NczN4Y1z7JuOI0uVLAe3APNZxoXeh6M8ndONzyDxD+yF8UNJlLadbwahF2aOYA/kcYrrWEcjya2GlB2MBP2X/i/NISPDYUjt5wNdEMvkzL3oHV6D+xl8R9SVJNRu9PsUJyw3ksPyFdMMva0M513sew+Cf2L/DGlPHN4i1ttQcYby4lYD8zXRDKeboclSPOfRng/wACeHfCVskeh6RFahF2+YAN4967qGWqlo0ZRw6bO60sM8TK43M38Z6mvUjFUkd0KCgguYRuVM/Wpb5tRt2Ldirwqx3kDtSFcmju4pkazkxk/wAR7VXQb1SK9iosrwxlySeAD0IrORpWhekeT/FCOGHxbc2cqKbfUoVE6kcbGG08V56xHs6p+W4zGSwOObvpc/P34q+D5/AnjfUdCkQBEfzYB6xtyP8ACvqsBW9sj9YyXGrGYVM5KvUatoexHYKQwoAKACgAoAO5PqMfhQAdORx9OKAYmASCRkj1quYyY+OSSJleKRkZDlcEjFHMBp2PibWLLI+0mUMckSHOaOYDbtvHwGWvLE7cfKY2701IDXtPFWj3bIou/LZhkq64A/GtfaIDVjnSUbo5FZXIKsvIIo9onoBJQAUAFABQAUAFABQB6LUHxgUAFABQAUBYKYWCnYAosAUWAKLAFFgChoAqQCmgCnYAosAUWAKLAFFidQp2Qubl3EZgqkswUY5J7Vm5KMW2VGlNxcmd34bsoNK0yG8dVNxefMG7qmP61+e8R5hNrlUj4LiTMFFKDZ4/8Rb/AFFdYluVlbgkA57Zr8qxlSVSrds8TK+TEL39TldW1FtS0gwPIWbaT1qXG6R7+Hw0aVXmSPN5I7q1nEyhuuAfQ+taR2sfVwSqU7HpvhA3XjI2dhpZVry4dLbyz1Jzy35ZrqoR5nqefQyyUsQuVH2na+EbH4W/DG7sNNtkS8EKNdSAfecgk/zr3KCUVofqOW5e6cFdGz4RvWbwLbX0iGNp0U5I6nFbOV9z6rD01SWiOY1rWpNME13dAmKNGbI5J9BW1NI1raqzH+FtVu9R0izvr0+Xbyhzhhhye2f0rvpSseHiKMZPY6y206OYLJGQTgV6tCUep4eJoW6DhYIrFigB+ld0UpO6PKqQUXqWIbcKoKjgGujm5FoTyp7GlbjgA96z9o5alKPLualm6xyK7McdKTd9y+Zk+ow7SssfQ0JJIkehzAxB6U7BYzb4yw7ZI+hOT70mBYiv4LiJTOQrrwh96VinJtWZ4Z+1Hr9x4YbSPEAIEEkZikf1YdB+NfPY68JuSPg8/wAsVWpzpHhPxr8K3fxU8CaR8UPD1i9xeWEbWmoxxLltudyt+Rx+FexkWMfMlJn0fDVdYenySZ81c/xAg98ivs3NT1R9tFuaugpXBOS3CqNEFABQAUAFABQAUCsgoCyCgLIMD8qB2QDilYVkTQXt3asjwXMqbDlcMePwprQGkalt4w1u3BV5xNnkGRearmZmbdr49tZFb7XbvGeACvOfpQpO4G1beIdIvWCW95GS3IUnaR7VrcC9FIkql1cbemQcindAOOcZ4xVaAJuxyTxRoBIGTHT9KWg7HodZnxYUAFABQAUAFNAFUAUAFABQAUAFJgFSAU0AVQBQAUAFApAehPpQVTVyte39vYRl55RkDO0dTQdUcL7fRGBHfXviHVbbTYAUjnkVdmeozzn8K8zHVXTptm2MawuGaPXWuE8kYBEca+VGrHoo6EV+L5vjnUrONz+d8+xUq+M5V3PL/GNot5NKMZBzivnJe/K56OXTdCx5lcGXT3dAC3bmulQvE+2oTVaKZlzss4yygYBIHb6VjH4j18NW5Xynpv7JfhLW9U+M9hcW9s50m2SS4mkYfdIRiAPqRj8a9ehDQ+yySnCrO7PufWdAuPEEU9rdSGKylm3sSeSPT9K9KOiP0qnRioKxR157PTtNi0awAaGIBEx2AqVLU640ebY5O/ayI2XMfmog3MOua6achVcPoJ9rF1Gr2kflxKuMe1dKnY86dDuVvD/i7VZNZntkO21gXkuK6qddo8+thUzu7O/g1GLfGwJIySK9TDYi6Pn8fheV3Rdt9uzGeM16Xxo8VS5ZWLHmLGAQalR5dDWTuTLK7KO4zmmI1La8E8Zhk7Dg1SAVCYkKMfWmBTvuYBmpYGTEUDfOe+aQHmX7UHhn/hKfhLcKgJksJ47lfYA814+aQtBs8rHyi4M8u+DHjb/hF7JbK6hWbTp2+zXCEcEYHOPxrwsFjHSnY+EWbPD1+RM+cPjF4O/4QzxxqFjbZGn3EjS2smPvRscgj3FfpWX1nVpxZ+q5Tj1WoQ9Diue4wfSvVnoj3muZXChbCWgUwCgAoAKACgAoAKACgAoAKACgGHWgyEUBPu8UAKOMY4xVcwFiDUb62AWC6kVQc4BpqQG1beNtTt02TxRSjdwScHFVzAbun+NtJmnCXkctuoUFnxuFHMZ1b8jsdQvjXwEFAN2cgc/ujRzHD+9O+oPngoAKACgAoAKaAKoAoAKACgAoAKTAKkApoAqgEPSgaAdaDOTaYucc+lBrCDqKyMfVvEEVizQW/wC8mI444z6UHp4bC9zlbm7nvJDJcOd7deensKa0PYp0FD4TpvBsEdtBc67cjCxgQx46l244+lfGcT4t0qbUXY+Q4ur+yoNRdj0OR4hZRKzEbVHPtX4ziJOc3Jn864nnqYhyucV4sntbaJmgk3M3rXPsfQZdGU7KWp5rqCpO5LkhiO3StIylsfY4Wp7GNrGObSITBJZFwSAM/WtqdN3uejSlKWqPor9mfxPaaB49vvDiyBA2mb0Pq+Qf5A16FOVj7vhXmlUfMfQWseNBseFHIAzx06803Wl3P2ulh4ypKyOB1LxHN5hcTkdeM0o1Zdy40fZrU52416Uux+0N8/HBrupTbMXq9S1Z+Ifs6Im8/KfWulT1Ma1NF9NZFws7Q4UkfP7j3rp57I8yrT7Gj4E8ZwPqX9mxK0sa8Nxjaa68JWs9Tx8bhnONz0UXBRi0MgdGOfpX1VGacT43EU+SZcEwkQZbmqepMXdFmC5AGM5ApFFmC4AYHOAKpIDVUi5TfGwNFjNtlO7VjHhvQ0WRKbOelYrIck8GiyNEQ67Yrr/hfVNFI3G8tJI1B/vYyP1Fefj6alDU8rM6L5HJHyv4e0i5stOfT7lAPKkkVuPmDA18VVh7Od0fjubuVKq5Lcxvil4RuPFXgp7iNjNeaITMh/iaAcOvvzj8M19XkmNkmotn2/CmayqqFNs+blyGKnjHGOlfoPPGpDQ/Y4TSpJjqlaIad1cKYBQAUAFABQAUAFABQAUAFABQAUBZBQFkFArIKAshQSOhoCyEouJpWDA9KLkH1LWp8YFABQAUAFABTQBVAFABQAUAFABSYBUgFNAFUAjHAzjNA07DJpY4E3zzRxoRnJOKDWnR9ozmNU8SS3JaC0ASJTjeCdxoPaw2C5PeZiN1J3FixySetB6EYKIgUEHP4fWs6suWNy6lRQjc7Helh4d0mwc/vLqf7Q4HUc4/oTX5XxXinex+X8W4h1E4mh4w8VLpCR2VuyliuCe30r89equfnGHy1VZOTON1+7uJNEW+lyu9u/ep5T1sHg1CdkcNLriLIS5BUd/StqUbs+noYKMmrnD6xrWptqqm3lYoz/IFzyfSvS9klG59RRwlKlTuz1OHVtY8I6xoXjO2EsTpaRfazjJIaMA5/E5rnjLVmmV5hChiLQPoy08aWevaXHqVtdK4dAeCMk4GaUmfsmXZmqlNIx7vWy8ZYyKM9MHmlCR706ntI3RkSag/3hJn8a7qMjge4qancyMoVgvuTXQ5e8OUbmwmvpZCPa6kMcSAHrXQp6GEqVybTfEtvp927WyCJrh8RhRnca2wjvM83GpU4WPeNFjn/s22lulw7xBiK+0wsG4HwGOV5stFjG2cnBrdqzscUVZEkM+G25NIourJ8uKpAXbK/MC7MgLTM2XRLHcQkNIMnpQQjA1GJ4ZD+63e+etBqipbX3lOp5VgeM9Bk4rPEU+amZY1KdKx8ufFPxff+AfH+oae9ui2lw32iLK8bWHzfqK+IzCHI2fm+ZZT7eTaPO9S+LVxHfQSQyp5TsVkixwyHqP1rnwGLdOojTJcslgqvOec+PdMt9O8QSXenoDZX6rd2+OgBG5l/Bjt/Cv0/KsQ60Fc/WcJW9tTUTniMHGc44r2T04qysFAwoAKACgAoAKACgAoAKACgAoAKACgAoAKACgAoFLYKDM+pa1PjAoAKACgAoAKaAKoAoAKACgAoAKTAKkApoadtWIxAGTn8KoLOb0KOo6zZ6cnzyB2I4Veo+tB6OGw3O7NHIX2pXV/KWmf5Dyq56UHrUsMoPYrZJ6mg7b6WBQM9KCR6JvkVAPvMAK58V/DZz4mXLTZu6jepc6/pUQG1YQqYB4461+JcSSbrO7PyfO251Xcxb+Y+JPFH2dWIgDfMc8ACvnlaSsjz6FLlhdGV8SvHFnLEmkWexIrX9316mtYUOY9bA4GU5p2PIr/AF3a7RiXIkwMDqa6qeFcdT7Kll6jDmaPRvg14Gi1S+/tnxDGws7cq0SsPvtz/LA/OqqS5VZs+ezfMIUo+zg9Ts/HN9ZXiT28JRGA8sIBxsHQY/AVwRlzN2Z83ltWoq3Nc4fQ/FOteFbrNlOslsx+aLPGO+BWqSP1bKc1dKykzu4PH+naiqv5nlk9VY962jFH6Phs5pVKa1NeHW7SSIOrx4HP362jY7IYulU2YXGtxxBShVg2TjNbxjzam0JRbvcqp4ks5ojvBBBC4Ld67KGHc3uOvXpxjues/BXwempXVvr2uRN5cRLQIw4bnivo8Dgoxtc+KzfMVCXKmfQzIhUKI/LGOmelfTQoqMdD4iviHOVytJB3ALCodNmtKp7upRlYxvkZXFZOLNfaIvWkxuIiQTkUKLE5XehIyyMPlzWqgybjo4rzau1zge9U4EuaTLhje5gKysQw6GlyMPaox7rSZ+TESecn2HrVSw7lG7YVbTgfNX7W2lxLBpmu3KYlCPCzY9OcH86+RzbDxR4tTCOb0PlaOYXTbXOADxivjoe7UepCo8h1d3YnV/ABkjQtNo0h2sOvlMc4+nLHHtX3vDWL5ZpSkerlWKjSqWkzh/pX37lzO6PrOfm1QUDuwqjQKACgAoAKACgAoAKACgAoAKACgAoAKACgAoAKBWR9S1qfEBQAUAFABQAU0AVQBQAUAFABQAUmAVICO4RCzdAOuelNFwh7R8pz2qeJUTMNgxkI4Z+mPpVHsYbBaHNyNJIxlkbcX5JPWg9KnBUncbgUHQ5phQSFADgxX5h1HI+tYYijKtBxiZ1aftYtFSOa8TWUuPmZFRiD1+bFfludZHUq1GfD5jlnPUbMzWtSvtD0uSPTLKa5vLsFnkjQkr7AjpXlUuHKiRjhsp53ZnkOqW3jHU5yh0S9DOSSzRnFd1LIakeh9ZhMsjQjc3fA/wAL9a1O+jvda/0WGL5ysnBOPrW1TJ6iVkLGzapuED2pPETW2iwW+nwmAwMy7VXG4cc/pXj1slqzdj88xeS1sTVucTrU2rXcjzx20zsSc7VNZQ4fqR1PUwOSSotKRz8ttrAG5NMuSx6/If8AGt45FUPbeClTasQeVrQ5fSLnPbEZrT+wqqPSp06yS5WPB8QrzDZX0ePRWq45HVO6liK1LqXoU8S3ED3FzPfL5Y2qm1gf6etddLJKiR3wzKtbc1vDel302uWk9yZTBEQ8qTZAJ9Oa9HDZVODOWtj60+p9SeHfibpenWNrbtc28K2wAVAwXiveoYCcY3PPlRniPekd7afGzwYYhPfaxaw8fNvlFdkcNU2MHgLamlH8cPhcUAHjHSAW65uV4/Wto0XFWkCwzQP8UfhXcoXHjzRAT2N0v+NTKkP6syC0+K/wyspCD470Qqf+ntf8aI0ilQsatv8AGT4VnhvHGh4/6+lrWNJD9iTj4v8AwqJ+Xx7ogHp9rX/Gn7NGcsNd3Hn4u/Cnb/yUDQx/2+JR7JC+qsYPjN8LIGZ18d6G524I+1qQRUyozloiJ4Oo1ofOH7ZfxK8H+IfD+maZ4U1ix1KYu8jm1lDBc9jivmszy+pMzhg53PkyxmdFAkRhivlI5JUcmzOeXzldnqHgHXNITRdSsdRu4Ixc27xhHYDJ2ccY969XLctrUah46wNaFXQ85u4ltp3gidZFViqFTngHiv0einGmkz7vDpqlFPsR8jr1rQ2CrRqgoAKACgAoAKACgAoAKACgAoAKACgAoAKACgAoA+pa1PhwoAKACgAoAKaAKoAoAKACgYUBdID0oKjJSfKVry/t7OJnmkVSASBnk0HRTwzmzk9T1y5vyEGYoscKD1+tB7OGwih7zRmUHclbYKB7hQKwUDCgBV60m2tgHDjkVjKlGW6IdOEt0GB0pexguiBU4R2QYHpR7GHYsMD0o9jB9CJQi90H9Kn6tS/lRHsodgp/V6f8qHyR7BR9Xp9kPlXYMD0o+r0+yKikJgego9hT7IdkLgHqKuNGC6BZBgHgiq9lBdA5V2DA9K0UY22BK2xl+JYZJ9GuY4lJbAP4VEopDtc8zwF4Ax6/Wsmk2LlQYHpU8q7ByoTAPYUcq7ByoXAHanyoXKgwPSiyHyoKLIOVBSCyD2qHCMt0FkFZ+xh2CyCmqUVqkT7OG9gwB0FbpaG6SsFMdgoAKACgAoAKACgAoAKACgAoAKACgAoAKACgAoAKAPqWtT4cKACgAoAKACmgCqAKACgAPSgL2GjHfpQXCPOZOra/DZq0UJLznsOgoO6hhPeTZy1zcT3Tma6fMh7egoPdo0FFXIKDZzXwhQIKAFXrQArdKAG0AKvWmgHU7AFFgCiwBRYTCixIUWAKLAFFikFFhhSYBSAKpAV9R/48Lj/rm38jWcgPKD1rJgJSAKACgAoAKACpYBSAKtLQAp8oBSNVsFABQAUAFABQAUAFABQAUAFABQAUAFABQAUAFABQAUAfUtanw4UAFABQAUAFNAFUAUABIAyaAT5iG5uILZDJcziNRzzQb06Eqjsc1q/iF5xJb2YKIDy/rQepQwbg9TFYjpvbd1Oe9B6sEkrDPegsKACgAoAKACgAoAVetADqACgAoAKACgAoAKACgAoAKACgAoAZNEs8Zif7jDBoA8muYxDcSwr0jdlH5msp7lx2I6goKACgAoAKACgAoAKACgAoAKACgAoAKACgAoAKACgAoAKACgAoAKACgAoAKACgAoA+pa1PhwoAKACgAoAKaAKoA4HJOKBpXM/UtWh01FLfvJWPEX9aDuw+Huzk9Q1O61J90z4UHhKD26OFUPeKdB06MKBWCgYUAFABQAUAFABQAq9aAHUAFABQAUAFABQAUAFABQAUAFABQAHAXd3A4/A0AeV6xbSWmp3MEvUSMfwJz/Wsp7mkdinUDCgAoAKACgAoAKACgAoAKACgAoAKACgAoAKACgAoAKACgAoAKACgAoAKACgAoAKAPqWtT4cKACgAoAKCdwpoFFiO6xqXZgAoySao0jSdRnO6x4kVG8rTpFd+jS+ntQeph8I42Zzu+R2ZpG3MxyTQepCFhD0oOtbDaCQoAKACgAoAKACgAoAKAFXrQA6gAoAKACgAoAKACgAoAKACgAoAKAE7/wCfSgDzbxT/AMhy5+o/lWM9zSOxk1IwoAKACgAoAKACgAoAKACgAoAKACgAoAKACgAoAKACgAoAKACgAoAKACgAoAKACgD6lrU+HCgAoAKAYUBDVla81C2sULXDqOCQp6mmjtp0nJpWOT1TW59RYpGWiiHbP3h6VR7FDCJGZQdvIo6BQVy2CgQUAFABQAUAFABQAUAFABQAq9aAHUAFABQAUAFABQAUAFABQAUAFABQAZwPu5JIIoA8/wDG8MMWrK8a4aVdzfWsZ7mkdjnxwMVIwoAKACgAoAKACgAoAKACgAoAKACgAoAKACgAoAKACgAoAKACgAoAKACgAoAKACgD6lrU+HCgA6dasVRB9f1oHSTloY+q+IYbPdbxDzJ8HBHQUHqUMI07nLXdzPezfaLiUu4GAB0AoPapUeVEFBqKOtADqAEPSgBtABQAUAFABQAUAFABQAUAKvWgB1ABQAUAFABQAUAFABQAUAFABQAUAFAHE+PbVluYLr+Fxt/Ksp7mkdjlc5qBhQAUAFABQAUAFABQAUAFABQAUAFABQAUAFABQAUAFABQAUAFABQAUAFABQAUAFAH1LWx8Q1bcP6UBuRTTwW8fmSyhR3LVRtTpyqO1jmdX8RS3DNb2rFIzxvHU0Hs4bBK12Yhyx3EnPqTkmg9JQURMH0oLUrKwAHPSgkcelADcH0oAMGgBKACgAoAKACgAoAKACgAoAVetADqACgAoAKACgAoAKACgAoAKACgAoAKAOR8f/6q0/32/lWU9zSOxxg6VAxaACgAoAKACgAoAKACgAoAKACgAoAKACgAoAKACgAoAKACgAoAKACgAoAKACgAoA+pcjpkV0Hw93VZR1LWbPT03SMGcdFU5P4ig76GGbOSvdRub6RmllIjzwg6UHvYbDKnqVaDepvoFAgoAKACgAoAQ9KAG0AFABQAjOq/eYD6mldAJ5sX/PRfzpc6HYBJGeA6n8aaaYh1MBryxxjLuF+tJtLcCL7daZx561PtI3tcdmTxuj8owP0qk09hCs6L95wPqaG0gE82L/nov50udDsKHRvuuD9DTutxDZJ4Yv8AWSKPxpOSW7CwwX1oTgTrSVSL0uOxMrKwyrAiqTTEIZIxwXUfjQ5JBYUMrDKsD9DRdAJ5sfTzF/Oi6vYA8yP/AJ6L+dDdtwE82L/nov50udDsHmxf89F/OjnQWDzYv+ei/nRzoLGB42WKTRGlG1mRwAc8jPpSbLjscDz3GMVjIY1pY14ZwMe9TzxW7AQTRHpIPzpqcXswH1VwDI9aV0AZHrRdAGR60XQBTuAwzRDrIPzqeeK3YCiSNjhXBP1oU4vZgOqrgGR60roAyPWi6AMj1ougCmAUAFABQAUAFABQAUAFABQAUAFABQAUAfQepeJQg8nTjlv75HFdB4WHwVnqjnWdpGaSRizv1JoPTVFR2EoNfaNBQHxasKADI9aADI9aACgAyPWgBCRigBtABQA2WQRRtIf4RmlJ2VwNP4G/s8/GH9rLVPFOnfCbxD4X0w+EhZtenXLu5h8z7T5wj8vyYJc48h85xjK4zzj5DMc2nTqckDphTTV2eqf8Oo/2ys/8lH+Fn/g21L/5BrzP7XxHcv2aKOrf8Exv21/D1hcajZ6t4C8QS28bOlnp+tTrNOQPuIbi3ijyeg3Oo9SKuGc14vVh7NHzxf694j8Ea5qngv4haDe6D4g0WQw3thex+XLE+ARkHqpUhlYZDKysCQQa97CZxGpC8tzKVOzPU/2df2Rfj1+1xA/ijw9d2nhLwPHcvbf27qSOxumXIf7JCuDPtYBWYsiZ3AMWVlHj4zOKk5NQ2NI011PoM/8ABGzxQq+an7VQaXrsPg4hc/7327P6V539oV73uXyI+Yv2gP2ePjt+yFqFm/xKjsdW8NapObbT/EGmSs9tJL85WGRXCvFMY0L7SCpGdrvtbHq4POZxfLMzlSXQ1/gH+yh8ef2tfB+p+PPhX4p8GaZpml6tJo8setX13DM0yQxSllENtKpTbOgyWByDxwCVi85qOdoBGmup6L/w6k/bL/6KR8LP/BtqP/yDXF/a2I7lezR5j+0T+yx8ev2RfB2meOPil4p8G6pp+ramukwx6LfXc0wmMUkoZhNbxKF2xMMhickcdSOqhnVWL94TpLodr8BP+CeX7RP7Q3h618d+J/Elj8OvDOpwfaNNe8t2vL+7jZUaOVbZWRUiYM2GeRX+UfIVYNWGIzetVfuscaaR6zN/wRt8WQI0th+1Qk0wHypL4QaNSfdhesR+RrmWYV073K5EfKXx6+Cvx2/ZN1WDTfitpVvc6VqLNHpmu6dKZrG7ZRkpuIDRyAc7HVScEruAzXq4XOppWmZypI9S+H3/AAT0/al+MngLw/8AFDwh45+HVrpHiWwi1GzivdSv0uEikGQsipZsoYdwGI965q2c1pS90apI8e/aM+GPxb/ZK8V2Hgb4o3uj393qmlrqlpe6PLPLaOhlkjMYeaKImRTHllCnAdDn5q3o51U5WpCdJH0H/wAOsP2w52W4i+IXwtEbgMAdW1Hof+3GuZ5zXbuivZo83+EH7GH7R3x21Dx1pHg3xh4Fs5/h54kuvC2qHUb+8jWW6gYq7wmO1ctESDgttb1UVUs6rNaC9kjsF/4Jl/tdSeKJvCC/ET4ZfbodPj1Jm/tXUfL8p5HjAB+xZ3bo27Yxjmsv7Xr9x+ziaP8Aw6k/bL/6KR8LP/BtqP8A8g0v7WxHcPZoUf8ABKX9ssHJ+I/wsP8A3FtR/wDkGj+18R3D2cTwn9oH4M/En9nDxla/Cv4pa3oGoapf6PFrsM2i3E80AgeaaJVZpoomD7rdyRtIwV56ge1lmZyry5JkShbY8ljXWtf1rTvC3hXTbjVNZ1i4jtLKzt03SzzyMFVFHqSRXXmOP+rLTcUY8x9sfDj/AII6/GPxX4fh1f4o/GHSPBWo3IWQaXY6Y2rSW6MinZNIJoYxIrFlKxmRPlyHbPHy1TMq03e5tyI1vEv/AARg+Iel6VPdeCP2h9K1rU41zDaal4fk0+KQ+hlSecr9dh/DrUwzCtB3uHIj4U+KHhX4jfBHxZf/AA7+KPhq40TX9PCs8EpDJJG33ZY3UlJI25wykjII6ggevTzhunruZ+z1PrmT/gkF+1wz5X4g/CsD0/tXUf8A5Brz5ZtWbumXyI81sv2A/wBoPUf2hNR/Znt/F/gMeKdM8ML4rmu2v7z7AbQzxwhA/wBl8wy7pVOPLC4z82eKr+161rByI9Fl/wCCRX7WljBLeXHxB+FjRwI0jgarqOcAZP8Ay41Mc2rRd2w5EfJfwx8KfEf43+LLH4efCzwzc65r9+pdYIiFSKNfvSyuxCRxrkZZiBkgdSAfQq5w1DTclU9T7s8Nf8EX/iDqekwXXjb9onS9G1SRcz2mm+H5NQhjbPAWZ7iAtx32Dn1615E8wrSd7l8iML4l/wDBH341+DtBm1n4XfFbSPHN5bK0j6Xdae2kzTKFJ2wsZZY2ckABXZF5+9xzdLMq1N3uJwR8WeFdH8U+MPiJovwiithpPiXWtetvDQg1VZIBaXs1wtvtuF2l49kjYcbCy4PykjFetLOG6V1uR7PU+vD/AMEgv2uN+f8AhYPwrx6f2rqP/wAg15v9rVr3uXyI8D079mr4u6x+0zP+yVpmo+H5/F9pPLBPfJPcHTIvLtvtDSNL5PmhNvy5MX3yB3Brpec1OTzF7NHvFx/wSO/at023m1HUPiP8KIrW2jaaaR9X1EKiKMsxJscAAAmueObVk7sfIj5D0TUDf2qyN1Ir6zA4j28OZmMlZmlXcSFABQAUAFABQAUAFABQAUAFABQAUAewV0GQUAFABQAHpQA3B9KAAA56UAOPSgBuD6UAGDQAlABQBBe/8esn0rOr8I0fU/8AwRpYnxd8b8n+DQP/AEK/r84x/wDHkdsNj9CfjX8SD8H/AIR+L/imNF/tf/hFNHudW+wfafs/2nyYy/l+ZtfZnGN21sehriKF+DPxP0v40/Cvwv8AFXRbC4sbLxPp0WoRW1wQZINw5RiOCQQRkcHGaAPzU/4LV+ELWPxz8I/Emg6Q8uv+JbTVNHlNujPNdrby2pt4wg+8wa8lAwMnfjsKuE3HYD9QvAvgzQPh14L0PwF4WshaaR4e0+DTbKEMzbIYkCLlmJZjgcsSSTkkkmoA8P8ACn7U+p+Jf25fGn7KI0CyTSfCvhK31oaiN4uWvWNq7xn5tjRGK9ixhQwaNslgw2gHf/tN/DTSvi9+z/49+H2rW6SrqehXRtmaEymG7jjMlvMqggsyTJG4AIyVx3o2A+Sf+CKzl/2avF5Jyf8AhOrn/wBN9jTbuB9e/tBfHbwj+zd8LdT+LnjjTdYv9H0qa2hmg0mGKW5YzTLEhVZZI1IDOM5YcZ69KQH5uftN/tpfA39uPV/g18HPDHg/xnZxz/EvRn1Ia7Z20ME1lK7W0iK0FzI24+eOw4zyDiqcGldgfrQiJGixxqFVQAqgYAA7CpA+Z/2Wv2r/ABN+0B8avjt8N9Y8KadpOm/CzxBHpGlzQPI1xcRia6gdrjcdu4vaFxtChRJtO4rvYA5z/gq3omm6p+xP4w1C+sIZ7jRr/Sb2yleMM1vM19DAXQnlSY55UyOcOw6E01uB6N+wkS37H3wmJ/6Fq2/rSA+bv+Cznwn/AOEo+Avh74s2NpvvPAusCC5l8wgJYX22Nzt6MftCWgHoGb1NAH3/AKcc6fan1hQ/+OigD4G/4Jv+MnP7R37V/wAPZ2hATx7eazagf6xi1/eRTZ55UbYMYHBY5zkYAO1/aP8A25Phl+yp+01PpPxE8L+KdTj1DwRpsltLoVvbzsHN9e71kWaaIKAEjIILZ3NkDAy1FvYD3/8AZ0/aC8G/tNfDO3+KvgTStb0/Sbm7uLNIdYgiiud8LbWJWKSRcZ6fNn2FIDO/ae/ae8Bfsn+AtP8AiJ8RNH8Qalp2paxFokUWiW8M04nkhmmVmWaWJdm23cEhicleOpBuB+Sv7aPx88I/tXfGTTfit8P9C8RaXpWm+FINFki1u3hhnaaO6upmZVhllUptuEAO4HIbjoT9BlGEqc/O0Zzkjov+CUWgaT4i/bJlvtVtUnm8OeFNQ1PT2bP7q4MtvbFxz18q5lHOfveuCOfOJuVaw4bH67/GLx7J8K/hL40+JkOl/wBpSeE/D+oa0lmZPLFw1tbvKIy+DtDFMFsHAJODjFeOWcJ+xr8cvEX7R/7OfhT4w+LNI07TdW1v7ZHdW+nBxbB4LuaDdGJGZlDCIHBZsZPJoA+BP+C4eiabbeJ/hJ4jgsIU1C/sNYsri6WMCSWGCS1eJGbGSqtcTEA8DzGx1NNAfrNSA+LfCJJ/4K2+N/b4Oxf+l9jQB9geJDt8O6ow7WU5/wDIZoA/Ov8A4ImeAtBg+Evjz4o/Y92t6h4iGgG4bB2WtvbQThE7rl7pi3rtT+6KbdwPq79tr9oTX/2Yv2fNa+K/hTSNN1LWbW6s7Oyg1FZGti80yqWkWNlYgLuOAy5IHNID074U+OF+Jvwu8HfElLE2S+K9A0/XBbFtxhF1bpNsz3278Z9qAPzN/bk8B2/hj/gqF8BfF+naVFbW/i7WfCtxczoVH2m+g1dYZCyg5yIVtBkgA8YyQcO+lgP1cpAfEX7Jvwi+2ftvftKfHzUIcraa0vhPS33/AMZignu8r6hVtAD6O4oA7D/gpv8AF0fCn9knxRZ2lwkeqeOGTwpZK0ZcOtyG+05x93/RUuMMeAxXrkA1CPNJID8XfDtr9m09FI7CvvsupezpI5pas1K9AkKACgAoAKACgAoAKACgAoAKACgAoA9groMgoAKACgAoAMj1oAMj1oAKADI9aAEJGKAG0AFAEF9/x6yfSs6vwjR9Tf8ABGj/AJG743/7mgf+hX9fnGP/AI8jthsfa/7af/JpPxf/AOxO1T/0neuIoy/2Cv8Akzn4Tf8AYuQ/+hNQB8s/8FZ+PjB+y3/2Mmo/+lWkUAfpFQB+e/wl/wCUzPxq/wCxFtP/AEk0SgD728S/8i5qv/XlP/6LNAHwV/wRS/5No8Yf9jzc/wDpvsaAPqn9q74AH9p34Jaz8HB4u/4Rr+157Of+0vsH2zyvIuEmx5XmR7t2zGd4xnPPSgD8lP2mP2VZ/wDgnt8Qvg744PxFPjw3GuPrKwrow00xf2XcWcuzJnmD+Z52M8bdvfPG3O5x5WK1j9r/AAX4x8OfELwnpPjfwjqkWo6NrdpHe2VzEcrJE6gj3B5wQeQQQeRWIz5R/ad/YR8SeMNY8QfFf9lr4veI/hV8QPELxz65BpmtXdjpuvyRqwRp/s7BopfmJDgMpJclNzs9AH5QfF/xf+1RoE+tfB/9oL4kfE0XMewX+g+IPEd5dW84SQPG+x5WimTeisjruUlQyk4BrrpQpyi31JbZ+2P7CwC/sgfCYD/oWrb+tcr3KO7+O/wztvjL8GfGnwtujGv/AAk2i3VhDJIgYQ3DRnyZcHqUkCOPdR0pAdlpiPHptokqlXWCMMp6g7RkUAfgR4x1Dxx4e/am+MWs/D3xxr/hXVJfGfiC0kvdF1KaxnkgbUpWaJpIWVihZEJUnGVU9hXs5dgVjI6mc58pl+N7PxR4kWfxN8QvF+t+KNXFuIBfazqE17ceUuSqeZKzNtBJwM4GTXtSyqGGpNmXtHJn6n/8En1Cfsd6Oqjj+3NW/wDSg18fU0kzpRyX/BZJQ/7Nfg5WGQfiFYf+m7Uaqgr1EJ7H576Hp1quhjy4V5hYEEcZxX6PhacY0lZHNc7D/gnl8VvD/wAF/wBsLS77xXNHZ6Z4usLnww13I22O2lnkikhZjjo0sEceeAPMyTgGvkM6ouNXmNoPQ/cHUdOsNY0660nVLOG8sr6F7e5t5kDxzROpV0ZTwylSQQeoNeEaH5rftL/sGftH/B/w9Prf7Evxw+I9p4S05ZLj/hX1l4qvoXsw0jPKbDbKFlBLFjE37wkMQ0rMFpq3UD8yviT8Rvip4/WG0+K3xD8YeJLzQ5J4YYPEerXV5JYyMVEyKtw7GIkxoGAwSUXPQV2OFP2V4k63P6Z64ij4t8If8pbfG/8A2R2L/wBL7GgD6/8AE3/It6t/14z/APotqAPhP/gip/yax4p/7KBff+m7TqAOx/4K4Lu/Yy1r21vSj/5HoWoGN+z5/wAFGf2NPAvwC+GngnxT8YjZaz4f8H6Npeo23/CO6rL5F1BZRRyx70tmRtrowypKnGQSOapxaC589/tQftG/Bb9o39tb9l7Wvgz40/4SG20bxbpVtfv/AGbd2nku+rWrIMXMUZbIDfdzjHOKHFpXYH611IGJ4U8KWHhK1v7exJZtS1S91W4kIALy3EzSHOP7oZUHsgoA/Jn/AIK/fFNvF3x+8K/B2zmJsvBWlfbrtQ7AG+vSrbWXodsEcBU8/wCuccc135fT9pWVyZOyPkKBBHEiAYwOlffU48sUjmH1YBQAUAFABQAUAFABQAUAFABQAUAFAHsFdBkFABQAUABoAbg+lAAAc9KAHHpQA3B9KADBoASgAoAgvv8Aj1k+lZ1fhGj6m/4I0f8AI3fG/wD3NA/9Cv6/OMf/AB5HbDY+1/20v+TSfi//ANibqn/pO9cRRl/sFf8AJnPwm/7FyD/0JqAPln/grP8A8lf/AGW/+xk1H/0q0igD9IqAPz3+Ev8AymZ+NX/Yi2n/AKSaJQB97eJv+Rc1X/rxn/8ARbUAfBX/AARR/wCTaPGH/Y9XP/pvsaAPqn9q34/N+zH8EtZ+MS+Ef+Em/siezg/s37f9j83z7hIc+b5cm3bvzjYc4xx1o3A/I/8Aa7/a71L9t2/+H9vb/B258N3Xh2a+trS0ttVbVZtSmvmtVSONFt4mDBrcAKAxYyADGOfQoUPZr2lTYhu+iNn9mLx/+37+yprf2fwr+zn8VfEHgyeQveeGL/wpqYt2JOTJbyeQTbyHn5lBU5yyMQMctZwcrwKR+sHwB/aS+HH7ROi6hd+D5rzT9b0Gf7F4h8N6tAbbVdEuwWVobmBuVIZHXIypKMM5VgMRniv/AAVC+BWg/FX9mDxD4zXTLX/hJ/h/bnWtMvn+SRLZHU3kJYAkq0IdgnQyJGeMZpp2A9G/YQff+x58Jm/6lu3H5FhSA9k07xDZajrmr6BGyi70doDKm4E+XNHuR8dgSJB/wA0AatAH4E+MP+TmfjB/2Pmvf+nCevq+Hupz1hvjP/kBz/7jfyr6HH/wWYx3P00/4JQ/8meaP/2HNW/9KDX5tU+Nncjkv+CyH/Jtng3/ALKHYf8Apu1GrofxEJ7H5/6GgfR40ORmPr+FfpWG/hI5Ty+68DeLfH/iK88LfD/wTr3irVIEe4ay0XTZr64WFWVWkMcKswUFlBbGAWA714GcV6SXLI0gmfcP7J37XH7Zf7Pmmr4a/aO/Z9+LHiD4b6ZE8suv3nha/S90C0jQs8jyyRBZrdApZhIwZF3EOQoSvkJWvobn6ffD74heC/ir4P03x98PfEVprmgavF5tpe2r7kcAlWUjqrqwZWVgGVlIIBBFSB+XH/BaH4E6D4e1Twj8ffDemWllceIbibRPEDR/I11crGJLWYqBhm8tJ0dyc4SIc44pSaVgP1pqQPi3wh/ylt8b/wDZHYv/AEvsaAPr/wATkDw3qxJwBYz5P/bNqAPhP/gip/yax4p/7KBff+m7TqAOz/4K3Ps/Yy1v31vSv/R4pp2YHyp8Kf8AgjtJ8UfhZ4N+JY/aNGmf8Jb4f07XfsX/AAh/nfZftVtHN5XmfbV37d+3dtXOM4GcVq6zFY4Pxp+xv/wxz+2H+zloB+JX/CYN4l8aaNdmT+xv7P8As4i1W2Xbjz5d+dxOcjGO9TKo5KzCx+2dZjMzw/4gsfEdpcXlgx2219d6fID1WW3neF8/ihI9iKAPy0/4LK/C+TR/iF8PfjhYwTmDVrKXw3qMm5PKjmgczW3GN291muATkjEC9P4u3AVfZVkyZK6Ph22kEsCOOhAr7+lLnimcxLWgBQAUAFABQAUAFABQAUAFABQAUAFAHsFdBkFABQAUAFABQAUAFABQAh6UANoAKAIL7/j1k+lZ1fhGj6n/AOCNH/I3fG//AHNA/wDQr+vzjH/x5HbDY+7/ANqDwb4l+If7O3xH8C+DdN/tDXde8N32n6fa+dHF508kTKib5GVFyT1ZgPU1xFB+zD8Ntb+D/wCz74B+GfiV4G1bw9olvaX3kSb4xOBmRVbA3AMSAcc4oA+Df+C0fiC78L+J/gB4k02OGW80W81zUYY5lJjZ4pNMdA4BBKkpyAQcZ5FNK4H6e21xDd28V1byCSKZFkjcHIZSMgj8KQHxv8Pvgr8QdE/4Kk/E74yXfh6/Xwhr3gO0S21ZrcratdFdPg+zLIeHkAsZnIH3Rt3Y3KWAPqD4teJ7DwV8LPGPjDVJ0htNE0G/1CeR0ZwqRW7uSVX5m+70HJ6CgD4m/wCCKgx+zT4v/wCx5uf/AE32NAH0h+2v8DPGH7R37O+v/CXwJqOj2Osarc2E0M+rTSxWyrBdRytuaKORgSqEDCnnGcdaE7AfmN4p/YT+N/7It94K+OnxW8aeAbjwx4Z8YaFJeLpWoXjzqv22I7sS2sabQFJJLDAHeuieIlUjysSVj9rQQQCCCDyCK5xn59fsc/AP40/Dn/goP+0F498U+GtS0/wZrr6tPZXzrIlnqMl7qkV3amIkBZWSHzlYjPlszLn5uQD6k/bHuIbb9k74wyTyBFbwTrMYJ/vNaSKo/EkD8aAMX9gsEfsc/CbP/QuQf+hNQBwdr8UY/Cf/AAU41b4ZXtxBFbePPhnp0sAdsPLe2NzdyRovY/uJLtiOvyexoA+uKAPwJ8Yf8nM/GD/sfNe/9OE9fV8PdTnrDfGf/IDn/wBxv5V9Dj/4LMYbn6af8Eof+TPNH/7Dmrf+lBr82qfGzuRyX/BZD/k2zwd/2UOw/wDTdqNXQ/iIT2PgHQlLaPAijkpx+VfpOG0pI5Lnqn/BMLXLLRP24LjT9RuUil1zw3qdhZq7AGWZXhuCq56ny7eRseik9q+KzpP22p0U3ofq/wDH3wnq/j34E/EfwL4ejjfVPEfhLWNJsVkYqrXFxZyxRgkAkDc4ycGvFND5x/4JS/C/4o/Cf9mO90D4reHdW0G+vPFV9f2GnaojxT29m0FtGMxPgxBpop3C4Gd27+LJAPPv+C180Q/Zv8G2pcCWTxvBIq9yq2F4CfwLL+dAH6C2V1HfWcF7EQUuIllUg5BDAEYPfrQB8s+Gfhn47tP+Clvi/wCKs/hq9Xwjd/Cu30yHVzERbNeNfQEW4c4DSBbaViq52rsLY3rkA97+M2saZ4e+EHjnXtauhbafp3hvUrq6mKs3lxJbSM7bVBY4APABJ6AE0AfEn/BFDU7aT9nPxpoizIbi08azXUkeRuVJbC0VWI64JhfH+6abVgPYP+Cm/wAOfGvxP/ZI8QeHvAHhrUtf1eHUdOvU07TrZ7i5njSdd/lxoCzkBt2FBOFPFID3L4DeEtU8AfA34d+BNcVRqXhvwnpGkXgXoJ7eziikx7bkNAH55ft9+KJtR/4KWfs2eElEBt9F1Lw1dblB8wTXOuYdWOcYCQQkDAPzNkkEYLAfqPQB8s/sm/E6TVfj5+0l8IL2eZ5PDfjRNashI4Krb3tuqvGgzkBZLdnIxjM2epNAD/8AgpX8LR8UP2QPGn2a2tpNR8JRx+KbOSckCL7Gd1wykAkMbU3Kj1LAEgHIqD5ZJgfij4buxc6ehzyAK+9y2r7SkjmkrM1q9EkKACgAoAKACgAoAKACgAoAKACgAoA9bkuFiDyPHMIY5I4ZJ/Lbyo5JFkaNGfG1WZYpSoJyRG5H3TipYinCapyerM1FtXES9s5Dtju4WPoHBq1Vg9mFmOtpZNQvrfStFsb3V9Ru3aO3sdMtnu7mZlUuwSKIM7YVWY4HAUnoKwr42hh489SWg1FvRDJLia2lnh1DStT0+S0kgiuVvbGW3Nu88TSwLJvUbGkiR3QHBZVLDIBNZ0cxw1dpQluNwktySOeCVS8UyOo6lWBArsjKMldMixH9vseT9sh44P7wcUvaw7jswa+slIDXcIJ6ZcUOpBbsLMlSSOVd8Uiup7qciqTUldCFyKYASMUANoAKAI7lDJA6DqRUzV42BHo37EP7Uvw//Y61/wCIt/8AEXwz4r1aPxculrZf2DaW83l/ZjdGTzPOnixnz0xjPRs44z8FmeCqRquSR1wkrH1V/wAPkv2a/wDom3xZ/wDBTp3/AMnV5nsKnY0uhkv/AAWP/Z4ZCLH4X/FSWX+FZdN0+NSfqLxv5U1h6r0SDmR8J/tRfHPx3+2X4/g8Y+ItCTQND0a1ey0LR0mMxt43IaSSSQgb5ZGC5IVQFRFA+Us3r4PKZzTcjKVRI+j/ANjz/gpNZ/BnwXpXwX/aI0XU5NM0COPT9E8R6ZbCbyLFFxHDdQghiIlCoskQZiu0FMqXbz8VgalCTVjSMkz6qb/gp9+xCI96/GOdn/55jwxq+76c2uP1rj5Jdij4t/bX/wCCgF7+0x4fuPgz8E9F1XSfBlzODrGr3yLFc6ukbkrDHEMmK3JWOQkkSPgKyoodX7sLgKld7aESmkM/YU/bV+F37HXwp1/4ffETwf431O+1PxLNrEMuh2NrNCsL2ttEFYzXMTB90DnAUjBXnqAYrA1aU7JBGSZ9F/8AD5L9mv8A6Jt8Wf8AwU6d/wDJ1cnsKnYq6PDv20v2/vg/+1T8AtT+EvgTwT4/0/V7y/sruGfV9Ps4rYLDKGYM0V1IwJXOMKefStqWDq1HZITkkdv+y7/wVS0LQPC2lfD79p7SNUsdQ0m2S0j8VWNu93DeJGpCvcwpmVJSAoLIHDsS2EHFKthKtF6oFJM+hH/4Kf8A7EKxb0+Mc8j4z5a+GNX3fTm1A/Wufkl2KPib9t7/AIKC3n7TPhG8+DPwa8L6lpfg28lRtW1XU1WO61IRSh0ijiUt5UO5I3LM29uFKoAwbsoYCrW1sS5pHqP7Pn/BTf4FfA/4H+CPhR4k8AfEq61Twzo8Gn3c1hpti9vJKg+Yxs94rFcnglQfas6mEqwlZoFJM+f/AI6/tbaJ8Qf21Ph9+1T8NNC8VabpPhKDTba/ttRs7ZL2eGK4nN3HGiyyRkSW87Rgl1OWP3cBquOBqyjewc6PsMf8Fif2cDJ5X/Ctfixuzj/kE6d/8nVj9Wq3tYfMj89bu/tvF/xW8dfEXTLW6trDxT4l1LWrSK7RVnjguLqSVFkCsyhwrgEBiM5wT1r6/JMLKjG8jmqyuWfENm19pksCjJZSBXtYqDqU3FGcXZn0r+x//wAFAfg7+yz8DNP+E/jnwT4/1DVrPUL67ln0jT7OW2KzTM6hWluo2JCkZyo59etfnuJwdWnUeh1xkmjF/bd/be+Fn7X3ws8P/Dz4eeD/ABvpl/pfim21yabXLG1hgMEdrdQlVMNzKxfdcIQCoGA3PQHTBYKrUqq6CUkkeFaZbvbWMcJzwOgr9Aox5aaRxvc4qXxZ4v8AhL8W9G+K3gC5jttd8OXMd5aNIhaN/lKvHIoILI6MyMAQSrHBHUeDm+Bddc0dzWnOx+m3wk/4K6fs4eKtCR/i2mr/AA91yIKtzBJYT6jaSNzloZbaNnK8AkPGhGcDdjNfIzoTpuzR0ppnXeIP+Cqv7FWkaVc6hpPxH1TxBcwRs8dhp/hzUEnnYDhEa4hijBPqzqPeoVOT0SHc/Mj9sv8Aau8V/tm+NLHUJdCPh/wj4bE8WhaY0gkmPmlfMuJ3GAZXEafKMqgG0FvmdvVweWTqq8kZynY+iv2M/wDgp/Y/CDwTo3wZ/aD0HUbjSdBij07R/EelwrK9vZIAsUN1BkFliUbRJHligUFCwLtyYjBVKErWKUkz68/4eifsN+Xv/wCF0S7sf6v/AIRnV93/AKS4/WuTkl2KPi79uT/gpDa/H3wnefBX4EafrGn+GtRlVNZ127H2eXUbdSSbeGIZZIXIQszFWYAoUClge3C4GpXktNCZSSPn39kn9pvxn+xv8Q7jxPo2kLrfhvXYorbxBo7MI3uI4yxilikwdksZdyuQVYO6kchl7Mblk6a5oomM7n6g+HP+Cq/7F2s6TbX+s/ELVfDl1NGHlsNR8PX8k0Dd0ZraKWMn3VyPevHdOa0aNLnKfF3/AIK5/s3+FfD8j/CL+1fiDr0ystrBHp9xp9pE4xhp5blEcLySBGjk4wduc1cKE6jskK5+YGnfGDxJrf7UHh79pv4sNcale2/jHS/EurJYQrvMFrcwv5MCOwHywwrHGrOOFUFurV6MssqRpXtqTzq5+mB/4LNfsyBtv/Cuvivn/sFad/8AJ1ed9XqXtYq6PkH4b/tteEPh1+3j40/adg8M+KJvA3jW3uLO6sVhgGpJE8ULI3led5LMJ7dBgy8IzEHPynZ4Gqo81hcyPre9/wCCxn7LWrWdxpV98NPipNbXcTwTRvpGnFXRgVZSPt3IIJFZLD1G7WHdH5YWFlpNnqGoR+Hnvn0gXMo09r9ES5a23nyjKqEqJCmNwUkA5wSK+xymlKlTtIwm7s0a9ggKACgAoAKACgAoAKACgAoAKACgAoA9u8Bz/DzTvGtrffEnSdPvLBfEGk3D/bNHe+Q6dHY6sl0hCRudhnmsNydWIjYA+WSvzeeYbE1a6lSTat0LpSilqL4R8W/D7VtN0jR/i34I8IpazeGZG1eXTfCtno93ca7/AG5mGJby3igW1X+zkjG9ZIYP3j+c+d23xamCxeHTnZ6GqnF6HdfEC1b4P3b3Oq6D4KtNY1TUvHdjpf2P4cR2YXS20fyrC3eOewjEy/a54kM4WWORZZFM8sfnBeajRq4qXJBNlNqO5yXwf07wV4p+LPhnSNc8PWOsteXHgmySG/0gzCS2sPCt1balF+8QDYt0lsCpIEhjjddwQMNq2FxGGhzSTSJUlJnL65qfhDUNO8HyQy6JrN5Y2kjeL7zwtoM+i2WtwtqKmK2tYVtrVRcpatKWlaGBSuB5ruqg9uCp4yFKXJF2ktCZON9Tr9Z8RfCya08ZRaZrHwsi1u81C5l8F6j/AMKuuBZ6NprXduxtb+M6cUnnaBdsTm1umjKXGbhfNXPB9VxX8ki+aJZ8V+OPg3aavYS/Db4feFJdJLeLLm/ttV8DxztNcGzJ0cBpoWljge9BZI4pFCRyKkoRF2LtHL8ZNXcWLnijmNVudA1C/wBM1Lw7aWdsbnw3pJ1uKy03+z7ddaWHZebLdUjiQFlUnyUEZOSMkkn6bIqNehCcaydr6XMKrTd0V698xCgAoAKACgCtcabZXX+ugVvwFZzpQn8SHexW/wCEc0j/AJ84/wDvkVl9Vp9h8wq+H9KQ5W0QH2UU1hqa6BzMvR28MK7Y41UegFbRioqyJuVL3RtPvwRcW6N9Rmsp4enU+JDUmjOHgjQQ2/7JHn/drnWX0U72K52atlpNjZDbBAi4HpXVChCn8KJu2LcaTYXJzNbo31ANE6EJ7oLsg/4RzSP+fOP/AL5FZ/VKfYfMyWHRtOtzmK2RfoBVxw9OOyFzMZeaBpt8MTWyH6rmpnhqdT4kPmaM9fA+gq24Wcef92sVl9FO9h87NS20fT7RNkNugH0rohQhT+FEt3El0TTZm3yWqEn1UUpYenLoHMx6aVYIhjW3TB9hVexgtLBdkX9g6Xu3fZUz67RU/Vqd72HzMuxQxQLtiQKPatYxUdibjyARgjINU1cClPo+n3LbprZGPuAaxlQhPdDuxbfSbC1O6G3RT7AU40IQ2QXZcrR7COD8e2kI1CGc790qfMO3HSsppPcDj5tKspzmSJSfpXJPCUp7o1i3YjTQ9PjORCufpULA0Y6pD5mXY4o4htjQAV0xhGKshEc9lbXAxLGD+FROhCpuh3sVf7B07dnyF/KsPqFHew+ZlqCzt7cYjjA/CuiFGFPZCJZIo5RtkQEVcoRkrMRSk0SwkOWhXJ9q5XgaMt0PmY+HSbKA7o4QPwqoYSlDZA22WWijZdpQY+lbuEWrCIvsFnnP2dM/Ss/q1PsO477JbldpjGPSq9jDawhosLMHIgXP0qVhqa6DuydUVBtUACtlFR0QhaYBQAUAFABQAUAFABQAUAFABQAUAFAHsFdBkRXUcctvJHKiujKQVYZB/CoqJOLTGtzA8J6fYWcty1pY28BJ5McSqT+QrjwVKEOZxil8ipts2NVt4Lm1MdxDHKmfuuoYfka6q0VKDUlcmO5YgRUgREUKoUAADAHFXFJJJCYtOyAUdaYDj0oAZQAUAFABQAUAFABQAUAFABQAUAKvWgB1ABQAUAFABQAUAFABQAUAFABQAUAFABSYHE/ED/j4tv8Armf51nIDlB0/GoNI7C0DCgAoAKACgAoAKACgAoAKACgAoAKACgAoAKACgAoAKACgAoAKACgAoAKACgD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7" descr="data:image/jpeg;base64,/9j/4AAQSkZJRgABAQAAAQABAAD/2wBDAAMCAgICAgMCAgIDAwMDBAYEBAQEBAgGBgUGCQgKCgkICQkKDA8MCgsOCwkJDRENDg8QEBEQCgwSExIQEw8QEBD/2wBDAQMDAwQDBAgEBAgQCwkLEBAQEBAQEBAQEBAQEBAQEBAQEBAQEBAQEBAQEBAQEBAQEBAQEBAQEBAQEBAQEBAQEBD/wAARCAHJAZADARE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z+ZNj/wAFWQMd/k/g/wC+KAK7/wDAP++KgBu/3/8AHKAGTP8A52UAV9/v/wCOUAG/3/8AHKXIXuM3+1GwcjZVvPEmlWH+vvoUf+49ROombxgc5qXjmSGJ3g8nY/3H/jrkm7mqief6x4t1i8uPL+1bE3/c2ViXYyrm8ff8+zelAWGXNz5K/wCoR3/26g25RiarJt8vy0/4BQPlHw37wps8hHerkaunct/29qqKnkQImz+OsmZOjqdRpvxF1JNn2v57f+46V1RrEOB1WieMNN1JfknSH/fStlWMZQOghvIJv9RPC/8AuVoqiZxum0TO9ap3FaxC9MgimoAz5nrLlNiu9HKBFv8AagDPvH+/QBymsfeqCjHoAsWH/H3FSQHreifJYJWyAzNSf969DGjE1V/9HrFmyMd6k0IpvkiegDir/wCe6c1z1jvw5D8lckdz0GRTJvqxlSagCvQAUANoAY9ABs96sBmz3oANnvQAUAFBAbP+elADaAD+CgD7gd69s+PIaAInqAGfJQBE6fJQBXoApalqVpptq93dybESsZ1bFw1Z554k8eXU1vLHBazW1uiff/jeuSeIdzshC55vqV+940TzyO6P86b6j2jZsojLma+SDy49+9/4KOY1UUTWDpNZPPO/zwJ86bP46RNiv9pR3R03un+5QFiWa585fkqDblKiPsf949AWsW7a52PVSBVDbh/ct/sVlI2TuQzTb/ufJ/HspqJnKItnqtpv8u7+Tf8Ax/xpWqRlKI62mvtBvU1jStSd4vv+V/fpQm7mE6aPUvCvjnTfE8Hlo/k3Cffhf/2SvQpy0OScbHRp89bHOyKagRmzffpWNhn36LAV3+SswM+8T5KAOU1jtUFGP/HQA6w/4/E/36SA9h0T/jwStkBmakn+kUMaMTWE/dVizZGO9SaFe5/493oA429/4+nrnrHfhyGuSO56DGv9yrGZ8z76AIX+/QAUAN3+1ADKACrAKACgBlAAj/PQQD/PQA1E/wCWlABQB9xOn/oFe2fHjXoAqP8AfqbAM2e9FgCaH5f9ZTbsNamfczR2y+ZJJWUqiNVC5wWvPqviTVEtY4P3UD70T+5XBWnc6YRscp4kTyd+myfff+OuOOrOuDOV2RzXlva/fRPvpXRcd0OdI3fZI+90+5/BRzBa5YsEn01ZUkg87f8Ax1jzmigPm8h38u1sdibP79HOaqBF/Y8k3zpvq+dDdMzL/TdjfvI3SjnRjKmxmm+Yl15cn3KQKFjprZN+zf8AcpGqHTXKQp+7tP8AvuquDM1/3zee9qmyncycLlHzvs0vl7H+f/brXmRHITQw6lpt1FqtjJslgfen+3TUxOB7r4b16PxDpFvqKfx/f/2HrvpVEzza1OxoTVrN3MoqxnzVkJkSUAV5qCzPuXoYHL6qnpWRRiP9+gCxYfPdIKSA9a0X/jwT/crZAZup/wDHxQxox9V/1VYs2RiVJoRXn+oehgcVf/8AHzXLI78OV6xkegxj/cqTQov9+gCJ/v1QDXoAZU2AKLAFagP2e9ADKCBlADdnvQRyhQHKFAA6fJQB9xPXtnx5FQBC/wB+q5QIqOUCKb7v+srnqOyCG5wni3xI9mm+CT5IH+d/79edUmz0acbom8WzT6bcJJYv/paPA6Sp/HA/8FctSbZpaxg+MNE8m/lu/wC+iUUwvY83SHyb9L5JPuTfPV8w4t3N65sPtl0l3Ba7E/2KHI64I0E0re6fJXI5nSoGhbeHoPk8yOjnNowNpNBsYYqj2hq6ZzWt6D52+mqjMXTOf/srZLXajKUUjYs9K37KDBmg/h6SaLzI6m4LUiudB8m1ig8ve/8AsJRzG6hcyZvDDuyJsfdS5yOQ0IfCV2lm8iQPso5w5C38N7/+x9Xu9Ku59iTv8iP/AH66sPUuzixFM9Iufu/u69G9zzrWKT0GLIdnvQBFs96CzPvEoYHI6596sijFoAsab/x9rSQHrulfJZJs/uVsgMq//wCPhqGNGJqv/HvWLNkY9SaFe/8AM+zvQwOKvP8Aj6+euWR34ciSsZHoMY9SaGfNQAyqAHoAiqrAFFgH0wCgBjp89BAzZ70AK/3KCrDEoCw7+CgzCgR9xzJXunxpFQBWf79HMULQ5AZmsTeTavBHHveSuOozSG5lXnhi117QXgkj2fJ8j7PuP9+vOqM9CmZniS2fWPDmj6xBA6eRs85P9hKyNCv4zdNStbf7D92b599AHn/i3w8mm3TpafOk+x0pxZcC3pqPbRRWv8CJ8lZVZHZA6Czto32b64GdkDYSz3omyspM64mgmm+dFVJmjiVJtBvpv3aQfJW0WZSp3My58JPN/q4HrojUOZ0WNh0SeH939lm3/wC5WyqIylQZsaPpW+V/tcDzP/BQ6iFGiy7/AMIlrl5P+702b/gFZNnZGnodB4Y+F2sPL5k9jbbH/v1DkCwx6RbfDeB4P9Ogtnf+BNn3KxcjZYY8E+M3w6/4QPXrfWYE/wCJVqPyb/8AnjP/AHK6sNPlZw4yjdFvR9SjvLBIN+90SvVjPmR81VpOLB660cob/agCvM8fz1JZn3L0Acdrn3qgoxf46ALmlf8AH6lJEnruj/8AHqn+5WyAzr//AI+GqmWmYupJ8lZyNUzJ2e9Ymlyrqf8Ax70Bc4e8TfdPWDR2YeJDs96xlE9HREU1Y8rOi6Kk1HKwuiKtrMLoKdguhj/PS5yboip84XQJRyhdBRyBdBRyC5kFHIHMhlHITzINnvRyBzIbV8hnzIEo5A50fdD17J8eQ0AV3T56zuUN2f8ATSk2BLbaVHqsvkf8tX+4/wDcrjqM0gacNglnpvjCO12PFp2xE/jrzqj1PQpnPWFgl54L1PRtm+7tbN7pESg0PONSuXf4c2WsxwbGtZnSb/vikBhTXMeq6DaXbx7HdP46iLNIDLby9yPG9ZVWdcDasH/epHXIzsh0Oos/nX5KzkdkTbsE2MnmVCZ0JXOlsIbV5Ujf561TNo00zo9NsNG3f8eqf98VKqMp0UaD+HtGdvP+y/J/crZVDJ0Uauj+G9Amb95p2z/cShVGL2KOrs/DGj2a/JOn/A0rVMfs7FhLaCF3jjgT/viobNkkMm+dNnkPWTZqkjh/iR4MtPHPhS98OT7PnTfbP/cnT7lWpcpxVaSkj5X8JTT2d1caNfJsuLV/JevXw0+Y+ZxtFRZ1E0PzPXqo8F7kWzZQIrzJv31JZmXPyUAcrrHaoKMF6ALel/8AH7SRJ69o/wDx6p/uVsgM68+e4eqZKZlaknyVnI1TM/yaxLuVL+23270DucLeW0/2x02VLR2UqthyaVO6pJWTRrLEET6PO/8AA9HKjT6wV30Sf/nnRyof1hld9KkpcovrBE+myf3KOUPrAx7CRP8AlnR7Ij6yRPZyU/Yh9ZD7G/8AcrXlD6yH2Z0/go5Q+skP2eSjlMvrTD7G/wDcp8ofWmP+zP8A3KOQn60w+zP/AHKOQX1pjPsb+tXyE/WmPSzf+5RyB9aZ9uz/APsldx5BF9+gCrN9+pkUMd/krGQHW6DpUCavZSWN08yT2DvM+z7j/wByvPrs3gV9EhS28IeJnnR0edH37/7++uRM6onD/DR3/wCFjanPqMn+hT6U9lUI1OM8TzJoPhq48PzyJ5Wou/kp/wADrZAcVePd20VvYyP8iJ9yoZcC1YeXt8ysZHoUy9bPIlwk8lc0jrps7XR/MeL/AFaIn+3WMjvpvQ3rNLWF9/nu9JmsTotNv4ElT9w9ZM2iddYTSb08uxoQe0Ots7yd9m/Tk2Vsg9obFncz+b/x6bK1J1N22vJH/wBfaI9AWZM9/wD8s47RKzZRnzPd/f8ALpAYOpOiS/vN8L/7lSNLQ+cvi74Pk0Tx4niOxtdlvq6b5v8ArvXo4c8THxMeZNjV71E+UrbkVazMYEM3yVI+pm3ifJQzSJx+t/JsrIDBd6AL2j/8fSVcQPXdKT/Q0/3K0QGfcp/pHNDAzNT/AIKzkBVSGkWWPsEbxP8AJQByN/psf9pVHsxc50EOlWqQI9Hsw5yrNYQf3KpwD25UmsIP7lZOIe3Myazj/wCedVyBzFKa2RG+5T5A5io9tG7/AOrouHMV3to0/wCWdFw5iJ4aLhqMeH/YouGpFtSruiVcNnvRdGiuRbUpcxoFHMA6ncAouB9lunz11nmlfZ70AV5qmRQQw77iKOP7++sZAex+EtKtbN9Q1GSPetrYPXlV5G8DznxJ/pnhK30qB3tn1G8gSbe/8DvXImdUTh/H9nJ4esLu6sfkuN77E/2KpGpw/j9EfwzoV9d7/tHyP8/362QHC+dJf3Ut3JvqGXA0LCb59klYyPQp7GrZ/wCtTZ88v9yuaRrTep2GleWmzz5P+AVjI9Gmzq7B59vl2mlb/wDboZ0xN3TZtctrj93pUPz/AMDvWLNona6J/aqI8kmmp/33Qg9mddYXOo+UnkWiI9bIPZm1Z3PidP3k9ikyfwfJWxXKWE1jUrZt/kPv/ueTSDlHw6xrlzv8jStn+26VmyRj/wBvunzwW1IDKv8A+2dj+fY2z/8AA6k3itDzT4r2f2/Q4rt49nkPvr0MOeJj4nj9+iJcfu/40r36J8dW3KtazMYFe67VI+pn3j/uqGaROP17734VkBz70AaGh/8AH1+NXED2LR0/0BK0QFC8/wBe9DAzNSf7lZyAqI9BZY+0okXz/wBygDj9SuY/t/8ArKz9oaeyNtNYtEi+/R7QPYlG51WDfUOqH1YpTaxBs++lZOqP6szMudVjf+5T9qa/V2Zr6lG/+skSn7UPYFd79P8AnolFw9gV3v49n+souH1dld9Sj/v0cxr9XGPfx/8APSjmD6uM+2J/fq+YlYci+3UuY1WHGPqVZ85p9XD+0f8Abo5w+rjft1a8wfVyF7+i4fVz7meu8+eIXoApP9+s2BY03/kKWif35kSspAex6PqUaaDdwR/vpZ/3CbP9uvLrI3geU2CX154/l0eeOF4rW837H/uIlYRR1RKvxXtvtnh/WHnj/fJvRNlaRKPJPH95Bf6XoUl1G8Oy2SBE2f7FaIDkteh/sqySDyNkr1Ey6a1K9skflJ/frlkejTR0Wj+ZvSCxjTzZ/vu/8FZSOmDOu02ztLB/kfzpf43rJnXBnVW3mPFvk1J4f9ysuU6oRNDTZtNSVI/+EqmR/wC49HKdcbI7jRLa+2+XB4mhf/fSkkXyo6O20fxbu8y11WF0f+5WyQcqN2ztvH6f6vUnf/Yq7Ecxpw3/AMQ7aXy5IHeiwcwPefEa83xwRw2yf9NkqbGiiM/s3xdCu++1yzR/9yixqoFK8sLub95P4gmeX7n7lPkrFwaNFaxy/jzSrr/hENQgupEmdE370rsoaHiY+F7nz5c/O3z/AMFfR0Nj4mvuV61mciK9ym+sy0ZV791/rQaROP15/wB7UAYj/JQBoaCn+lVcQPYdJ/48FrRAZly/zvQyUY+pTb3rORsjP86m2CKmpX7pb70rKTNkjhL+8nmvHeuOUjto0Rv9pXWzy99YuR1ugV7m/u9v+soUi40jPmv561T0NVRK73M9RcHEheaSi5k4jfOf/brTmL5UM3yf36OYOUZs/wCmlQVZBs2f8tKB2Qf8DoIsFAA9WBFQA+qAY9AH3rNXrHx5XoAqzfJWbAZbTSQ3lvPH99JkdKzkB6nbXiWCJa2MCPL53z7P4Hrz6sTeB5Z4V8Q/ZviT4r1KTYiWqT/O/wA6VjFHVEwvGfiSO8/tbUp7vfE6b9iP8n+xUoo8xsLm+8YX+npPOiJa/wAH+59ytEBj+JLyS/vHeT+/UTOmmhsPyfu65ZHfTWh0Wju8MXlx/fn++9ZSCL1Ou0SH7TEkFp/wOZ6zZ1wkdLDqtjo7ol1IjtU2Or2tjtdH1Lw5qqJ5lrZu/wDtolFg+sHQW2g+HHZJI4ER/wDYemkdHtjqNE0fTXuIo/PuUT/YetUh+2OwudNvtHl/0XUZn/29/wA9aWKuaFhc6jC6PdXe9H/v0WHcimSfVbp4E1J0T/Yeo5S1VsUrzR9Ks/8Aj7u3d/77zUcpoq2hj3/ifw/o8X+vh837nyUVIWMYYg5e88Q2vifTdQtETYjp9yiktTz8ZVufPl/5iXU0D/fT5K+kobHx9fcqPWszjRXmesy0ZtyiOtBpE47W0+eoAxXTdQBp+Htj3VXED13TU2WCf7laIDHvH+d6GSjC1J6zkbIyXes2xopal/x7vWMmzWJx8/8Ax8PXHJnsUGP2fJWLZ1yZUmoTJUjPetkzZTInqeYTRDRzGTQ10quYvlGU7hyhVEDN/tQAPQQNoAKsAoAZVAG/2oA+83r1j48hdKAK7/fqNw2K8z7HSRPv0nJR3Dk5jrtK1W0s7jUEu5/nnhR97vXm15pnoU4M8Z/eeG9S12eSR/K1GZ9jv/HXInqOpdHC+J9bRLPy7T54tiI+yriJI5ya/n021e+tJ3hd32b0rVGqQaa8lyrzzyb3+/veudnTBWNu2tt/7ysWdkZWR0vh7QZNSuHj8/ybeBN8z/3KhgmbqalPDvsdNj2RJ8if36xZqlciTRNc1V3kjtHT5PvvQa8rH2eleLdNdI55H2f30/goDlZ2Wjpr8Lo899N/33VFo9T8K3Oop9nkknd0d6DZHtulTJf2/lvJ86VombJGmlnp1zb/AL+RN6fcrVNGqRzV4n9lPLPBJsapuDOU16HUtYi/fpsSi5jI5Kz8AXepX7+fI6RUqkkc7g3sVNV8Gaz4ellnsZ98VOlJGM4Nbni9+/nXUskn33eveobHzFfcqPWszjRXmrMtGbc/cag0icfrb7JX31AGC70Aafh3/j5/4HVxA9lsNn2KL/crRAYF/wD616GNHPar/BWcjZGVWJaK9/8A8e7UPY2Rx8//AB8PXnyPVoj9/tWLOyRUuPuUxGe9AFekgGVsgG1ZIzZ70ARUGVh2z3oCw2gXKFAcoUByhQHKFa8wBRzAfeT/AHv+2desfHkVJgUnf56mnqFTQIUjeXzJ5NkSJvd/9iuPFT5djswkOc8k+IvxRj1jVJbTw/pT2en/AHN/nfPNXj1KjZ78cIkjM1vxPPrGkaPawSfPA+x6dN3OSvQSM3XtNsdKstQ06SB0e6dJoXroiciRg3lhJf6dEkH+qR/nrVG0UaGj2HyfZa52dKidhYabHNcWljB9932Viwud34ns7XwxpyaHaxo9xP8APcuj1DHTd2M+HttpX295L6NH2fPWLPRpxuenJqWj20Tzz7IYk/v0HRyo5zVfHng5IneCd3dP7kLuj0WYcqMew8f+HNY3paTuk38ELpsqjBas1dE+IX2CdIPM2fPQbRPYPD3jZLmWJ0n/AO+KSZ1RR0aeIZEf79aKRsloP1vxDBDZ/v3/ANulcyZwmveP47OD/RPOvH/54pRcxZmaP8V7vSn8/XPDGpW1u/8Ay2f50/8AHKxqSZvRgpHoyeJNH8SeHLieDY6PDTpS1McVTsmfKl+n+mXEn8G+vqKGyPicRuV3rWZxorzfItZloyrn7jUGkTjte/1tQBhP9+gDT8PP/pSVcQPYLP57NP8AcrRAYl/956GNHO6r8jpWcjZGfWJaKl//AKp6T2NkcpN88r1wSPWojXSsWdciGZPkpiMp0+egZE6baSEQvWyAbVkhv9qAGUByhQHKM2e9AcobPegOUNnvQHKH3KBco2nczHUXEfeE33k/651658eNoAz5v9bSWw1sZ+sP/wASHU5P9jZXn4k9vJleR4I8P/E0lSOP5K8Z7n1tWl7oW1n9mvXjk/5Z/On+/SPFr0tTpfs0Hi23lk/5e4If3Nao8upBoxURPsCWP/LXzn31qgpl2zs/JrFnSjo/D1ylnexTyR73Skaou6rePf3st2773eo5hxVivbTT2D+fBI+5P7lF7nZCVjd01LrUmS71K7SZ/wDpt/BXRQw92YYjE8p7h8GfAEfjaX7LPrFzpqOn7m4+wQzWrv8A79d/1fQ8/wDtCzsY/wAWvg5/wj2vfYdSSzmvfv22o28PkpN/sbK8yrue1gdYXPGvHOmz6IiTyI8NwnyOlZRG175b+EvjC6/4SG3026nd4n/v1mzaMj6qhsI00h9R8t/kTfQdUXoedX+pT3jvdal8ifcRK3pLmZjNcmpy8N/aXOvW9jH++uJ32Q26XPku/wDuPXrUsPzI8TFY72bse923wcsde+H174j8MeI7+z1DTk33mmXzpco//A0rjxWG5RYDHNs8n8N79K0vU3jtJkREd9j/AHK5aMeVnficTdHkMz+dK8n996+go7HyNfcietZmMCpL/FTY+pn3v3X+tYs0icVr33vwpgYW/wBqANXw8m+9/wCB1cQPY7BNlmn+5WiA5+/f5noY0czqs3zpWcjZFJKwZaIb/wD1FYs2Ryrp+9euNnsURmz3rFnZIrzfcrQEUnSg1RUdKSMRr/JWyAh2fJQQRUAFBIUAFWAf8AoAKAGffoEH/AKDNjXfYtAj71dPnr2D48idPkoAz5vv0ug1sZmseY+jXsH99K8/EnuZM7SPErC2nubi7unT5EfZvrxnufY1ZrlKOt3kdnKjyf36R41aWp0HgC/87VkgtJNkqVojgrQsdNbeGLS8luJ3fyUgf5NiVqjkWjK9zpSW0X+3WLOlFe2tneX5I6GbI3bbRJHR5HjdKwubWsMmtkttOlkeB3mouFzoPCXh6DVU8zStRhm3p89vN8j12UMRYwr0eZHu37P3w9n8Pa9FfarqUOm6fav5yWn29/nf+/srv+saHAsC27npvxOudG1u9ljtI4dSt/ufP/B/uPXmVdWfSYGNoWPnT42aVaaVocSXTpc3E7/udifOiVlEcl7x474MsP8AisrKTZs2PvrMzi9T7d8N3MFzoiQPHv8AkoOqLOU8Z+CdNv0inj+T99v+Tf8AIlb0nys0nHnRwt/8KNO1u4iksdV01JUf792j/J/uV61LEcqPExWX+0Z674VTSvA3hX+w7TVUmuJ0/feT9x6xxVdSQYPL+U4zxPpv2PwlrE8cf/LGuWiuZl4ujyo+da9qlsfL1txnz1rMxgV5fuPTY+pmXv3X+tYs0icRrf8AraYGNQBq+G/+P6riB7HY/wDHmlaIDnb/AP1r0MaOZ1VPnSspGyKqViy0V9T/ANVWLNkco/32rjkexRGPWLOyRXmrQEUnoNUV5npIxInrZAMegkioAKCBlABVgFADKACgTG0GYUCPvh69s+PK9IDPm+/SWpE9SpeQ/abWWD/nonyVxV4XPSwc+Sx5loNt5NrrGnT/ACPa6lv/AOAbK8SpE+qjPmR55rdhd6x4g/s21TfL52xEogzS1kdn4etrHRNbi/d73T5Hpo87EI7W21vyb2WBI/v/AMb1qjz7akWpPaPKmySoZ0Iu/wBlSQ2aTpH8m+sWbI20sHmsEj/5av8AwVzs3iiW88K/6V5HluibKRqojLDw3/ZV1vSB3T++n36PaWBHovhve/37u5en7U2SR3eiQ2lgj3c8j/8AA6XtTfY8X+LWt/29rPmRyfurX5ERKPageb6beQWerxP5mz56khan1X8N7/7Zpvl+Z/BQaqJ1F5YPt+1x73T+P56uJd2jl9Y0SfZ5+m2KXkP9xK1i2HOP01JEl/eaH9m/g3ulNyuKGxa+IttIngHUJNn/ACxrroM8jHbnyl/BXrxPmJ7sK3RkyvNUgjKvf9U9BpE4nXPvVAGI/wB+gDW8Nf8AH4lJAex2Dx/YkrZAc/fv8z0pjRzmqv8ANXLI2RSpQLRX1P8A1VFQ2Ryj/fauOsexRIX+/XGjskQTVuIozPsoAru9JEESVsgB3oNLjKAuNegxGbNlABVgMegBtASD5KDKQUCHUAfez/e/7Z17Z8eV6TAz5vv1MCVqV5v9U8f8dKpBM1jNwZx/jBE8Pa8muPBvt9RtkSbZ/fr5+vGx9Vg58xx954Vupnm8Y6VfbEebZDsT+NK409T0p6IzEud8tvPs8mXf86VsjirrQ6XXpp4ZftWz5NlbI8+2pmpqX+kL58lQykem20yP4eT95WLNom3oN5HcyxbPvo9c7OyKPSrPSk1X9/5aecif990jVRNa28JfaYP9X89HIZ21BPBmo2G902bKPZmqM/WLmS2t/wDWfJ/HWPIbnhmvXKfbLj95RyAzh7+aNLqL5/n3760IhufUfwNuXms08/8AjSg9CnC6PWoX2XXkfwf3KqJcqNkD+G/9KeSxfYj/AMFao5J07GgmjwWyp5+x3/jrOT1CC0OI+N9+lt4KvYI/9hK7KDPHx258o/f/AOWde5HY+Ynuxm/2rdGTIrn7jVIIyr3/AFT0GkTidb+eWoAxaANrwwn+lUkB63bfJZJWyA5/Un+Z6Uxo5zUvnauWZsiqifPSgWivqqfutlFQ2Ryz/frjrHsUSB640dkivcv8lbiMx33UARPSRAytkBE9BNwoC4UAM3+1ADN/tVgFADaAkFBjIKAHb/agD74mSvbPjSu9AGbL996goheHf+8oYzK8SWD6xoNxawQedcQfOif30rx8ZTvse3gKupFD4eg0Hw9aeFZ5P3qQ+fN/sO/8FeVGDiz6Dl9ojyzxhYf2Vq+yN62RnVpWRLDrf9pJ5bz1sjyaujM+8Tzrr93JQyIHcaPqqPoKQSSfOn36xkdUTb8N6rHDP/rK5mdsGey+DNej3JvespHXFnqFncwP+8jkT56Ij5R+qzSeQiRvWnQEjyrxzfpZ2sscn/LSsEjWR8+a9rH+lOiffrVI5ZGJYQyXN/FJPV2Cloz6Z+Fbz21rFJG7/IiUWPWpTsj2e28zfbzyJ9+pUDdu50FarQxcblW8uXRKzSuzObUEeA/GzxDI/k6P5m93+d0r1cNTvqfK5lUu2jx169lI+dYygRXuPuVI0Zt7/qnoNInCax/x8PUAY9AG74Y/4+3pJEnrdsn+ip/uVskBzmpdXoZaOZ1D/W1izZEG/wBqktFfVX+V6GbROUk/1r15tVHsUyJ6xgjrjsVLrtWxLM96TEV3qEaMY9bIxY3f7UAMegAqyBjvQA2gvmHb/agXMNoMwSgQ6pSAb/HWqQH309ewfGkT0AY8336goEoAr/bJ7O6S7gfY6Vz1afMjehVdNnNaq+qzX8t98773+d68mrT5dj36GN0Of8Z6JJf2Es7wP/aaPv8A+AVzrQ2liuY8se8ns/3c8daI5Z+9qW9N1KR5U3vsSmyIHQabfyJ+48z79YyOqJ0uiXP+kfI9czOiDPU/CusRw3EPmPWUjrhI9Y0TW45lTy3oiddjVv8AW0S3+/8A8DrRbDseH/EXW5H+0T+f8iVKQpnhiX8+pXUs/wDBvraKOWRYtvFWlJdJaPdJ5qfwb6vlCOh9MfBbxVo9zZfvNnybKOU64Tse13nirR5m0+0tE2SvVONjsi7mm958ib5KxehslcwdY1L7NE93J9xKqmrs4MbLkifMvifW5PEOr3d9I+9Hf5P9yvoMJTVj4rG1LyOc+5XUeYM/4HSAiuu1SNGTcfcoNInD6x/rXqAMj+OgDoPC3/HxWqRJ61D/AMe6f7lapaAc1qX+tesmWjmr/wC/WLNkV6ktFTU/9VQzaJyr/fauKqj2KYx6xijrjsZ9y9Mkou8f/LSkIieoRoyJ62RixlABQAyrIGvQAUEcw6gOYbQAUAM3+1WkA1/uVqkB+gU1emfGleb7lAGVN8jVBRC70AUrz56UwkZ80O9PL8z+NK5Jo2os1dSsNmpS7496PDsryKqPYpHiXjPR0SWWfy9mx6xgjaZy9t8j7E+//BXRYzNv/UxJJ/wCk0M6Lw3c+9c7RvTZ3GiXjzS/JWLR6FNno2lalJCiR+ZQd8Zm7/aUlzA8dBspI4LxJo/29Hg/v1MVqRNHm6eDLvRL95J4POt3/uV1xickkVPD37PcfifVN+lXf+kTvvRJnrczPZfCvwftfB+jPfar4nuUlgm2eVb/ACb6QXPW/AHhvwyjS6/Bqs1/cP8Ac3v8kP8AsVlI9KjUTO1R08p0rBnXKSsea/FfXvsFh/ZsE/z3X3/9yuijHmZ4GYVLRZ4TMmxNle3RXKj4/EPmkZ7/AH63MRtAENz5dSNGbe/6p6DSJw+sfJK9QBj7PegDf8Lf8fX/AAOqTJPW4f8Aj1X/AK51qmBzWpP8z1LLRy+pf65KxZsiulDLRU1X7tYyNonLu/zvXMz2IbIrv89ZSNolW5es0Bnu/wA2+tkBD8lBUhr0GbGVZQUAFBBE9ABTsQM3+1FgH7/atGAx3rNgMqkSN3+1bID9An/9kr0j48rzfcoAzZvv1BQx0oAz76lIJGfXJM2onW3ib7jf5mx/J315tVHsUTwrxneedvg2P9/56xgjaZwn7yG6R44/uV02MzWe/Tb/AOP0mgLWiXjwukkb7EeuaSKpvU7Pw9qvzeZHJ/HWUkehTkeh6bqWzZ5klYnWpm1c69a6ba+fPJQaqZzU3i3zt0kf/fdXCJE65xXirxndXj7LR9if7FdcEck65u/C7xJd2erRX19d7NiPvdKo5vrDNu/+IUmt6tqGj3bvD5770/26BfWGaXgDxnPoN/LHJO72/wDAlYyLw+Ldz3nw94qtNVt/tcf8f30/uVgz1ViW0eOfFHXv7S8QzWsEn7qD5K7cErs8XNKmmhxNy+xa9tqyPmovmepmu/z1QBQBXm+epGjPvf8AVPQaROH1v/W1AGT9ygDoPCX/AB9f8DqEyT1tP+PVP+udapgcpqv3nq2Wjmr/AO/WLNkQp9+ky0VdS+daykbROVf77VzM9iGyIXrKRtEz7lKzQFR62QFd6CpDfv0GbGVZQygAoIG0AFa2IIaOUB+/2okAffrNgMeqRI162QH6BP8A+yV6R8iV5qAM2b/W1ADHoApXlQxzVzPdN+ysJG1Km2dVeP8AYP3k/wA/yfPXmVD1aMGeD+NoY/7RmuoP9VO/3KVM2mrHnvnOlw+ySuimTzDkm+d/Mk2b/koqBzG8kLw2/wA7/cT5Nn9yuSSGtzQ8E3n+kS/vHf56xaN4s7pPEKWz+ZJ/BUpG/tjjde8bX2paj5aTv5SfcrWMRuuMttbu98VrHP8AJI/3K0sckqlyV7b7TdSwb9n9x6DFts6jRNNnhTz/ACE2QJ++3/x0Glmxv7ibVPPtJ96fwI6UB7NnRabZyQo/9xE3pWctRpcp6X8Otbj+y3dpG+zZC7/8DrJwubKtZHD3M0k11LPJJ87vXqYaFjysTUuUrrtXpbHndTPegQUAV5qkaM+9+6/1oNInE6x/x8PUFmU6UAb3hX/j6pIbPV9+y1/4BWyMWcvqXzu9Qy0c1qX36xZsiulZloqak/y/8AoZsjmH++1c7PVolZ6ykdkivcfcrNCM2atkBC6VZIUARPQEhj0GUhtAgoAY/mU0AbPkrSIDP46AH0AMqyQ2e9AH6AP/AOyV6Z8iV3oAzZvv1AFd320AVLy5tYdn2udIUeZETf8A33qGbJXZ4Zr3jy6v/inY6BfTzW2mWV+iTIn8eysJHo4emfRHiR47yBJ0fek6fJXmVD1YU1Y8X16aO/sP3Ef3HdKVMyqqx5frH+jO/wD3xXTTORsfC8bvb+X/AHP46KgXNW/edLX959/+CsGjVGt4MuYER45/9bO/yPWTibI0Nbs75Lp50/496hLUixy81hqU07yfYX/v1qkh8ppWeleJnZJ9O8P3MyIlI1jSudNYaP4xuXi8/wAHX+zf/wA8d9BrHD3Oy0Tz0f8As6+0PWId/wB9PJoOiGGTO7sPh7BeLb/ZdHvE3/8ALa42JQdccImjM8f+EvEfg+yinsZIXt5P9cmz7lZrU46mHSH+D7mO2067eSDf58OytowueZVjymO7pvr1aULHi1Z3K912rWRlEpPTEMoAimqRozLxz5T0GkTitY/4+HqCzJegDoPC3/HxSQ2erD/jzT/crZGLOZv3+Z6hlo5rU/8Aj4rFmyK6VmWilqv+qoZtE5f+OuZnrURj/crOR1yKVy/yVmhGe9bICF6ska9ADN/tQKRFQZSCgAoAP46aAHetIgQ0AHyUAFWSFAH39NXpnx5C/wAi0AZr/O1QESo/36DRHn+iaraeOf2h/Dnhif59K0RHvZod/wAk06VlJXOilozh/wBorwNJ4S+Idxr9jA/9n6jN5+//AG6xlTbPWpSSPS/Bnif+1fh5pU/n75bJ9k1eZVi0ehTdzidVv59N1LVdO8tN6Tecif7FZQdhVY3PN/EMP2l/Mj+d3euykeXVi0V9KSR0RJ43/efx1rIyg7M0Lyafyv8AVv8A7FZWOrmH6DqX72WSeTZ5H3KTQcx6Bo9/azbPP3u71zSRUI6l25mge/SfYm9E2Vk0zvhBWNC21ufTVSOPYif7FCKvynqGj+J4LO3tJIJ/Od/9utUH1jlNv/hMH+0RPI6I/wB+rZaxRXf4iyXlw/3PtH9z/wCIrFmqxRp69fyar4XdL753f7n+3WfKxSqXRyN/fwWemxabaxolwifPs/gr0MPG54mKqGE716qPEe5UuPuUCKVDAKxYFeZ9lK6iWqDepmX/APqvMoupGqjKBxuq/wDHw9Id7GTQHtDoPCqf6RW0SD1Z/ksv+AVohHKX7/f+SpZSRz9/88tYs1iiulJqxvN2KWqv+6rKU0a0pHLvXC2exGTGO/yUrm0dTPuu1a3QjPougGfx1JI16BEL1ZnYKBcoUByjXoDlCrAZQAyhAwrZGLCkMbQB+gE//slemfJFd33UAZj/AH2qAicp488TweG9L++n2u6+SFKDRHz/AKV42uvBnxI0rxin3IJtlz/uP9+klc6In1N450fSviF4e8h3R4p0320qf+OVsqd0dcJnzfolz4g+Ht/d+HNSj2I7/wDAH/268jEU2j1KErmxqt/aXN7aa/v+R08iavO2Z2ONzktehSzutib33/3K7KRwYiCsZkNy8N1bx2iPv/j31rI8/ZmxqU3+gRSSJ8/+xS5Ta5z9tNvbZ/Hvo5Quei6JNPbPbvfQIibPn31zyiFOrZnYWdn9pdLu7T5H+f5KxlE9CnV0C/0SSZEjeTyf99KySHfmNWFH023R0k3p9xHrVB7G5Yhub7VbhHkk+5VslUjoNB0GP7V9uu9mxPuO9Ys1VKx1GsPHMlpo0Gz7+93rZQMZ1GkcPeWz22pXEfmO716FCB4mKqajdz11nGV7l/koAqUMBr/crCQ1udf4A/4RKbXLTTtZtEd7rZ+9f50rysRiHE+hwdBVND1Px/8As9+FdVs9T/4QqRIdT05N6Qp8iXPyb/uUYfEOR6NTLU1c+OvENnPZ3stpdwPDcQfJMj/369RO54NShYxHoOOVM6Dwt/x8VtEzPU3/AOPL/tnWiA5O/wDvPUs3ijAvf9bWLNUiL+ClU0RUFzux1vg/4aP4qnR9Vke2tP4E/jevPqSse5hMFzq56m/7KngfWPDN3fQXc2jy2sLz/a3fenyf365bnr1MEoK58iXKeTcSxpJvSN9m+nc8+ouV2M+5+etriM+i4BVEjHoAiqw5Rmz3oDlH7PegOUifzKBcobPerMxlAgoQMZWyMWFIY2gD9AJ//ZK9WR8lErv5aJWbNFsY+pX9ppsEt9dSbIoE3u9ZiSPmTx54wn17Xn1Wf5ET5IU/uJQapHCaw/2yiG5tc9o/Z++KLvZp8PdZfe8KP9gld/vp/cr0aclYLnd+OfB9p4wtUkT5NQtU3wv/AOyUV6HMtDspTszxTZPZrLo18jo6P86P/fr57EU3BnrUqqsE32XUrCX76XFr/H/t1hSq23M56nOvM9s7+ZH+9/getpe+ck4Dv7YfaiTyPv8AuJ/sV0owtYbDDJqV1DBaz7Nj/wDfdAXsei2FtHeXEv7x7l4Pk3/wVg0Yx3PSNKsJIZUup5Eht4ETyU/v1i4nXCdg1KGe/tUup/Oh8ub99/cqHA6oVEEMyfavISTfb/wVk46nVGpodBYJaWd+nkJsRE+49Xym9NGrNrFo+nXGlQQb7v78Kf36OUKjSH6V59nbxPO777V/vy/3K6YRPJxU1Y5q5m+03lxP9ze9dcEeJOV2M/jrYzILn7v/AAOgCnUgD0nsCGpcvpt7aalH99JvuV4mJWp9BgJan0l4V8fx3/iiyu7T50+wIlz/ALdY0HY+woO8TxX9rrwxaWHi2y8T6dBsi1eH99/vpXbQlqeHmuH5Vc+f69C+h8op8rN/wr/rlrWJB6hJ/wAeyVp0Ecpf/eesmbo528+/WLNkbHgnw8/iTWfssn/Hvap503+4lZ1HodmHhzSPe/A1nHeaojomxEf5K8+o9T7bAQ5YnR/tM+J5PAfwWex06TZca2/2V/8Ac/jrNDxb0Pgd33VsjxJvUqTVZkUv46AGUGjGUGLInqwCgA2e9ADHoENqzNhQIhqgY2gxYVYwoA+/5vv/APAK9WR8lEqv5f8Az02VmzRHhnxX+Iunaqsuh6HfJNFA/wC+lT7jv/crM0SPB9Sv/Od46DVIz/tL/wDLSmtDO5FDeXVtKl3YzvDcQPvR0rWM7Cuz6L+G/wASE8Yaakd8+zVbX/XJ/f8A9uvVpSVRHRCdjoPGHg/TvGESX1jsttbtfuP/AAXKf3HrmxWEUtTqhVseP+Iba+8N6v8A6Va+TvfZcw/3HrwquE9nsegncZrfhuR4kngfzkdN6OlYR0dmPkuce9tJc70k3o6V1I5JxH6VeXdhqNv+7+5NQcknY9i0TUtNREtPI3zXr7/3NS0Gx67pV5a21nb6VqOzfBDvebZ993/grJxFz2Od8T+IbGFrvQ7WPYk+zZ/sP/fqnE1hUZzng/Uo7lbid5PngfYn+3WLgdUKh2b38fn/ALzZ5rw/JUWOxVrIi0G8nvNeik8h5nT59n9ymkclbEM73xDNqNtoP2uN4USf5K6YI8+vUbRwSPXXGJ597sdv9qYyKb56AKn8dSAPSYILnSkvLC3eC+SGV5tmzfXk4xI9vL3qe3fB/wAJPpUSTz/O8/8AHXn03Zn2OHeiD9snw3BD4A0HWf8AlrBebP8AvtK7KD1ObN9YnxzXo3PipU7tm94Y+S4rpic56bN89qn+5WvQRyl+n36yZujnbx9kv7ysWbI9H+Fzx6b4I8Qaqmz7XdTJap/sJXLUZ7GXQ5pHvfwc02C58p5/4Erz6j1PtcPDlieb/tz3Mif8I1pSf6r559n9+qRwYt6HyK9bI8ST1Kk1WBS/joAZ/wAAoNGMegxZFVgFABQAzZ70CY1021ZmFAhjpVAxlBixuz3qxg6UAfet/f2Om2cuo6rPDbW8Cb3md69A+Uij5s+KnxsvvEiS6H4Vd7bTPuPN/HNQbJHlWm3nk2ssD7/v76AKWzf8/wDfoAqTfJQBFs4/2KALularqOiapFqunTuksH/j6VpSlZlH0b4G8Z2nifTkvrST979yZP40evVpVFYdzoNe0TQ/G2m/2NrMaQyumyG7/jSnUw10dNOtY8t/sTX/AATK/hzxPBsi/wCXa7T7kyf79fP4vDNPQ9CniVY5fW7N4bj7VAlcKk47mso3Mx0jv4nkjj2XCfwVtH3jF0rljQden029innR98HyUIxnE9F0fx/Y36XE+saqkLIn7mJ//HK0RySRzV54qk15k8+TyWtX/v8A36lmqRY03XvJieOOfyfn31izZI1ZvE+ozbPLfY6fx040nUZbme3fB/w3rGqu+q2rokSJ++mf+CvZwuXtrUxlI9F8f/Cu7fw/FrnhW+mv4tOT/iZWj/fT/pun+xXTUwDpq5zTR4//ANc5N9eXVl7N2OSSH0CIZqAK71UBpDd/yPWVY1SO48N+Hr65uNHsZ7VEd0877leJXZ7uCp2Z9FaJ4Vns7OKPz9N3om9P9GeuNM+nouyPOv2zLzyfhZoVjPJ+9e//APZK6sPucOZzvE+LPnr1UfH1PiOg8KpvuEroRgelzJssv+AUwOUvH+/WbNEc1efPcPWLNkdh4M1XyfDV3oyQffuUm31yVz3crlyyPo34LX/+qjj+d9lcD3PtqU+aJz/7ZPgm+1jwLaeKoI3f+y7nfMn9yB/46pHBjldHxPcjYtbI8RLlZSmoQFJ62QDKBsY9BiyJ6sAoAPnqyBm/2oAa77qlEDK0iAUAGz3oAZVkjfv0Ad145+Jfibx5deZqM/k2SfctIfuJ/wDF16B8ukcrQapFe8ST/lg+zYlBkMh/fRf79ADJragDPeHY9ABSi7FGz4Y8Sar4M1RNY0p/l/5bW/8AA9dUKjQH0V4Y8T6d4w05NRtZ/vp9z+49erSrqegKJ1um3mm39r/wjnia0S5sn+4jp9z/AG0qqmGjU1NYyaOd8f8AwK1Ww0t/EHhmP+0tKT7+z55of9+vCxeC9nsenGrc8M1XSrqwl89I9j/7debBOLsbqdzPdEv/AN4/ySp9+hGE4jEhjSXzH31sjllHU00trR/n2Psf+/UM1SNOz0rzmSCxtJnd3rF7m0Y3PcvhX8BE1vXrKDxVO8NvOjv9nT7716uCpKTLdI9G8B2c+la5qvwytJ9n2q5REf8AuIlfT0UoIxdI9qfUo9H1lP7KR/8AQk+yu7/cuX/j+T+5XRXSmjlnE8y+LXwxsXs/+FjeA4P+JY6b9SsUT/jzf/4ivn8Rg+Z3OWUTx9Jkf/Vun/fdeW1YwsRTUgIaqBskW9KsJ9V1e006BN/nvs/4BWVbY2hHU+iPhvo8mseKLi+2O8UGyGH5P7lfPV2fT4amlY+hbbTYLaw8ySD/AH65Is9Dmsj4v/bb8W2mpeKNK8JWk6f8Su28+ZP7jvXoYfc8zMJ6Hy//AB16iPm3qzo/Cv8Ax9V0IwZ6Lcv/AKEn+5TA5e5Ss2ao5q8/171izVGr4Sm8m9ljeT5J0rlrnp4OXLI+jvgDc7Lz5/ub9lee9z7XBzvE+jde8PWPiTw1qGgXUaTW+o2zw7Nn9+qQ665kfl18RfBmpeA/FuoeFdVgeG4tZvuP/c/grVHiVo8rOPmpoyKjpWyAr0DYygxY3+CrAZQAyrIG0AFSiArSIEKUAP8A46AGPVkhQBe2Sba9A+UK80zo6f3KALexHi8xKssxoZvsd69rJ9z76PQBp7960EFKaGN6AIdqUGo9H+egDV8N69qXgy//ALVsZN9u7/vretqUrM0ufRPhnxHpXiPTotUsp95dK9elUVgudV4M+J2o+Cdeee7neayn+R0f7mytptVAjUsz03xh8EPhz8bNGt/FXgT7NpuoTp86J/qXf/b/ALlcc8JznXCsfJvj/wCCfjXwHqlxHd2L/I77/krwMRg3HU7YTTMyz8E6lNsu4LXej/xpXn+1dJ2Z1QoKpqdX4b+G99eakiXcDvE/33/uUqlUf1VtntvhX4Xabo7W8kFj9x/40+d6IVbnoUMPyo7CwvJIfGj+X9y1RE2J/G9fSZMrLU5alGxU8Kw3d58XZdVtYHdI5vnf+5X0MI8zPPqRsex3lhaQ6lLrOpSbLLToXmRP7712SWhxs5LwB4qnvHlu7vZ9nut/+junyTJ/ceuSaFyXPEf2lv2eJ/Aaf8LK+HN083hq6f8A0y0ife+mu/8A7JXiYnCvcxcTwW28W+ILP/WX3nf79eS/3b1MWjYs/iRsdI9Ssfk/vpWfNyilHmeh7R4MudN0Tw1/bl1Hs1DVE2WyP99IP79efiKyZ6uDpWPp34CQ2r6ankfPv+d68KrU1Pcij1jxDeaVpWjXd3PI6eQm+lTmbJH5afFTXr7xP481jXLuN3e6ud/3K9ShUUdzzMbTc0cfs+f95Hsf/brrdZM8hYWR0fhX/j4Wt4VkzjqYWS1PRbz5LVPMrrik0FNOG5y93/FWTZtCVjmrz57p/wDfrJsKkr7BZvsuopP9usqqTR1YablI+iPhRvsPtF3/AKlPvpXlVaep9tl690998K/EKxubDZfSPvT5E2Vkb1Xc8/8A2gfhLo3xj8L/ANq6dYvZ+JdOR3tpndP9JT+49M8+pG7Pz61KGe2uJbWeN4ZYH2Oj/f31tBnLVhYz3+5XXF6GUCvUkyGUGbCrKIqACgCJ6BMP46aMwrSIiHZ89AAlABQAbPegDb2pXpnyRn3kP/TOgCxbfc8urLKWq2cc0Xmfxp86UAUdNv8AzovIn/1qfwUEF75HoAhdKDUi2bGoAto/y7NlOLsTcu+HvEN94J1RNStZHeyk/wBdb11wqWHc9703UtO8Vacklo6Pv/jrshM15LGr8N/ivrnwl1yW1dHudMnf57ff/wCgV1xq6Bax9YeG/EPgD4r+Hk1GeRLxU/5ZJ/rkf+5WU6Sqo6JVHDY4S8+D/wDwis76zp2mpc2T/O6Inzw/79eHisuvqergsTfRgnhjQ9/9pWkDwu/zuiV4FWDWh9DSipHUQ/ZdNsH1K7k/0e1hd/npU4ms7RWh5LpWpTw3F3fR70u53d3/AOB/3K+uy1csTy60rI9l+EWjwaVYeY8e+7uvnd3r6HCq71PErVXcl+JD3esaXLptj/222V0SOeGp5lpWsfY1lvp/klsofItrf++9ckjqjFNHtvgzUoNb8PJp2q2MMz6inkalYy/cmgelUgpo5JI+Mv2jfgDffB/xG+o6Uj3PhrVJn+wXH/PH/pi/+3Xz+Lw9mZNHGfCXwTH428ZRQX0f/Eq0tPtt+/8AsJ/BXz+Knyo0oQ5me7Q2cHiTxHFqMiJDaI+yFK8SdVtn0GHpKKPojwZqv/CN6T9h8M2nz7Pnu5v/AGSuepTudiRdsNH1jW5ZZ9c1K5vFf7kLv8myinTNUtC6nw08P+b58egWG9P4/JStak3HYz9kpmPrfwN8Fa3evdar4cs5nf7/AO52UoVmw+qxOd/4Zp8ATSv5Gh/Znf7myt41nEwWDjMo+P8A9mOOw8H3esaBJc/bbJPOe3f50dK64Y1rQ46+XpHyfeI6b0f76V6DldHj1KXKc7cpI9w/lxu77/uVk5BTo8x0Xhj4deI/El6kH2F7a3f78s1cs69z1cDg9bn1H4M+HvnWsUEkfnIifwVyzqXPqaK9nGx6noPh7TrP5Psj70/2KyJlI3ZrO1SLzPIRHT+5QZNJnyF+1p8BLW8il+JXhK02XaJv1K3RPv8A/TeqhIyrw0PjSauuLPP2ZXf/AH6smQygzYVZQ16AGUARb/agQfx00ZsHrSIhj0AMoAKACgDer0z5UHSN/v0AV3TZ/q6sCGb7lAGLfw7He6gT50oAdbXn2lEk/jT76UAW0fdQTZjNqUBZj0oKLaJG6eXQBY8N+JNR8E6kkifPYu/3P7ldNGdho9ouZrHxJoMWq2nz/J9+uvn5jVB4D8Ya54Mlln0e7dHd/wCCu2k7hL3j2jxJ+0h40sPDnh+xsf8ARnut91c3Gz55k/gT/gdazjc2ovlO18N+NtN1hHku40SVNm/yfuPv/j2V4WKy+Mloe7hswS0D45Xk9t8EfFF3ps/z/Y/keL/frxXgVGR6qxKmjkvgzDB8Rfh1p+sads/tW1h+dX/j/v76+iwXQ8qrK56r4e1WewsHsYIP3ux0dH+/bV9NS2POqNFjxJNH4P8AC/255HmvdR/8cpyMonlWjvY6lfxX19v2b99csjVHYeGNbvrDWX+1vvlunT5E+4lOnsZOJu+P/ij4fvLLVfAfiDwkmq2X2Dzr+4vn2WyQJ/cf+/XnYyaVxcp4l4D8PQeA/hs995Gy78UTPdIj/fSy/wCWKPXxGLqJ3PQw1PUl0e/ne9RI0TZXhzd2evFWR7r4Vv53gSOSqTNz1Dw9D52xN9apiOwhs0s7fy/79ZMhEVy9i6b5JPnrKRstivZpBf3qTwSfIlUEPdNvUtVtbbTbi0k2P56bNlNbhU94/NfxVo86eK9Wgn/0aKC8n370+4m+vTeI0seLXoNle2v7HSl2adaJ/vulZOrc2w9Pl3Oo8B63Pea8kd2/yVjc9jCWTPrr4Y3OnfY/skkmzen39lI9CpqtDo9Ys5LZfMtH3/7aVMjz5JmY95O8T746ykYtHJarN9st5bSeBHif5HR/40pQ0Kep+fnxy+EWseA9evdVgtN+iXU37maL7if7D11wnYxlC55E9dPPc5pQsM+5T3MmNd62KGfPQAUBzEVAuYY9NGYVpEQPQDIn8xKDFgnmVYwoA6KvQPmgoAa/z/u6sCpcw/JQBSdJP+WdAGZdW0lt+/g+/wDxpQBYSaOZd6UFcpLv9qA5R6OlBJYSgCw6JMnlv89S5OII6DwN4hvvDF49jP8AvtPun+dP7lddGdzZHe6VZwX+r2+m2O/9/N8n/A69LDyuOlqeoXmiSa9ryQQaU9zZWWyF0RP4Er0XG6NZKyPdobnwx/wisunXfhx7n5Hhtkt7b98j/wAGysI4WVTc51JwZy+m/D3xj4q+H2t+B760vLb+0bB0864+/NP99KxrZU7XPVw2JdtTyn9jPXr7wr4l1PwJrn7mWyudn2eb/wAfriwitKx1Teh9beLfBL2cqeIPD8aO+zfsf+P/AGH/ANivpqWqPPqPU4HxJrcHiHRrTTYN7yzzbLlJvvw05CiYmpPo3hW6t9GgtIbyyg+e5/2/9hHrkkaxJNSs7GGe3vrS1mtvP+ffv37E/wB+mtEFjnPiF4b1LxbL4S8D6bfTf2Jdaq8+qvv+f7Kib/nf+5Xh5hO1xqOpR8c3/wBv1mWO0+S0g/cWyf3E/gr4LE1G2z26EEHhLSvOukevP5rs65Kx7X4Ys5Idkfz00yj1XRH2WvySIj7K2TEayTSPF+/u9nyffpMhGPNvuW+ef/vis5GyL9hDdWH+r3/7j1QT90bf+fs3/O70BT94+d/jT8EPEHiHUpfEfhiRN8777m3/AL7/AN+rVxyoqR4Vqvht/DcssHiON7OaD76PWyjcydNRMzwHre/WZZ4P+PffsSkdFP3T6z8B+J4/s6JBIlB6EPeR6Kmq3bokn8FTI5JIYj/O8nl71esZGLRn3Nmlz/yz2UELU43xV4PjuYJfPsUv7ef5Jrd03pMlHPY1ULnxp8af2eLrwrPceI/BUE1zo/35rd/9dZ//AGFdUJ3OapCyPB7lNj/7ddcNTz6i1Ik+ethjHoAH+5QZ8xFs96BcxDNTQDa0iA6gGFBiwqxhuSgDer0D5ocj0APqUBFMlaxAqPDQBUdPnoAzJk+x3H+r+R6Ciz9/95QAJVSAuw1mwLH8dUSTedH6UID6F/Zm0ex8Va3Lquozps0uHY6fx73+49etg1yvU2gz3Dwlv8H69d+EtYj/ANHvt/ku/wDf/wB+voKcVJHVF6HZabfwW0vlx3c0Mv8AAld0LWOO2p2dt4wtb+f5P9a/9/8Av1jWjobQlY+T/jlpX/CtP2hdP+IWnfudP8Q7N+z7nn/x18vUh7OVz26UlNH2h4J8Q2niHwrb3UDpN8lfQ5ZVTVmcGMhZnBfE7wH/AGPEnjHw58iP/wAfMP8ABvrulTucUZHlPiG2kSWW0ng2Pv8AnTZWMqBspFvTdYnsLN7XzPOi2bPJeuSVNpjcjprBILDwre6jJ/x8XXyQv/cr5TiCXKjroo8hv3/fvI77/nr4OZ7mHR6t8NPCr3lmmo+X8lckj0OXQ9Etk+zfIknyVSY3E6CzvI/K8t5K1TMmjWhvI3Xy4/kSnco09NhjeXfJRdAS3N55z+ZJIlSRUXMFtf8A8E6UBTXKbENhBqSI86IkSVqdDZ8r/t5+GPDk1r4ag06++zah5z/aXi/5bQU0zFs+cvCX9nW15b2v3IkrdChJXPrX4UTeC4YE/tifyUf7jolB3wloeyvpuhwxf6LdedbyfcmSsmjIpXOmwI/7if5KykhMpXlm8MX7ulynNNWMz7T8vlyR/wDfdHKaUpGVf+GNO1JHe1jRLidPnTZ9+ohUsxyp3Pm/4x/snWPiS6fUfCs6abqf8cOz9zNXZCvYxlQufJ3jP4b+LfA1+9j4j0qa2dPuP/A9dSqJnFOnynMOm2tEmzmlUUWMrdoNGMesmg5CJ6tEhWkQD7lAMZQYsKsY10oA6CvQPmgSgCWpQD0StYgQzJQBnzI+6gCrcwo67JKCiiiXSfJvoAf/AKX/ALD1UgLFheedK8fl/ces2Bd3+1USN3/PQB1vw0+IWpfDfxbaeJ7He8X3L+33/wDHzB/HXXTrcrHFn6AXNtofxL8G2XiDw5dpco8KXWm3Cff/ANx6+hwlfmR1xehq6Jrc95pcOovYpNs+Sb5PnSdK9OlIiSL039m63pb6rYwJDe2U2/Yn9ytpq5i3Y85/ax8Ez+JPhQ+uQQf6Xojpeps/ufx185mcOTY9fL582439j/4kWviHRtP0rUb5EffsdHpZbWN8dA+oPG2lWN54PvbSx+/sR4UT+/vr6ONS54WqZ558SPhv/aWnJrlrB/pCIj3MKffrdO5qpHg9/bT6bfp59q/lf7FYVqa3GndmnrGt/afCtvBBv2I7pX59xK7HrYZXOBTR7qbfI+//AGK+Ime5QR9LeALb7B4NigkT97s31yyPRtoO3/7dZpg0XrCZN9bJmTR2WiJH/rNlFyDTv7yB18tE/wC+KLgRW1hHM3mb0rQumubcldE02XzJP32+gKi5S2l5I6f6zZ/sfwVqQ2fGP7Wk2uX/AMU08+N3tEs0+zP/AAUIxkzxq2h+zSpJJJsroRhCep7x8LvEOjvapaX0/wDsfJQehTloe4eA9YjmS70eCN3i/g/2KGjU0799Z0qVJHtH8r+B6yaA2NN1iO/iT939/wDv0cpjViQ3OiJN+/j+SlymUXYz7nTZLZ4v3mz5/v1g6ZsqlzP1Wwn2/wDPbfStY2TueO/G/QfD+q+D7u18TyInyOlm/wDGj/wVrRm2zmxVNRR8n+FfgV4tv9OTxH4n0qaHw48zw/bov7/8Cf79e3RjdHymKqOMjj9Y+F3iCzW7utKge/t7KZ4bl0/5Yv8A3P8AbrZocMRc4n597+Z8lZNHZCrcb/HUosK0iAx6AYygxY3f7VYwf7lAG1teu2x80TJTsA5HrQB6PTAl2b6AKtzDsoAzJkoKKjpQBVuZvJieoJJdKTyYv9+gC7uerKDf/t0AHnVEqmo0fQ37Jfxv/wCEM8Qf8IB4gu/+JPq7/wCjO7/JbXX/ANnXr4LEqGhsj7S02GCw1u7T5Ps+op53+49fT0JqRbKviHw9fWctxfeH7ryZXT98n8E1dcoXWhiyXw3qtj4w8LpoGuSbP7Utp9Pm3/wb/krhxlDmps6MNLlZ8OeBtVvvg/8AFW78M6jI8KQX7wP/ALDo9fJU6nsatj2ovmR+jHgbxbB4h0aKTz0m3olfUYaqmeXiY2OwhvH2J5Gz5H+49eqpXR5TTTMW58Mabfyvdz6VbJ99/uU4Lli7m0Kl2eL/ABO8H2vh7ypIH/dXTvMkP9yvz/iJpyZ7eFdzidHs/tl+kH8G+vz+vM+goI9gS8jtrBLSCT7iVyLU62hthbXd+2yOP5KaRR1um6VY6bFv1L79apAaFtf/APLDTkT5/wCOtjJ6mhYW0jv5cb75f46DJxdy68MFtF/cuKDdlJIZ7mV/L/goM2aFnDHDF5kkib60RUInFfHvwl4Z1v4Raxrl3pUKXuiWz3UNx/GlaRMasT82ftmsak7308/kxP8AchrSxxy0Oo+Ht+8Orp5l26J9z79FjalOx90fBNNDh02KOTVUS6nT5N/8dFju5j0BLnfK8GoyJconyUWDmMWbyNEnd7WB3if+D+5U2JLCaraOn+3/AHKVhBczR3Ng8Dx/Onzp/sVjJF3MR7mR7XzP49lZNDUj5q/a01We203RNNg/c+e7zP8A7eyt6EdTlx8/dMe20HWH+AXhqx1W6e2tNe1i9vbDzpnRJp02Qp/wDe++voKC0Pj8RNcxx/x4toPg/wD2D4A0rUdkqQ/6ZfIm9Hf+N/8AbSqkjl5rM8k8Z+GPDl/4Fi8cabqSJrsF49lqunInybP4LqH/AGHrGSPQw9Q8x+49ZLc9JMbWkR3CgkZQAVZAUAbe+N69PlPmhmzZRygPSgB+/wBqALEL0ASv5br5clAGZc22ygozX+T5JKAM+/h85XSoJK9nc/MkF19+gDVT/vurKGOj0ARb/apdO40PR/m3xyOjp/HQm4PQ2R99/stfF3/hZHhVNG1ydP7b0H5N+/8A1yf36+hweKbaRTPoqze1vLj+55abK+ip1boyZzV54Pns7XUINN+R7W8+1Qv/AHKu6qU2mVF8rPjf9snwxJZ/EG38VRo6Jrdsk29P+e6ffr4XHU+Sqz2sNLmR6r+yj8VI7+yisbqR9/3H3/369PBVmznxK0PsjTXj2p/cevoac7o8mUdTVsE3vskfe9FevyQY6VO7Pm343+J7W/8AFcum2M+/7KnkPX5nnuK5pPU+mwVDQx/DyR21r57/AH6+MqSbPaoxsdl4bhe5/eSfPvop6nW0d9bQx6ba/wCr+etUiCFLO+1WXz7uTybdP79aqIHQfabGGJLGxg/33pmS1NaG5j2JHawfP/foNlEldI0l/fyI77KDORS1XUv3ESWPySv9+gzZDZ+fCySSfPK/360RvBI8t/bD8Q6zpXwWljtN6RapeQWU2z+BK1iY1UfD9hpXnWqeX89dNjzquhLN5GiOkkknkpv+d6LGUJWZ7x8H/Hljf6zp9pBdedsoseonofVc1zG6I/mUWHdjpvImRJKixRS8mCG43+RRYAmm3/6tPnrGSJuV5vLRP3dYuIXZ8pftXXN3beI/DV35CTRJbXWzf9zfs310UI6nBj5e6em/Ei2sfjx+zP8ABLVZPsFtcJpWqJDFp/7mGG6hRPkf+59yvfoLQ+Pry948W/bd+EHinwDqXgi78R6jp1//AG1paRwvay7vubKqSMZMpfsvfBeD4stqvgvxHq+naLZapo97Al3Ls3pNbfOn/AKxkjajNo+UNVtvsGpXdj56TfZZnh86J/kfZXL1PcT0KlaRHcKDQioAKsgKANLf89emfNFiF99AA7+T+88v5KABJv8AnpQBMk1AFhHoAP8AgFUBn3Vn/HQBkzQ/NUlET2cdyv7ygCJHnsG2P88X9+quBdR960XAZs96kBr/ACNQM7X4Y+PNR+HXi2y8T6dI/wC4+S5Tf/rkrooVEmUfpR4D8VWnjnQbTXNGdH89EmTZ/cr6vA1lYDu7B/tlxdwX0CedPbf+P11SlT5txS0Z83/th+Ev7Y+FkXiCODfLoN/sf/YR68HOaEJRuj1cHPQ+P/hp4zk8B+MrS7kndLSd0Sb/AGK8XAVuWVjqlG5+pvgnVY9Y8OWl9BPvR0R0evsKFRSjc8rEQ1KXxg+Iv/CAeGpUtNn9p6jsS2ff86f7deHnOLTi7M0wtJtnzPpSXeq3nn33zu773f8Av1+Z4ufPN6n1eFhyrU61NNndtke+uFLU9A9A8Ho9nEnn1qogd27xzIn7utoqxkCJPct+/n+T+4lap2A0rZLVPk+dNn8H36zOhMf/AGrs/cJA6f3EpDuPR3T9/ffIifwfx0RRyMrpNBc3CeRHWyQjYs7OSZ3+d/k/26JItyOM/aH8Hx+JPgz4jS+n2Ja2yXqO/wDA6VtSiYykfnPD4qtNNtfIsUe5mf8AuV2NHmuRlXlnrGty/a9Su9iJ/wAsqyaBM9C+CcyWGtpdTvsdHqz1KSPvbwTf6NqWgpPPOnm/wUG00at5bfY03+Z8myoIsjn7zW7WFv3klDCyGQ6lBeO8iVjbULIi+0/vfL+/WqiFkfPn7W9havpHh++1KeGz8i8fZK/+5WtKGpwY9pxONvJk8E/s5/Cyx8HePLa/vZ9e1698n+CFNifuNn+3Xq0oux8fXinId+0T488K/H7wLonib4e+GbzRH8IWcMOpafs3+TMibHdNn8FNIycbHl/7Pf2688US/ar6Z9PsrDUb25R/ueR5L765KyOujI8FuZke4ldPub32VzJHrLYZWqQxlagFADaAB/uUAWkuUf8AeRyI/wDsV6Z80WIZqAL0PlzL+8SgCvcwyW3+5QBDDNsoAtpNQBbSaOqAc6edQBj3kOx6koq/coAHRHXZJ9ypuBRfzLOX/plRcC2j718yOqAZ/HSYAjvv8usIVGmWfTf7IXxgn8Pa3F4H1Gf91O++zd//AECvfwldpAfp/wDD3V/BGt+Bv7Lg0uGHUrXy5rmf77vv/wCWlav2rqXuKqeJ/E7wxa+IdG8W+Do972mqWb+T/vp86VtiqE509TrwsrH5aa3ps9tdS2k6bJYHdH318woujI97lVj7V/ZU+NmgaV8FtVn8ca59ji8NTJA8z/O/z/cr2MPjGonl4iGpy/jD4tJ8TvEP9qpqSTW6Jss0T+5XzOZYqUkzvwFJNmx4YuZ96eWnyV8rKXNI+g5eVaHqGmzb4k/cbHppGp1Gg2c95dJHHJ/v1tGIM7O8s5E2RwSVq1YyLdtpr2yo+9HrKTArvqt3Zy/uPk/26C7kMN/fXN1+/n/8coC5oPC7yvJPPv2VskYssQ3lrYM/7utUgH22sWM1x/r/ACUpyVyHI8c/ao+NmjaD4I1DwPpWpJNqusJ9ldE+fYn8dbUomEpo+B7a5jhfyI49ldbjoee5anR2z+dEnl1k4gpHW+EtHSF/tfmbHd/uVJ30qx7t4b8Valon2eCC7/4B9+g1lXO6v/H+uXlqscEEzvUHP9YDw34e8R+If9O1WdIYk+4lAfWDsEtoNKXy/M+f/fpKIfWDmvFvjzw54M02XWPEGpJZ28ab971soi+snxP8cvjNp3xj8TW406eZ/D+nf8e2/wCTe/8AfrqpQ1PLxmKujn/BPw6+IXxX8b6Fo3gfTpktEfY99L8lrbf7depTirHzdWs2z6z+IXwu/wCGS7K71zSvEd5eeCvGum/2XrFw+mpc+TdJ/A//ADx31CQKpzM+TPFvjDQ/CWiXtr4Au5oX16HyZnR/+WH8af7lcdaJ62Gpc2p45s965kj0QrVIAoAbQAUAFAFd9KkT/VvXpny4xLy7tn8uffsoA07bUt9BZqw3MFzFsnoAytShez+eP54qAMy21t4ZUj8velAHQQ3kbonz0FFuG5T+/QDJZtkyf6yiRn1Mq5h2VjI0iQ0ARTeX5VAGe7/Y2/1n7qtEBdR43iSSOtEA1E/551ko2ZZoaVeXdhdRX1pJsuIHR4X/ANut4SsB+kH7PHxgTxP4esruO7dJXTyZtj19BgmpEo9tv4d8qakn8derUp3RvDc/NL9oHwl/wiXxY12xkjdIp7l7qHf/AHHr43MabU9D3k7I8xv9enh0t9AtJ3S3nm86ZE/jeuN3UTz8RXUSbwl4q1LwxfpPB88W/wCdHrixdPnWgYbGcrPrX4XeNtD8VWCT2OxLhP8AXW+/50r56phmmfTYbFKaPW9KvEdPLjjrnlFo9Cmkd7oN5aW0W+RNj/361pVLCqOx0EN4l5b/ALif98lXcwsyw73VyieZ89K6CzM+awne4Ty59lK1y+WxFN5mz9589JU2PnSM+58QvbI/8FdUbnLKojkde8baqj/uIHf/AG62Rk6iRw/xI+Mcnw30NNV1G6T7bqP7mwi/2/7/APuVpCk7nFVrqx8m63rF9rGoy6rqt19puJ33u9ehThZHk1arb3Mya2jmbfG+x6GEK5bs9b/sp/8AS0d/9ysWdcKxaufivdw3to+lWKQ29qmzY/8AG/8AfrGSOo9m+Gn7RXw803TZZ/FzzQ3v+3Dv/wC+KyaA2NY/bD8D7Xg0qN/n/wCW3k1aXMYTOUv/ANuex0TfBo+lX9z/AH3f5K2WEctTllUscbrf7dXjG8R49A0C2tnm/wCXi4fe6V0LD2MJYs8x1v4neNfiLdJd+LtYmvLfY6In3ET/AIBW0aVjGWIbOU0ea602/exu0+dH3pv+46VuopHC6jke1/DH4x+I/hj9og02P7Tp96/n/Z9+zZP/AAPT5kieRyOr8c/tV/EL4o63pngD4jSPD4c1S8g36TY/uYZn+4jzfxvUwfMbuk4Hg/xGudUufHmuwarBbQvp1y9kkNumxERPkT5KVRWO2gzmXeuM9RMb/BQFxm/5EoIY+gyYytTS4UDuXUmjruPmCZ4Y7lP4KAKj6Im/zI96UFjPsE8L/uJ6AJkubpN8F3BvSgDB1KzRG8xN6UATaVfuj+RI9BRsJeUAy1Dc/J89EjPqPmeOZKxkaRK9AEL/AHGoApOiP/rPuVogKsM32CV0k/1T/crSIGgnzxeZTaLJYfv/ALysXKwHsH7P3xFn8H+JU0qefZZai+xN/wDA9ell2JblZko/RPwB4t/tvSUtJJN9fVwqc0TaOh8r/t+aJa6be+H/ABNHs+0XSPazJ/uV85mkFzHesRdWPjRE85/MryKitE8+u+ZmhDDUKCnuZTi6eqNjw9reo+G9Ri1XRrt4ZYPuOlctbDI9DCYtx3Psv4FfGbw58QrX+yrvZYa7Anzwv/y2/wBtK8fEYZI97DY5zdj2BIZPnR9++vNcOU9eL9oixpr3dm7+Q7/36VyuU7Lw9qU9z+7nkSi4cpNr2sabo9hd6rfTpDFap9966IK5lVq8qPFNV+P3gPSl8u+8Xaaj/fdPO+euyFK55FbF2Z5p4n/bM+F+lIyWMdzqr/8ATJPkrpjhzhljGeReJP23vHF4zweGNAsNNt0+48v7561WHRi8Wzxfxb8RfE3xC159f8W3z3Nw/wAmxPkRE/uJXUqSRzzrNjvD2veTcfYZ33p/BWijY5ZVGzsU/grmkawRk6q/pWL3OyCMV3qZI9NbDN//AD0rJoZXuX+T/V1dNWZhV0Ry948kN/L/ABp/HXo05pI8mrJplhNE1FJ0/wBFd4p0/c7P466ZaGEaXMdXpvgzxpbPsTwzeTI/8Gz79YudjdYds9l+GP7LvjXx/Pbv4003+ytMR97zO/77Z/cRK551rGtLBXZ9F6V+zB8JPAaPfWOlXOpXf8E18+/Z/uJXLLEs9Wll0Wj5H8T6bPrH7SelaPau/m/2xBAn/AHrtwMuZnFjqShsZn7RWm2mj/HXxbY2MjvE9zv3vXXiY2Rx4fc86rzj0Lh9+kFxlBTCgyYVqFxjv8lAXLb22z/Vyf8Ajldx88Ph8xH/ANZQBofbINn7x6Cx3nWj/wAaUANdLWSgoqTWcE37ugDl7yH7Hef7FQSWEvPkR6ALtteSPVgWEufmpAWEm31nylDZn+SlygUasCKaGOZPLoAZZzSQu8E/8H3KANNKALdnM6SpIn30felXRq8rLPt34A/FSxvNBt9Rvrr7NLapsv8Ae/yJs/jr3KOLSQHzF+0V8Zr74x/EG41WN3TStO/0Wwt/4Nifx/8AA68/F1/aEnnlmibK46cLgXUqBFhKB7Fizv7qwuor6xneG4gfekqP86VhOlzI6aNbkZ9d/AH9oq08W+V4O8azomu7P3Nw/wAiXP8A9nXiYrCts+nwWOSVj6As7O+mbzHj+T+CuLlcT2qbUtToLOaDTbfy0j33D0crkTVqKCPir9sb4zSeJ9Ut/AfhjVZv7P0t9948L7POn/8AsK78NS1PmsXitD5XubaOb59m9/7716yhZHhyr3ZRe22J+7TYlacouYru7/6unyhcb9xKoGPtrl9/+soMWdvoPiHzkSC7+/8AwVjJDp6F6/8An31i0ehTnYxHrFo741CL/vusmtTZVEQzVstzOVRNHNXk3/Eyff8AcrvoHlYl3Z6X4e0fUtNt7L5POsnfzoZd9bupoPDxuz6C8GXkb/Z0/wBivKxEm2e/QgrH0n4MePyPLSR9n+/WTR3RposePNSTStBuNSnkRIoE31k0bcuh8Z/s2W3/AAn37UMvim7g3w6T9q1F3f8Av/wV7GApu587inds8w+PGpR6l8ZPEF9HJvSe8fY9ehiFoeU3ZnCzfJ/q681xsddKYzf7Vk2aymM3+1ZjsN86gXKg86trkcwzzqdw5jYS8n/jSuw8If8AbP8AphQBY3wP/wAsE/74oLGPZ6dN+8ktP++KAGf2Vpuz93PMn/A6Civ9gkh/1F9v/wBh6AMfW7O7dd8kfz/7FQSZX3KALEM1WBb86gC1bTfJRylFvfG9HKBE9QAzZ8lAENzZ+dEkkf30oAm0258792/30oA00pKFizQTxhquiaXd6Ppt06Raimy5/wBytFNrQDn7Yb3/AOAUWvuQaVsmyhT5QLaJ89QBKlAD6UZXCasCTPDcLOjujp86On399ZVYKRrSruB9gfs5ftJwa3Fb+CvHl2iaqibLO+d/+Pn/AGH/ANuvMr4ax9Jgce56M9g+JfiTXNN8JanaeHJEfxBqNs6WafcenQwt+h14mtdaH51albX32qWO+jmS43v52/7++vQo0bHzOJbZnvbf7FdMo2PPtdlS5s96VNjS5j3NnsosFylMnyvUmrK6JtoMWXYZvsz+Z5lJoaOo0rxPYzIlpqX/AH3WTiaqdjo4dKtZk8yB0eL+/WLidSqDn0SB1rFxNVUKr+Ht9PqQqh5p4kh+za3cQf3HrvoHJWldnovwu8cx23/FP6qnnafO/wA6fxw/7lbKFx0Kup794YheznikjdJrf+B0rmrULn0FCsrHvvgPxDB9n8uSuVxsd0ax4/8AtOfF1JtLl8OaNP8AL/y2/wBusuXU19roRfsUeGJNK8H+MPiTdwfNdb7WF/8AY2fPX0eBpW1PnsU9z5J+Itz53i/Up/8Ap5etMUrHkt6jdH02PVYv9uvOqR0NqUjQ/wCETk/55159R6mspg/hJ6Ye2If+ESk/55vQHthf+EVk9ady7jP+ESuP7lFwuVNnz16R449PLoAsQuiLQWDzR0AFADPJoAiuYY3/AOWlAHOX9ns+egClVSAck1ZsC2k1UBYSagB/nVAIlhfetDNkWIYayQMqXkMlndJfRx/J/HWiMWayPAlv5+/5H+5TKMx/30ryPQBbtoY0oAuwpsoAsb/arJH0AFQAyhgM37P9XvR/4H/uVztam9OrZnvfw6+Lr+Nl0/wd471V7bU4NkGm6s7/ACP/AHEm/wDi69DD2PQhiNNTa+MHgOfxDFd339m/Y/Eelw77mFE/4/IE/j/366ZwSRFR3R89XP3PMrz6krM8+pHUq7/akSZOpJQBjv8AfqOUZTf/AFtHKIT7/wDy0qwJYfkosM6bwrrcmm3SQO/7qf8A8crGSNrnou9HTzE+49ZOIcwx3+ekgZ4/4wf/AIqXUP8AfrZbGLM2wvJLO8STzPk3/PWiIjoz6S+Evi27dksbSTzvM+/E/wDGlerh2mjsjOx739g/4STS7i08Maq9tqcFm832f+//ALFZ4nCXWh34atbc+R/El/qvifxBFpTxv9rnufsqJ/t79leW8M4s6qta6P0Is/Cum/Cj4HxeFbFNn2XTdkz/AN+d/vvX02FjyU9Tyak7n5j+M3365d/3/OrzKzvNnJLct+A7zZe+R/z0rkmVc9IRK45bhcdtSmRcNqUguN2pWDL9oGz3oD2h5vXpnMMR/noAfv8AagsYk0e776UAWEuYEWgB7zf886AGbJHX7lAFK8tvOX/V0Ac5eWzwvVSAqb/as2BYR6oCbzqAHJNUAixDNQzZGtZvvSskDNJ7CO5t3jk/jrRGLOf/AH9sj2M/3Ef5KZQ+FPnoA0IUoAtpQBKnz1ZI/Z70AMeoAHegBn/TSokrDUbD0fdWtKVjWOh9J/AH406PrGpaP4D+Ld86fZX2aPrn8cP/AEwm/vpXS6vNodDlc85+P3w31X4dfEHULGfTXttMvZnutNm/gmgf+5WTp82pk0eWzTeSvmP8iViYlSbzLlfMePYn8FAjCmk2O9VYCu9PlAh3+1QA/f7UASwzOj+ZSaKudn4Y8WyfurG+/v7Eesmgudrs+b/YrFGrZ474tff4j1B/+m1brYxe5j1b0JtY734e+JJ9NvYp4JP3sD7/APfrrozsLmZ9Z+APEkF+kXi61nmtriD5ERP4/wDYr1adRVdGawquJUvPhLaal8Z/B/j/AMP2qPp+o3+/UoYvuW10lXPDJ6nUqrkj2j9pDxPHpvhqXSkn+d03/fra3JTZyOR+dU1nJ4h1zUEj+/s3pXgSd5sW5n+G0ksLp/MjdHjrKZFz1K2ufOt4p/76VySC5Y3+1BQb/ahjDf7VzlciG7/agORHl+/5K9M5woAh2SO9A7D0hTb/AKugLFqFI3/5Z0FFv7iUAP8A4KAKTv8APQBn38KTJQBzkyeS3l0mAJWaKHu9aIA3+1KwFiF6LAatnNJDSA1bzWILaL9x870AZTvJcy+fJ996A5i7bJ8lAcxMibaCSwlAEqPVgSv8lAET/PUAFAEVRygD/Iv7unYLh9//AFlWja59G/CX43+HPGHhJ/gZ8d0+06I6P/Y+uf8ALbTZ9nyb3/uVogbPnLUra0muHtI5/OS1mdEdP4/9usmYkMz7IqAOcvf9a9SgKr/x1rEBlVIoN/tWTAN/tWViR8NzJDKjx/fo5QOrsPG06QeXdfwUcpcjjLyb7TeSz/33307GT3Iq0NOYsWdzJZzpPH/wOhBc+j/gh4/tbbfoeq/vrS9T9z/sPXfQlZma3PefAfja08DW/wBu8Tf6p79Ehd/9tK9ujXVjWJ5J8ePiXPrd1d+W6b3fYif7FcuKqpo1bPAtHv8A+ytcfUpI96bNleHLVmTZoTOlzK90kHk73pSILtn4hSwt0gnf/crGQEv/AAltj/fSp5QQ3/hMLT++lHKbIlTxbY7P9YlZ8pAz/hLbH++lKwHNbPeu0xIv46AIZpo0Sg15RttDPcy/7FAcpsbEhioJIf3j/wC5QA2abZ+7oANmygCvMm+gDB1W2k3pSYGf9ys0UPrWIBVWAfRYC0lzsWsgJkm30AaFmlBnc0koC5MlBRKlAD6sA3+1ADHqADf7UAG1KvlAimejlASH7lStwuNf7/8AHWiC494d7fuPv/x/7dZMBlynyfcoA5y8f53qUBmu9axAZVSKCs2AI9TYklSaiwB5yf8APSixUir/AB0WM2MphcfQFzd8Pa9JpV1FInybHrVSsCPUPiF42n1Lwlol3aSPs+073+etViGjSJxmpa3JqsvnzyPSq1WxtlWw/wBPn/6ZJWUNTJs2H8v+ClIoxPENtvtfM/uPWMgOX3+1VZAg3yf36LGyDe/996mxAb5P79FhHWvNs/d1tzElV5qOYBiW0ly6VBXMbaJBZxfu/v0BzFR5t70GRF9p/wCWCfeoAsQw7N8k8m96sAd6AK7vQNFG8SN0oNImFMmxqgAoAEegkfQAO9AFizffL5dAG7bQ7FqybF1KAsTJQUWET5KAB0oAZs2UAM3+1ADf46AB6AIX/wBygASbZQQP+/QAzf7UFk3ned8n8dAHM6qnkyvHJUFGU9ADHepAbv8AakA7f7VYXCgLg9BkNoAKACgByPsf/YoA0H1W6+ypaee/2dPuJQAW00l5KkEdNAdXZ232NNlaRAsPRIaKWpJvsLj/AHKzZpE4nf7VmAUAFWAfcoA6h0keo5iSLyXejmA2LOFLaLzJPv1ZNypNN50r/wBygLkX/TOP+OgRYhtvs3+/QA933v8APVgMf7vmUAV3egaKk1BpEyrxPmd6gCpQAUEj4U3t5dAFua2+V6AIbb5LhKAOus03xVZViV020BYenlvQSWkoAa7/AD0AMfzKAGfcoAe6UARUAMdPkoArzQ/LvoIGI8iUATb99BYfcoAhvLODUoP3mxHT+OoKOSuU2SulAEVQAUAFWZ3CgLhQIKACgAoAKACgDd8Kwo7SzunzJTQHVvDJs8ySPYj/AHN9aRAr7/kokNFa8ffay/7lZs0icVWYBQA+rAKAPSPEPhXWfCuvXfh/VbF4biym2OjpXMh8yZnpbRo/+3/HWyERXNz83l1ZkVPv/c+/QBYs4fJ+d/v1ZY+Z9lADE/ffvKggJvuUAZ6UGoUAUrzy6CTJoAKCi3pqf6QlAGnND8n+rqCTJm+SWgDq9EfzrJHoiBYmT5K2iA23+/QBa+egBn92oAH/AOmlABVgP/goAidP9+gBiPJ/y0+5SAJn/deX/B/frMLFeG2urlv9Ej3p/fegLD5oZ7Znguk2S/7lagMoAzNbufJi8vfQBz/36TAKzRUhtaRM2FO4WClcLBUiCgAoAKAGPQAUAdR4bm+xxQ/u0/fvs+egs7jxPbQW1vb/AOlpNcP9/Z/BQBzn8FWA25/49Zf9ygDjKgoEoAKAB/uUAftf+2d+xVonxFspvHngi08jW4Id7on8fyVzI5Yzufkr4n03VfDerXuh6zaPbXdq+x0dNlbI646oxasxZLCke/zKALH3KsspP5lzL5cdAF9IUhiqCCheP5z+XQBCkOyL/boNSJ/uUAZkz72oJKsyR/8ALOgCWGGB6CjQ02HfdI/l0AbE1t8lQSc5qUPzUAbfhv8A1WynEDYuU3rWsQKlsn72gC7IylvmIA96AIPNjzjePzqBCl1ABLAA9OaBjPtEf99fzqwHrcqv3mA+poARriN1++v50hETyRovl+Yuz60MZQ1S7AsGS3VnY/fKVma6HoOqMul6fptlYW8Rtrm3SYsF+8aBtGH4n1eG/wBP0+2dY91i7pC6L8/l/wBytTEwYJIy+8Ov50AYmvf61aAMmkwG1mipBWiM3uO3+1Z8xpyjaXMHKMerMh6UAFABQAUAH/TOgDqLZP3FpaSf990FnUa3/ZyJFBBO7yon/fFAGJv9qsAuf+PWX/coA490+eoKCgB9ADtnvQB/Tnf2G/8A1ce/5NlQeTsfnP8A8FDv2V49VsP+Fo+C9G2Xtr/x+IiffSg9ChPQ/MyZPJl8vy9n+/VpmhNDDWqYEN/N5P7uOpILem22yLzH+/QAXlzs/d1BZnom999AD3oKMy5ufJ/d/wAdAGfv9qsbZKib/wB5QZNXItmxqg0NB3ntkSeOSgDV028S8ioJM/WLaRHoAt+Hvv1VwNu5f5KfMBUh+/QB3XwF+EzftB/HTwx8FB4r/wCEbHiR7qMan9i+1+QYbWacfuvMj3bjEF++Mbs84wU2S2fcK/8ABEa8Vt3/AA1Of/CJ/wDu+lcR8ifsu/sm6x+0n8evFHwGvfiFB4Zu/Cthf3d1qdvprahFK9rdw2zIiGSE7WabcGJBwo+XnguB9X6p/wAEU77SdLvdUj/ada4a0t5J1hHgvaZCqkhc/b+M4xmkB8v/ALEX7G17+2je+L7OP4m/8IdH4ShsZGk/sY6gblrlpgFx58WzAgPOTnPTii4HvHxl/wCCRz/Br4S+MPipc/tK/wBop4V0a61UWZ8JC3+1PFGWWHzDfNs3sAu7a2N3Q9C7juHwe/4JEXPxh+EvhD4oD9pBtKHizRbTVzY/8Ij5/wBm8+JX8vzPtq79u7G7aucZwOlILnhv7a/7G0/7EcnguGP4o/8ACYP4tXUXD/2L/Z5tTa/Zx/z8S7932j/Zxs754Vh8zPq65/4Iq6rcyeYf2qmjGMFI/BW1PyF/gUxXZ8caZ+yPrdz+2k/7G+u+Oo7C6GpXFkmvx6aZg0K2b3cE32YyrgyRCPKeZ8pc4Z9uS7iufSnxU/4I/XPws+F3jH4mf8NInUx4S0DUNdNl/wAIh5P2r7LbPN5XmfbW2bvL27trYznBxikB+cd9J58Mc3etL3RSKFQxjaz5Sgp2AKXKHMFHKHMFWZBQAVq2AVk1cAoARPv0AdTbTPDqVv8AuPOTZ8iVYGrqXl/bX8uB4X++++gCvQNBcv8A6K/+5SZojnHs6zQrEWzZWsRWDclAEqeXQB/T9WJ5czJ8QaFY6/ptxpWo2qTW90jo6OlBrSnY/Hr9vP8AZRk+EXij/hNfDOmv/YmovvmSJPkhepTO5O58ib9iPWqYyrZ2z3lx58n3Ksg13eOFaAMq5/fPUFj9myKgClM9BRk3j/N5lAFfZI/7yrM07mtZ2f8AofmUGqRXeHfFUCLUKfadNeP+5QBn2Fz9jutlBJ0F/wD6Ta+ZHQA3RE2I8lTcDVd960XAYibGrUDvv2ZPEl94N/ay+Emv2LornxfptnKXGR5FzOtvN3HPlSvg9jipZLP6IKQj84/+CZ3huOL9qv8Aax1poAW07xVJpsUuzb8smpagzqPT/URkj6UAfovcwJdW0trIAUmRo2yM8EYPFAH5wf8ABFj4fXHhfwX8Wtf1SKWDVJfElt4eu7dnVlhewidyBgdd14wJDEHauAMZYA92/wCCpGt3Gi/sQfEEWl5LbTag+l2QaOQozI+o2/mJkEEho1dWHdSwPBNAHo/7F/8AyaV8IP8AsTdK/wDSdKAPgv8A4Llf8f3wa/64+IP/AEKwoA/VugD4T/aH+E8uh/8ABSz9nn40WFswtPEsN/ol86RYVbu1srlo2d+7PFPtAPa3OOnAB9L/ALWH/JrPxk/7J/4h/wDTdPQB/OHKrLp0Tj7rHBq1sUilUsY/Z707FDKfKA2jlM7hRyhcKgQUAFNO4BWqQBWIEtsm+dPM+5voA6iF5LOdbuCf96n3KsB7zTzSvI7/ADv996AHffoGhtz9146TNImfN8kVZo0sZMz/AD1rELDd/tQYjkf56AP6g3mgT+NKJHkjPtMG3/WJWMgPPfjT8N9A+KngXU/CupIjvPC+zfUnRQlyvU/B74zfDfVfhd8QdY8D6rG6PZXOxH/vp/BQd/Omc1Zp5MVb8wirczec/l0+YARI3qAJbnZsoAxHfe7/ANxKmwWKTvvaiwWLHk74ketQNi2h32Hl0AV0tv3T0FEWjw/8fEdAGTf208N1vqUBoWF5vi2VogNizTZWdiSw9FgBKoCr/b+o+D/EmjeMdI8v7fol/b6la+YCV82GRZEzgg43KM4IPuKTJZ/THbTx3VvFcxHKTIsin2IyKkR8z/sZeCYfCPjf9pKeMS7tR+Luozs0pG4+baWt3jj+EG8bbxnBGSTQB9NRzRStIkcqs0LbJADkq2A2D6HDA/QigD5d/YA8HN4S8MfGORiMap8ZPFc0ahNvlxxXCWwX0PzW7nI4+bHagDyX/gtHr11p37MvhrRba7eJdW8Z2ouI1bHnQx2l0+0juBJ5TfVVoA+mf2MRj9kv4Qf9iZpX/pMlAHwX/wAFyRm/+DX/AFx8QfzsKAP1aoA5Hx94A0/xrfeEtXuIg174P8QQ65YMWK7X8ma2k6dQYbmbg8Z29wCADmP2sP8Ak1n4yf8AZP8AxD/6bp6AP50bGD7XotxH/FGgdatbFx2MSpZQ+kAUAxj1rzGTG0cwBWQBQAVYBQAUAWLD/X0AbSP/AMDqrgTI9FwLCPRIaGXH+qrNmkTPm+5WZuzKuP8AW0GLIaBBQB/Td9pj3p5iJ9xK2keOW0eB4v8AUb0rGQxjpBN/q02VI5PlPGfjH+yL8L/jYtxda5pyJqbps+0bKDWlUbPzn/aH/wCCfXxG+FCXGseFYH1jSk+fYifOiVXMdyPj+5s7uzupYL60mhmR/nR02UcwyaFPkqwKmqzbE8iP770AZTpsi8v/AG6qxtYd5Kb6dgsPh/54UGJq2fyJ5dAA+xEffQUVdKTZK77Pv0AVNYT56lAUtNf975daRA6W2T56LEkszx0WAaj/AD1IGV4jj3WhakxM/ow/Zy8VXvjn9n74aeMdTaM3uteEdIvrox52+fJaRtJjJJxvLdST681JJ0Hg3QI9CvPE8iKFOqa5JqDAOW5eCBc89MhAcUAeZfsy/FT/AIWd4h+NsKyiSLwt8TL/AEC3I38R29nZxsDu/wCmyT/dAGMdfvEA9C+GPhaDwnpet2tvapAmoeJNX1UhFVQzXF5JKzYXuWYkk8kkk8mgD83/APguJr94sXwh8Kw3RW0lbWdQngGMPIotEic9+A8wH+8aAPuv9jL/AJNM+EH/AGJmk/8ApMlAHwb/AMFxBm++Dn/XDxB/OwoA/VegDmPh1450z4h+Gm8QaXKHSDUtR0mfCldtzZXk1pMMHkfvIHx6jBGQQaAOR/aw/wCTWfjJ/wBk/wDEP/punoA/nR0KZEjXL4zhatbGkdjM1KH7Neyx/wC3UsZElIAoBjNnyU7syY2i4BSAKAHbPerANnvQAbN9AD03w/6ugDTsLyOZP3lTdgaCf9M6LsCVK0Y0RXlZs0iVHrM3ZmXv+toMWV6BD9nvQB/S29zvZP8AcT/0CuiR4qLqXPyJWbNkVLzWEsPn+Tf/AL9Z8pDN3R7z7ZapIY/v0coi3c2lpfwNb3cCTRH76OlM1hVsfF/7W/7APhT4nabe+LfAdolhryI77Ik2JNQdUK9j8n/FXhXWPA2uXfhzxHYvbXtk+x0enc0nLm2OKmeSa9ef+D7lFwpqw90/fpH/AHKZY50+egA8n97vqwLyUAE3zrQAyz+SgCprCfJvoAytM/4+KAOthT91QA258vZ5lAFff7UEEOrRiSwb2pMD91/+Cbviu98YfsVfDPUNR8v7RZWV1pOI84EdpeT28X3iTnyoo89BnOABgCQPpV3WNGkc4VQST6CgD8z/APgkV8VW8e/FP9oaZrh44PE2s2/iu0s5cB4zPc3hmbAJ5xJbq3JAwOe5AP0wREjG1ECgktgDHJOSfxJJoA/HD/gsZPqfiH9pnw5oRumOnaL4Kt7hYcDCTTXd15jDjOWWOEf8AHvVRVwP0u/Y2Xb+yf8ACJcdPBuk/wDpMlSB8F/8FxP+P/4Of9cPEH87CmgP1XpAfFH/AATw+Kcms/EL9pD4P300ry+FvidrGrWW8jaLa8vbhWjQdcLLbu595xQB9BftYf8AJrPxk/7J/wCIf/TdPQB/OLpsm2IVpE0iT69CH8q+T+P79NjM+FKz6kjnStIgRPRIBj1kwG1lYArVIByPTRBY2f8APStIgDw/886AG/8ATOgBmySF/MjoA3dNm85Nkn8FAF6pkNFeb56xkaRKj0RN2ZVz88taoxYzZ71IgoA/oR8a/Hr4b/D7xXB4U8W6xbabJNbRTm4uLmONEUxuQSrMGI/dtlgCqkqGILqDrJnkRg2rozrX9qn4B6rPFpuj/FPw9c3DgkKt+nIAye9Zs15JLdHN61+1H8F4XR7Hxfpniq+kacR6fYanaxbEhgknmkklnkSKKNIopHZ3cABTzTsiVSlJmz4V/bl+D91dQaVrRXw8wht55Dd39qyJFcWwuYJFaORhIjwsjb0LKu9AxUsoJoN0pRPVfCvxw+GfxAsLvV/BPjfR9TsbAE3V1DdIyQgDJLEHgfWszJ02nqYC/ta/s7Kkz3Hxj8KBYH8uQ/2hH8renWgrkmuh8jftteBv2ZvjYLbxDoHxi8FaR4gkhG5hfR/vYj0PWp1Oyld7n52+OfgvrvgW2t9Wtr601vRZ5Co1OwkWWHI6jI70rnU7LY4qbZ9tfZ9ytSR3ybqAHpVgPoAKQD4fv0xFHWPu0DMezT/SPLoA62y/1VADbrtQBU/joIFdfOhZPXpSA+v/ANlL/gpjrX7LHwetfg/d/BSLxbBp1/dXNnfJ4hawKQzv5hjeM28wYiRpDuUqMMo25BZlYD1bVv8AgtZqeraRfaZZ/sy/ZJ7u2lgiuD4x8wROyEB9v2EbsEg4yM4xkUWA+Ov2Of2lZ/2PPile/E+LwSPFYv8AQp9Eew/tP7DhZJoJfM8zypc4NuBt2856jHLlGw7H3Z4W/wCCxfiXxgZP7F/ZQaYRMEfb41zgn1/0CqjTlPYOVnj/AMYdH8bftP8AxH1/40+JPC7+H11OztrKz0lrkXP2KCGBUK+d5cZfdJ5kmSoI8zbyAK9XD4CTi3Iaiex+B/2//iB8Cvh54V+FEX7L8usx+FtHtNJS/HiowfaRBEqeZ5f2J9m7bnbuOM9TXHUwNWL2FY8U/a/+Jnjn9t+LwlfXXwgk8F/8IlHqCIp1c3/2o3P2c9fs8Wzb9n/2s7u2Obp4CpJXaCx9FH/gql8QBqTaZ/wyTL5inBP/AAmR6ev/AB4Vm8DVvawWPmT4W/Frx3+zZ+0541/aDi+GzanL42GqXd34cbVWt9sN9eC6XbP5LbzG6qNxi+YbuFzxpLL6qjew7HefG3/grlq3jb4a+MfhVqX7M76M3i/w9qOhret4u877OLq2kh84R/Yl37d+7buXOMZHWuOVKcd0Kx+bltH5cIXvQlYtKxb/AOPmymtP7nzpTGZW/wD5Z1n1JHPWkQGzJ89EgGP9ys2BFSSAdWqQDaz6kF22mjm/cSbK0iBK9t5L0ANTy3oAleH5KADTUeGf+OgDYT7lTIaInrGRpErzJRE3Zj3Kfva1RixlSxBQB+vvjHRPG9z8V9N8bDS7/VrS31PRtTcWnlEiO0s9VgkTbI6gsz6hCQOhVHyQQA1tXOSElFanncWjfGLwx4UtF+LMms+NNC07w29hqllq14b62v8AUjrP2xLy63GSWaKO1SGHeY5ZYwhEcbD7ycSlNNi3N7431fVp7DwP8WPE3irUbnVfGVwt7a63aSHTrK801LaxhWS0vpwlul06TRqzROpgdxbxMqb5sU5JFbwd4H8Q/Drxr4a1fxFanT9KXUvCQmurieGO3gTSfDt3p05kdmIUSSzRmMkEFfvbThS7CU0xnh6x+KGueDtEFqPE/iVoNKe2v9S8WJFFf+IUfUFuVtbpRc3DR28cPmIrNLMSZWXy0U5BYmU43N7UPDnxl1y08Y2enXPxljuvEGoXN1pOtpa6eL3wrA93BMbCxxqAle3lSIJJsuLeNRbw7YG3PgsV7SJ0+seDPjrqOoWeq+DtI1zwbbxyeJ7ifTo723SK7udQtTHYXM0Ub+XLJFcAXTh1IjkdzH5h5ZB7RHa+B/2cNV+IHhPU/DvxS06+e5vdI0ixu7u+kWWe9v7W38qe7eQMzSeYFQB3O8hRkDArObuZzlfYxH/4Jg/CG2s/9L1J0l+/8j07jVU8y8Z/8Ex4Lm1ln8CX1zvh3vs+/voTNVVPif4nfBnxx8Jdel0bxbo1zbbH2JcbPketWUkcYiVlI1SHvDHQQ0PRPkpmTRR1VPlqjQx7NP39Azq4fkiSgCvcffoAr/JVBuP2bKfMg5R7bGXLKCfpSuauJDNJGn/LM7/pRczcTPvEnvG8tPkb+DfTi/dKR7H+yv4p/wCEb8aTWF3bZe7i2tER02V6OXWctTVJH6Q+DPEmga7paRrbwhXT50Ar6eKSRLRsw+HvD8sEiXumLLJD9xyorTki+hi9ytD4c06NTIthGsZGEwKfIipFG68F6GZ01NNPj85Pv8D56OSPYzZ5v+1BoAsfAeh/EPRrPZceH7n7FdNjrA9VGKaaNVufNnxI8N+HPiT8PZtd0bTAt2rYeIf8sZv7/wDuV5OMpJPRGqSPkS5s59NuHtLuN0mSvn6pLHwzbJfMrGJiyjfw+TceZ/A/zpQA2F/mSkBLef6pazsyiun3KLAxjpWhkxtABWfUA+dH31pEDVs7mOb92/36AH+TsloAc7/JQWCfJQBetv8AppUyJQyZ/nrGRpErvNREZm3H361QiGpYBQB+5cP3P+AR1qeeZ2rf8eV1/uGgDjPhl1vv+uh/nUlM3fFP/INl+ooEifwv/wAfEP8A1zX+VAj23Sv+PVP9ygCja/8AISSs2B3emf6h6zkBQ17/AFq1BCNfwl/x5XH+5QjWJ8K/8FHv+RXSupnbE/NFKykaomoJY5KDFlLVKsoxbD/j5oA6pPuLQBXuu1AFeqYRNWz+41ZM3RXuf9dLVlMpXP8Ax8f8AoZkzPv/ALh/30pw+ESPSvhp/wAlh/z/AHK9DLfjNkfc/wALv+PqGvq4kM9vh+8//XOtkYsf/dplSJX/AOPV/wDfpMzZwP7RX/JvXiP/AHIP/Q6umao+QPhd/wAiT4o/685K8/GGyPlzx/8A8jE/+5Xy9bchmKn3KwiYsTWf+Xf/AK40MDPT79ICzc/6pP8AfqSiFKAYyb7lUZMioYD/AOCs+oDK0iBNZ/6//gFAGufuJQA2gsloAtQ/cqZEogmrGRpEqfxf8AoiBSuP9bWqAZUsCL+OgD/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65" name="Group 64"/>
          <p:cNvGrpSpPr/>
          <p:nvPr/>
        </p:nvGrpSpPr>
        <p:grpSpPr>
          <a:xfrm>
            <a:off x="771438" y="1160745"/>
            <a:ext cx="6794510" cy="5029200"/>
            <a:chOff x="5976" y="-4868"/>
            <a:chExt cx="5582990" cy="4831736"/>
          </a:xfrm>
        </p:grpSpPr>
        <p:pic>
          <p:nvPicPr>
            <p:cNvPr id="66" name="Picture 65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15" b="1662"/>
            <a:stretch/>
          </p:blipFill>
          <p:spPr bwMode="auto">
            <a:xfrm>
              <a:off x="584660" y="120637"/>
              <a:ext cx="5004306" cy="3794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7" name="TextBox 3"/>
            <p:cNvSpPr txBox="1"/>
            <p:nvPr/>
          </p:nvSpPr>
          <p:spPr>
            <a:xfrm>
              <a:off x="948746" y="4262965"/>
              <a:ext cx="182880" cy="2520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en-GB" sz="1100" kern="1200">
                  <a:solidFill>
                    <a:srgbClr val="000000"/>
                  </a:solidFill>
                  <a:effectLst/>
                  <a:latin typeface="Arial"/>
                  <a:ea typeface="MS Mincho"/>
                </a:rPr>
                <a:t>1</a:t>
              </a:r>
              <a:endParaRPr lang="en-GB" sz="1200">
                <a:effectLst/>
                <a:latin typeface="Times New Roman"/>
                <a:ea typeface="MS Mincho"/>
              </a:endParaRPr>
            </a:p>
          </p:txBody>
        </p:sp>
        <p:sp>
          <p:nvSpPr>
            <p:cNvPr id="68" name="TextBox 7"/>
            <p:cNvSpPr txBox="1"/>
            <p:nvPr/>
          </p:nvSpPr>
          <p:spPr>
            <a:xfrm>
              <a:off x="1630313" y="4262965"/>
              <a:ext cx="182880" cy="2520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en-GB" sz="1100" kern="1200">
                  <a:solidFill>
                    <a:srgbClr val="000000"/>
                  </a:solidFill>
                  <a:effectLst/>
                  <a:latin typeface="Arial"/>
                  <a:ea typeface="MS Mincho"/>
                </a:rPr>
                <a:t>2</a:t>
              </a:r>
              <a:endParaRPr lang="en-GB" sz="1200">
                <a:effectLst/>
                <a:latin typeface="Times New Roman"/>
                <a:ea typeface="MS Mincho"/>
              </a:endParaRPr>
            </a:p>
          </p:txBody>
        </p:sp>
        <p:sp>
          <p:nvSpPr>
            <p:cNvPr id="69" name="TextBox 8"/>
            <p:cNvSpPr txBox="1"/>
            <p:nvPr/>
          </p:nvSpPr>
          <p:spPr>
            <a:xfrm>
              <a:off x="2304118" y="4257742"/>
              <a:ext cx="182880" cy="2520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en-GB" sz="1100" kern="1200">
                  <a:solidFill>
                    <a:srgbClr val="000000"/>
                  </a:solidFill>
                  <a:effectLst/>
                  <a:latin typeface="Arial"/>
                  <a:ea typeface="MS Mincho"/>
                </a:rPr>
                <a:t>3</a:t>
              </a:r>
              <a:endParaRPr lang="en-GB" sz="1200">
                <a:effectLst/>
                <a:latin typeface="Times New Roman"/>
                <a:ea typeface="MS Mincho"/>
              </a:endParaRPr>
            </a:p>
          </p:txBody>
        </p:sp>
        <p:sp>
          <p:nvSpPr>
            <p:cNvPr id="70" name="TextBox 9"/>
            <p:cNvSpPr txBox="1"/>
            <p:nvPr/>
          </p:nvSpPr>
          <p:spPr>
            <a:xfrm>
              <a:off x="2929513" y="4257742"/>
              <a:ext cx="182880" cy="2520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en-GB" sz="1100" kern="1200">
                  <a:solidFill>
                    <a:srgbClr val="000000"/>
                  </a:solidFill>
                  <a:effectLst/>
                  <a:latin typeface="Arial"/>
                  <a:ea typeface="MS Mincho"/>
                </a:rPr>
                <a:t>4</a:t>
              </a:r>
              <a:endParaRPr lang="en-GB" sz="1200">
                <a:effectLst/>
                <a:latin typeface="Times New Roman"/>
                <a:ea typeface="MS Mincho"/>
              </a:endParaRPr>
            </a:p>
          </p:txBody>
        </p:sp>
        <p:sp>
          <p:nvSpPr>
            <p:cNvPr id="71" name="TextBox 10"/>
            <p:cNvSpPr txBox="1"/>
            <p:nvPr/>
          </p:nvSpPr>
          <p:spPr>
            <a:xfrm>
              <a:off x="3600185" y="4262965"/>
              <a:ext cx="182880" cy="2520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en-GB" sz="1100" kern="1200">
                  <a:solidFill>
                    <a:srgbClr val="000000"/>
                  </a:solidFill>
                  <a:effectLst/>
                  <a:latin typeface="Arial"/>
                  <a:ea typeface="MS Mincho"/>
                </a:rPr>
                <a:t>5</a:t>
              </a:r>
              <a:endParaRPr lang="en-GB" sz="1200">
                <a:effectLst/>
                <a:latin typeface="Times New Roman"/>
                <a:ea typeface="MS Mincho"/>
              </a:endParaRPr>
            </a:p>
          </p:txBody>
        </p:sp>
        <p:sp>
          <p:nvSpPr>
            <p:cNvPr id="72" name="TextBox 11"/>
            <p:cNvSpPr txBox="1"/>
            <p:nvPr/>
          </p:nvSpPr>
          <p:spPr>
            <a:xfrm>
              <a:off x="4248218" y="4257742"/>
              <a:ext cx="182880" cy="2520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en-GB" sz="1100" kern="1200">
                  <a:solidFill>
                    <a:srgbClr val="000000"/>
                  </a:solidFill>
                  <a:effectLst/>
                  <a:latin typeface="Arial"/>
                  <a:ea typeface="MS Mincho"/>
                </a:rPr>
                <a:t>6</a:t>
              </a:r>
              <a:endParaRPr lang="en-GB" sz="1200">
                <a:effectLst/>
                <a:latin typeface="Times New Roman"/>
                <a:ea typeface="MS Mincho"/>
              </a:endParaRPr>
            </a:p>
          </p:txBody>
        </p:sp>
        <p:sp>
          <p:nvSpPr>
            <p:cNvPr id="73" name="TextBox 12"/>
            <p:cNvSpPr txBox="1"/>
            <p:nvPr/>
          </p:nvSpPr>
          <p:spPr>
            <a:xfrm>
              <a:off x="4896252" y="4257742"/>
              <a:ext cx="182880" cy="2520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en-GB" sz="1100" kern="1200">
                  <a:solidFill>
                    <a:srgbClr val="000000"/>
                  </a:solidFill>
                  <a:effectLst/>
                  <a:latin typeface="Arial"/>
                  <a:ea typeface="MS Mincho"/>
                </a:rPr>
                <a:t>7</a:t>
              </a:r>
              <a:endParaRPr lang="en-GB" sz="1200">
                <a:effectLst/>
                <a:latin typeface="Times New Roman"/>
                <a:ea typeface="MS Mincho"/>
              </a:endParaRPr>
            </a:p>
          </p:txBody>
        </p:sp>
        <p:sp>
          <p:nvSpPr>
            <p:cNvPr id="74" name="TextBox 4"/>
            <p:cNvSpPr txBox="1"/>
            <p:nvPr/>
          </p:nvSpPr>
          <p:spPr>
            <a:xfrm>
              <a:off x="1747261" y="4530958"/>
              <a:ext cx="2519680" cy="2959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en-GB" sz="1400" kern="1200">
                  <a:solidFill>
                    <a:srgbClr val="000000"/>
                  </a:solidFill>
                  <a:effectLst/>
                  <a:latin typeface="Arial"/>
                  <a:ea typeface="MS Mincho"/>
                </a:rPr>
                <a:t>Data collection wave </a:t>
              </a:r>
              <a:endParaRPr lang="en-GB" sz="1200">
                <a:effectLst/>
                <a:latin typeface="Times New Roman"/>
                <a:ea typeface="MS Mincho"/>
              </a:endParaRPr>
            </a:p>
          </p:txBody>
        </p:sp>
        <p:sp>
          <p:nvSpPr>
            <p:cNvPr id="75" name="TextBox 14"/>
            <p:cNvSpPr txBox="1"/>
            <p:nvPr/>
          </p:nvSpPr>
          <p:spPr>
            <a:xfrm rot="16200000">
              <a:off x="-1416424" y="2270510"/>
              <a:ext cx="3140710" cy="2959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en-GB" sz="1400" kern="1200">
                  <a:solidFill>
                    <a:srgbClr val="000000"/>
                  </a:solidFill>
                  <a:effectLst/>
                  <a:latin typeface="Arial"/>
                  <a:ea typeface="MS Mincho"/>
                </a:rPr>
                <a:t>Successful Ageing Index score</a:t>
              </a:r>
              <a:endParaRPr lang="en-GB" sz="1200">
                <a:effectLst/>
                <a:latin typeface="Times New Roman"/>
                <a:ea typeface="MS Mincho"/>
              </a:endParaRPr>
            </a:p>
          </p:txBody>
        </p:sp>
        <p:cxnSp>
          <p:nvCxnSpPr>
            <p:cNvPr id="76" name="Straight Connector 75"/>
            <p:cNvCxnSpPr/>
            <p:nvPr/>
          </p:nvCxnSpPr>
          <p:spPr>
            <a:xfrm>
              <a:off x="589421" y="297395"/>
              <a:ext cx="1" cy="395547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flipH="1">
              <a:off x="584661" y="4252874"/>
              <a:ext cx="4834070" cy="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TextBox 77"/>
            <p:cNvSpPr txBox="1"/>
            <p:nvPr/>
          </p:nvSpPr>
          <p:spPr>
            <a:xfrm rot="16200000">
              <a:off x="281791" y="3362406"/>
              <a:ext cx="353695" cy="2520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en-GB" sz="1100" kern="1200">
                  <a:solidFill>
                    <a:srgbClr val="000000"/>
                  </a:solidFill>
                  <a:effectLst/>
                  <a:latin typeface="Arial"/>
                  <a:ea typeface="MS Mincho"/>
                </a:rPr>
                <a:t>20</a:t>
              </a:r>
              <a:endParaRPr lang="en-GB" sz="1200">
                <a:effectLst/>
                <a:latin typeface="Times New Roman"/>
                <a:ea typeface="MS Mincho"/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 rot="16200000">
              <a:off x="281791" y="2560769"/>
              <a:ext cx="353695" cy="2520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en-GB" sz="1100" kern="1200">
                  <a:solidFill>
                    <a:srgbClr val="000000"/>
                  </a:solidFill>
                  <a:effectLst/>
                  <a:latin typeface="Arial"/>
                  <a:ea typeface="MS Mincho"/>
                </a:rPr>
                <a:t>40</a:t>
              </a:r>
              <a:endParaRPr lang="en-GB" sz="1200">
                <a:effectLst/>
                <a:latin typeface="Times New Roman"/>
                <a:ea typeface="MS Mincho"/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 rot="16200000">
              <a:off x="281791" y="1770778"/>
              <a:ext cx="353695" cy="2520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en-GB" sz="1100" kern="1200">
                  <a:solidFill>
                    <a:srgbClr val="000000"/>
                  </a:solidFill>
                  <a:effectLst/>
                  <a:latin typeface="Arial"/>
                  <a:ea typeface="MS Mincho"/>
                </a:rPr>
                <a:t>60</a:t>
              </a:r>
              <a:endParaRPr lang="en-GB" sz="1200">
                <a:effectLst/>
                <a:latin typeface="Times New Roman"/>
                <a:ea typeface="MS Mincho"/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 rot="16200000">
              <a:off x="281791" y="971398"/>
              <a:ext cx="353695" cy="2520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en-GB" sz="1100" kern="1200">
                  <a:solidFill>
                    <a:srgbClr val="000000"/>
                  </a:solidFill>
                  <a:effectLst/>
                  <a:latin typeface="Arial"/>
                  <a:ea typeface="MS Mincho"/>
                </a:rPr>
                <a:t>80</a:t>
              </a:r>
              <a:endParaRPr lang="en-GB" sz="1200">
                <a:effectLst/>
                <a:latin typeface="Times New Roman"/>
                <a:ea typeface="MS Mincho"/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 rot="16200000">
              <a:off x="161223" y="166582"/>
              <a:ext cx="594995" cy="2520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en-GB" sz="1100" kern="1200">
                  <a:solidFill>
                    <a:srgbClr val="000000"/>
                  </a:solidFill>
                  <a:effectLst/>
                  <a:latin typeface="Arial"/>
                  <a:ea typeface="MS Mincho"/>
                </a:rPr>
                <a:t>100</a:t>
              </a:r>
              <a:endParaRPr lang="en-GB" sz="1200">
                <a:effectLst/>
                <a:latin typeface="Times New Roman"/>
                <a:ea typeface="MS Minch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3383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http://www.cfas.ac.uk/pages/bcfasidi/cfas_flow_chart_v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990600"/>
            <a:ext cx="3632200" cy="5461612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228600" y="0"/>
            <a:ext cx="820737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b="0" kern="1200" cap="all" baseline="0">
                <a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4800" smtClean="0">
                <a:ea typeface="ＭＳ Ｐゴシック" pitchFamily="34" charset="-128"/>
              </a:rPr>
              <a:t>Longitudinal Analysis</a:t>
            </a:r>
            <a:endParaRPr lang="en-GB" altLang="en-US" sz="4800" dirty="0">
              <a:ea typeface="ＭＳ Ｐゴシック" pitchFamily="34" charset="-128"/>
            </a:endParaRPr>
          </a:p>
        </p:txBody>
      </p:sp>
      <p:pic>
        <p:nvPicPr>
          <p:cNvPr id="10" name="Picture 9" descr="http://www.cfas.ac.uk/pages/bcfasidi/cfas_flow_chart_v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43" t="65400" r="31294" b="28321"/>
          <a:stretch/>
        </p:blipFill>
        <p:spPr bwMode="auto">
          <a:xfrm>
            <a:off x="3048000" y="4343400"/>
            <a:ext cx="2751659" cy="714375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5049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http://www.cfas.ac.uk/pages/bcfasidi/cfas_flow_chart_v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990600"/>
            <a:ext cx="3632200" cy="5461612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260850" y="1809750"/>
            <a:ext cx="1271588" cy="32385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841750" y="2705100"/>
            <a:ext cx="1690688" cy="32385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260850" y="3257550"/>
            <a:ext cx="1123950" cy="32385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228600" y="0"/>
            <a:ext cx="820737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b="0" kern="1200" cap="all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4800" smtClean="0">
                <a:ea typeface="ＭＳ Ｐゴシック" pitchFamily="34" charset="-128"/>
              </a:rPr>
              <a:t>Longitudinal Analysis</a:t>
            </a:r>
            <a:endParaRPr lang="en-GB" altLang="en-US" sz="4800" dirty="0">
              <a:ea typeface="ＭＳ Ｐゴシック" pitchFamily="34" charset="-128"/>
            </a:endParaRPr>
          </a:p>
        </p:txBody>
      </p:sp>
      <p:pic>
        <p:nvPicPr>
          <p:cNvPr id="10" name="Picture 9" descr="http://www.cfas.ac.uk/pages/bcfasidi/cfas_flow_chart_v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43" t="65400" r="31294" b="28321"/>
          <a:stretch/>
        </p:blipFill>
        <p:spPr bwMode="auto">
          <a:xfrm>
            <a:off x="3048000" y="4343400"/>
            <a:ext cx="2751659" cy="714375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6309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6044" y="6783"/>
            <a:ext cx="8229600" cy="1143000"/>
          </a:xfrm>
        </p:spPr>
        <p:txBody>
          <a:bodyPr/>
          <a:lstStyle/>
          <a:p>
            <a:r>
              <a:rPr lang="en-US" dirty="0" smtClean="0"/>
              <a:t>Brief History 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2079196" y="3698591"/>
            <a:ext cx="6797450" cy="11523"/>
          </a:xfrm>
          <a:prstGeom prst="line">
            <a:avLst/>
          </a:prstGeom>
          <a:ln w="381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55209" y="3546313"/>
            <a:ext cx="0" cy="32403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439236" y="3525400"/>
            <a:ext cx="0" cy="32403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382112" y="3527588"/>
            <a:ext cx="0" cy="32403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311444" y="3527588"/>
            <a:ext cx="0" cy="32403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216457" y="3527588"/>
            <a:ext cx="0" cy="32403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183652" y="3527588"/>
            <a:ext cx="0" cy="32403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841091" y="3926625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2013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3951404" y="3913734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2009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2079196" y="3917333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2005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3022072" y="3916474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2007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195169" y="3921249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1995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4856417" y="3926625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2011</a:t>
            </a:r>
            <a:endParaRPr lang="en-GB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699225" y="3123310"/>
            <a:ext cx="0" cy="504056"/>
          </a:xfrm>
          <a:prstGeom prst="straightConnector1">
            <a:avLst/>
          </a:prstGeom>
          <a:ln w="635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-200000" y="2362200"/>
            <a:ext cx="1800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Clover Bar </a:t>
            </a:r>
          </a:p>
          <a:p>
            <a:pPr algn="ctr"/>
            <a:r>
              <a:rPr lang="en-GB" sz="1400" dirty="0" smtClean="0"/>
              <a:t>Lodge</a:t>
            </a:r>
          </a:p>
          <a:p>
            <a:pPr algn="ctr"/>
            <a:r>
              <a:rPr lang="en-GB" sz="1400" dirty="0" smtClean="0"/>
              <a:t>(Canada)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3829183" y="3377709"/>
            <a:ext cx="0" cy="252028"/>
          </a:xfrm>
          <a:prstGeom prst="straightConnector1">
            <a:avLst/>
          </a:prstGeom>
          <a:ln w="635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943292" y="2174332"/>
            <a:ext cx="18002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Victoria </a:t>
            </a:r>
            <a:br>
              <a:rPr lang="en-GB" sz="1400" dirty="0" smtClean="0"/>
            </a:br>
            <a:r>
              <a:rPr lang="en-GB" sz="1400" dirty="0" smtClean="0"/>
              <a:t>Longitudinal </a:t>
            </a:r>
            <a:br>
              <a:rPr lang="en-GB" sz="1400" dirty="0" smtClean="0"/>
            </a:br>
            <a:r>
              <a:rPr lang="en-GB" sz="1400" dirty="0" smtClean="0"/>
              <a:t>Study on </a:t>
            </a:r>
            <a:br>
              <a:rPr lang="en-GB" sz="1400" dirty="0" smtClean="0"/>
            </a:br>
            <a:r>
              <a:rPr lang="en-GB" sz="1400" dirty="0" smtClean="0"/>
              <a:t>Ageing</a:t>
            </a:r>
            <a:br>
              <a:rPr lang="en-GB" sz="1400" dirty="0" smtClean="0"/>
            </a:br>
            <a:r>
              <a:rPr lang="en-GB" sz="1400" dirty="0" smtClean="0"/>
              <a:t>(Canada) </a:t>
            </a:r>
            <a:endParaRPr lang="en-GB" sz="1400" dirty="0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2943292" y="2474455"/>
            <a:ext cx="0" cy="1140037"/>
          </a:xfrm>
          <a:prstGeom prst="straightConnector1">
            <a:avLst/>
          </a:prstGeom>
          <a:ln w="635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043192" y="1981200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err="1" smtClean="0"/>
              <a:t>CapitalCare</a:t>
            </a:r>
            <a:endParaRPr lang="en-GB" sz="1400" dirty="0" smtClean="0"/>
          </a:p>
          <a:p>
            <a:pPr algn="ctr"/>
            <a:r>
              <a:rPr lang="en-GB" sz="1400" dirty="0" smtClean="0"/>
              <a:t>(Canada) </a:t>
            </a:r>
            <a:endParaRPr lang="en-GB" sz="1400" dirty="0"/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4740752" y="2236467"/>
            <a:ext cx="0" cy="1372174"/>
          </a:xfrm>
          <a:prstGeom prst="straightConnector1">
            <a:avLst/>
          </a:prstGeom>
          <a:ln w="635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843484" y="1282360"/>
            <a:ext cx="1800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Survey of </a:t>
            </a:r>
            <a:br>
              <a:rPr lang="en-GB" sz="1400" dirty="0" smtClean="0"/>
            </a:br>
            <a:r>
              <a:rPr lang="en-GB" sz="1400" dirty="0" smtClean="0"/>
              <a:t>Lifestyle and </a:t>
            </a:r>
            <a:br>
              <a:rPr lang="en-GB" sz="1400" dirty="0" smtClean="0"/>
            </a:br>
            <a:r>
              <a:rPr lang="en-GB" sz="1400" dirty="0" smtClean="0"/>
              <a:t>Nutrition</a:t>
            </a:r>
          </a:p>
          <a:p>
            <a:pPr algn="ctr"/>
            <a:r>
              <a:rPr lang="en-GB" sz="1400" dirty="0" smtClean="0"/>
              <a:t>(</a:t>
            </a:r>
            <a:r>
              <a:rPr lang="en-GB" sz="1400" dirty="0"/>
              <a:t>I</a:t>
            </a:r>
            <a:r>
              <a:rPr lang="en-GB" sz="1400" dirty="0" smtClean="0"/>
              <a:t>reland)</a:t>
            </a:r>
            <a:endParaRPr lang="en-GB" sz="1400" dirty="0"/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4311444" y="4271857"/>
            <a:ext cx="0" cy="710787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423284" y="5054652"/>
            <a:ext cx="1800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BSc with Specialisation in Psychology</a:t>
            </a:r>
          </a:p>
          <a:p>
            <a:pPr algn="ctr"/>
            <a:endParaRPr lang="en-GB" sz="1400" dirty="0"/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5199604" y="4271858"/>
            <a:ext cx="0" cy="355392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311444" y="4627250"/>
            <a:ext cx="1800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MSc in </a:t>
            </a:r>
            <a:br>
              <a:rPr lang="en-GB" sz="1400" dirty="0" smtClean="0"/>
            </a:br>
            <a:r>
              <a:rPr lang="en-GB" sz="1400" dirty="0" smtClean="0"/>
              <a:t>Applied Social Research</a:t>
            </a:r>
            <a:endParaRPr lang="en-GB" sz="1400" dirty="0"/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5463572" y="3194341"/>
            <a:ext cx="0" cy="420151"/>
          </a:xfrm>
          <a:prstGeom prst="straightConnector1">
            <a:avLst/>
          </a:prstGeom>
          <a:ln w="635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4563472" y="2228337"/>
            <a:ext cx="1800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Cognitive </a:t>
            </a:r>
            <a:br>
              <a:rPr lang="en-GB" sz="1400" dirty="0" smtClean="0"/>
            </a:br>
            <a:r>
              <a:rPr lang="en-GB" sz="1400" dirty="0" smtClean="0"/>
              <a:t>Function and </a:t>
            </a:r>
            <a:br>
              <a:rPr lang="en-GB" sz="1400" dirty="0" smtClean="0"/>
            </a:br>
            <a:r>
              <a:rPr lang="en-GB" sz="1400" dirty="0" smtClean="0"/>
              <a:t>Ageing Study</a:t>
            </a:r>
          </a:p>
          <a:p>
            <a:pPr algn="ctr"/>
            <a:r>
              <a:rPr lang="en-GB" sz="1400" dirty="0" smtClean="0"/>
              <a:t>(UK)</a:t>
            </a:r>
            <a:endParaRPr lang="en-GB" sz="1400" dirty="0"/>
          </a:p>
        </p:txBody>
      </p:sp>
      <p:sp>
        <p:nvSpPr>
          <p:cNvPr id="34" name="TextBox 33"/>
          <p:cNvSpPr txBox="1"/>
          <p:nvPr/>
        </p:nvSpPr>
        <p:spPr>
          <a:xfrm>
            <a:off x="5186124" y="1497803"/>
            <a:ext cx="1800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Cambridge City </a:t>
            </a:r>
            <a:br>
              <a:rPr lang="en-GB" sz="1400" dirty="0" smtClean="0"/>
            </a:br>
            <a:r>
              <a:rPr lang="en-GB" sz="1400" dirty="0" smtClean="0"/>
              <a:t>over-75 Cohort</a:t>
            </a:r>
          </a:p>
          <a:p>
            <a:pPr algn="ctr"/>
            <a:r>
              <a:rPr lang="en-GB" sz="1400" dirty="0" smtClean="0"/>
              <a:t>(UK)</a:t>
            </a:r>
            <a:endParaRPr lang="en-GB" sz="1400" dirty="0"/>
          </a:p>
        </p:txBody>
      </p:sp>
      <p:cxnSp>
        <p:nvCxnSpPr>
          <p:cNvPr id="35" name="Straight Arrow Connector 34"/>
          <p:cNvCxnSpPr/>
          <p:nvPr/>
        </p:nvCxnSpPr>
        <p:spPr>
          <a:xfrm flipH="1">
            <a:off x="6045132" y="2236467"/>
            <a:ext cx="6444" cy="1372174"/>
          </a:xfrm>
          <a:prstGeom prst="straightConnector1">
            <a:avLst/>
          </a:prstGeom>
          <a:ln w="635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467024" y="4683039"/>
            <a:ext cx="360040" cy="3553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/>
          <p:cNvSpPr/>
          <p:nvPr/>
        </p:nvSpPr>
        <p:spPr>
          <a:xfrm>
            <a:off x="467024" y="5159317"/>
            <a:ext cx="360040" cy="3553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/>
          <p:cNvSpPr/>
          <p:nvPr/>
        </p:nvSpPr>
        <p:spPr>
          <a:xfrm>
            <a:off x="467024" y="5640378"/>
            <a:ext cx="360040" cy="3553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TextBox 38"/>
          <p:cNvSpPr txBox="1"/>
          <p:nvPr/>
        </p:nvSpPr>
        <p:spPr>
          <a:xfrm>
            <a:off x="827064" y="4706847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Volunteering</a:t>
            </a:r>
            <a:endParaRPr lang="en-GB"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838330" y="5183125"/>
            <a:ext cx="21049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Data Collection/Entry</a:t>
            </a:r>
            <a:endParaRPr lang="en-GB" sz="1400" dirty="0"/>
          </a:p>
        </p:txBody>
      </p:sp>
      <p:sp>
        <p:nvSpPr>
          <p:cNvPr id="41" name="TextBox 40"/>
          <p:cNvSpPr txBox="1"/>
          <p:nvPr/>
        </p:nvSpPr>
        <p:spPr>
          <a:xfrm>
            <a:off x="838331" y="5664186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Data Analysis </a:t>
            </a:r>
            <a:endParaRPr lang="en-GB" sz="1400" dirty="0"/>
          </a:p>
        </p:txBody>
      </p:sp>
      <p:cxnSp>
        <p:nvCxnSpPr>
          <p:cNvPr id="43" name="Straight Connector 42"/>
          <p:cNvCxnSpPr/>
          <p:nvPr/>
        </p:nvCxnSpPr>
        <p:spPr>
          <a:xfrm>
            <a:off x="7145421" y="3534100"/>
            <a:ext cx="0" cy="32403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6785381" y="391172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2015</a:t>
            </a:r>
            <a:endParaRPr lang="en-GB" dirty="0"/>
          </a:p>
        </p:txBody>
      </p:sp>
      <p:cxnSp>
        <p:nvCxnSpPr>
          <p:cNvPr id="49" name="Straight Connector 48"/>
          <p:cNvCxnSpPr/>
          <p:nvPr/>
        </p:nvCxnSpPr>
        <p:spPr>
          <a:xfrm>
            <a:off x="8120416" y="3530473"/>
            <a:ext cx="0" cy="32403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7760376" y="3902524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2017</a:t>
            </a:r>
            <a:endParaRPr lang="en-GB" dirty="0"/>
          </a:p>
        </p:txBody>
      </p:sp>
      <p:sp>
        <p:nvSpPr>
          <p:cNvPr id="52" name="TextBox 51"/>
          <p:cNvSpPr txBox="1"/>
          <p:nvPr/>
        </p:nvSpPr>
        <p:spPr>
          <a:xfrm>
            <a:off x="6408033" y="1987161"/>
            <a:ext cx="18988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National Survey of Health and Development</a:t>
            </a:r>
          </a:p>
          <a:p>
            <a:pPr algn="ctr"/>
            <a:r>
              <a:rPr lang="en-GB" sz="1400" dirty="0" smtClean="0"/>
              <a:t>(UK)</a:t>
            </a:r>
            <a:endParaRPr lang="en-GB" sz="1400" dirty="0"/>
          </a:p>
        </p:txBody>
      </p:sp>
      <p:cxnSp>
        <p:nvCxnSpPr>
          <p:cNvPr id="53" name="Straight Arrow Connector 52"/>
          <p:cNvCxnSpPr/>
          <p:nvPr/>
        </p:nvCxnSpPr>
        <p:spPr>
          <a:xfrm flipH="1">
            <a:off x="7387864" y="2924500"/>
            <a:ext cx="4672" cy="702233"/>
          </a:xfrm>
          <a:prstGeom prst="straightConnector1">
            <a:avLst/>
          </a:prstGeom>
          <a:ln w="635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7343800" y="1251509"/>
            <a:ext cx="1800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Canadian Longitudinal Study on Aging (Canada)</a:t>
            </a:r>
            <a:endParaRPr lang="en-GB" sz="1400" dirty="0"/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8250344" y="1991347"/>
            <a:ext cx="12565" cy="1617294"/>
          </a:xfrm>
          <a:prstGeom prst="straightConnector1">
            <a:avLst/>
          </a:prstGeom>
          <a:ln w="635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V="1">
            <a:off x="328793" y="3717308"/>
            <a:ext cx="783238" cy="827"/>
          </a:xfrm>
          <a:prstGeom prst="line">
            <a:avLst/>
          </a:prstGeom>
          <a:ln w="381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V="1">
            <a:off x="1030914" y="3709988"/>
            <a:ext cx="1019367" cy="8686"/>
          </a:xfrm>
          <a:prstGeom prst="line">
            <a:avLst/>
          </a:prstGeom>
          <a:ln w="38100">
            <a:solidFill>
              <a:schemeClr val="tx1"/>
            </a:solidFill>
            <a:prstDash val="sys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V="1">
            <a:off x="7296193" y="4294294"/>
            <a:ext cx="0" cy="355392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5996587" y="4649686"/>
            <a:ext cx="262309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PhD in Public Health &amp; Primary Care;</a:t>
            </a:r>
          </a:p>
          <a:p>
            <a:pPr algn="ctr"/>
            <a:r>
              <a:rPr lang="en-GB" sz="1400" dirty="0" smtClean="0"/>
              <a:t>Chartered Psychologist (British Psychological Society) 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125742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5" grpId="0"/>
      <p:bldP spid="27" grpId="0"/>
      <p:bldP spid="29" grpId="0"/>
      <p:bldP spid="31" grpId="0"/>
      <p:bldP spid="33" grpId="0"/>
      <p:bldP spid="34" grpId="0"/>
      <p:bldP spid="52" grpId="0"/>
      <p:bldP spid="55" grpId="0"/>
      <p:bldP spid="7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207375" cy="1143000"/>
          </a:xfrm>
        </p:spPr>
        <p:txBody>
          <a:bodyPr/>
          <a:lstStyle/>
          <a:p>
            <a:pPr algn="l" eaLnBrk="1" hangingPunct="1"/>
            <a:r>
              <a:rPr lang="en-GB" altLang="en-US" sz="4800" dirty="0">
                <a:ea typeface="ＭＳ Ｐゴシック" pitchFamily="34" charset="-128"/>
              </a:rPr>
              <a:t>Longitudinal Analysis</a:t>
            </a: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99" y="1295400"/>
            <a:ext cx="8423275" cy="417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027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207375" cy="1143000"/>
          </a:xfrm>
        </p:spPr>
        <p:txBody>
          <a:bodyPr/>
          <a:lstStyle/>
          <a:p>
            <a:pPr algn="l" eaLnBrk="1" hangingPunct="1"/>
            <a:r>
              <a:rPr lang="en-GB" altLang="en-US" sz="4800" dirty="0">
                <a:ea typeface="ＭＳ Ｐゴシック" pitchFamily="34" charset="-128"/>
              </a:rPr>
              <a:t>Longitudinal Analysis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199" y="1863104"/>
            <a:ext cx="2550587" cy="4072438"/>
          </a:xfrm>
          <a:prstGeom prst="rect">
            <a:avLst/>
          </a:prstGeom>
        </p:spPr>
      </p:pic>
      <p:sp>
        <p:nvSpPr>
          <p:cNvPr id="11" name="Rectangle 4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70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6" name="Rectangle 116"/>
          <p:cNvSpPr>
            <a:spLocks noChangeArrowheads="1"/>
          </p:cNvSpPr>
          <p:nvPr/>
        </p:nvSpPr>
        <p:spPr bwMode="auto">
          <a:xfrm>
            <a:off x="-1353883" y="-37084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87" name="Group 86"/>
          <p:cNvGrpSpPr/>
          <p:nvPr/>
        </p:nvGrpSpPr>
        <p:grpSpPr>
          <a:xfrm>
            <a:off x="570150" y="914400"/>
            <a:ext cx="4933315" cy="5497248"/>
            <a:chOff x="0" y="0"/>
            <a:chExt cx="4933342" cy="6335258"/>
          </a:xfrm>
        </p:grpSpPr>
        <p:sp>
          <p:nvSpPr>
            <p:cNvPr id="88" name="Oval 87"/>
            <p:cNvSpPr/>
            <p:nvPr/>
          </p:nvSpPr>
          <p:spPr>
            <a:xfrm>
              <a:off x="996459" y="3797102"/>
              <a:ext cx="864096" cy="864096"/>
            </a:xfrm>
            <a:prstGeom prst="ellipse">
              <a:avLst/>
            </a:prstGeom>
            <a:noFill/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120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en-US" sz="1200">
                <a:effectLst/>
                <a:ea typeface="Arial" panose="020B0604020202020204" pitchFamily="34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4"/>
                <p:cNvSpPr txBox="1"/>
                <p:nvPr/>
              </p:nvSpPr>
              <p:spPr>
                <a:xfrm>
                  <a:off x="1176733" y="3902807"/>
                  <a:ext cx="497840" cy="56769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algn="ctr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oMath>
                    </m:oMathPara>
                  </a14:m>
                  <a:endParaRPr lang="en-US" sz="1200">
                    <a:effectLst/>
                    <a:latin typeface="Times New Roman" panose="02020603050405020304" pitchFamily="18" charset="0"/>
                    <a:ea typeface="MS Mincho"/>
                  </a:endParaRPr>
                </a:p>
              </p:txBody>
            </p:sp>
          </mc:Choice>
          <mc:Fallback xmlns="">
            <p:sp>
              <p:nvSpPr>
                <p:cNvPr id="89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76733" y="3902807"/>
                  <a:ext cx="497840" cy="56769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0" name="Oval 89"/>
            <p:cNvSpPr/>
            <p:nvPr/>
          </p:nvSpPr>
          <p:spPr>
            <a:xfrm>
              <a:off x="3244495" y="3797102"/>
              <a:ext cx="864096" cy="864096"/>
            </a:xfrm>
            <a:prstGeom prst="ellipse">
              <a:avLst/>
            </a:prstGeom>
            <a:noFill/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120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en-US" sz="1200">
                <a:effectLst/>
                <a:ea typeface="Arial" panose="020B0604020202020204" pitchFamily="34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TextBox 6"/>
                <p:cNvSpPr txBox="1"/>
                <p:nvPr/>
              </p:nvSpPr>
              <p:spPr>
                <a:xfrm>
                  <a:off x="3377392" y="3923646"/>
                  <a:ext cx="604654" cy="56769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algn="ctr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𝛽</m:t>
                        </m:r>
                      </m:oMath>
                    </m:oMathPara>
                  </a14:m>
                  <a:endParaRPr lang="en-US" sz="1200">
                    <a:effectLst/>
                    <a:latin typeface="Times New Roman" panose="02020603050405020304" pitchFamily="18" charset="0"/>
                    <a:ea typeface="MS Mincho"/>
                  </a:endParaRPr>
                </a:p>
              </p:txBody>
            </p:sp>
          </mc:Choice>
          <mc:Fallback xmlns="">
            <p:sp>
              <p:nvSpPr>
                <p:cNvPr id="91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77392" y="3923646"/>
                  <a:ext cx="604654" cy="567690"/>
                </a:xfrm>
                <a:prstGeom prst="rect">
                  <a:avLst/>
                </a:prstGeom>
                <a:blipFill>
                  <a:blip r:embed="rId5"/>
                  <a:stretch>
                    <a:fillRect b="-7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2" name="Rectangle 91"/>
            <p:cNvSpPr/>
            <p:nvPr/>
          </p:nvSpPr>
          <p:spPr>
            <a:xfrm>
              <a:off x="15498" y="1154327"/>
              <a:ext cx="720080" cy="648072"/>
            </a:xfrm>
            <a:prstGeom prst="rect">
              <a:avLst/>
            </a:prstGeom>
            <a:noFill/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120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en-US" sz="1200">
                <a:effectLst/>
                <a:ea typeface="Arial" panose="020B06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1500515" y="1173979"/>
              <a:ext cx="720080" cy="648072"/>
            </a:xfrm>
            <a:prstGeom prst="rect">
              <a:avLst/>
            </a:prstGeom>
            <a:noFill/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120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en-US" sz="1200">
                <a:effectLst/>
                <a:ea typeface="Arial" panose="020B06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2756763" y="1139612"/>
              <a:ext cx="720080" cy="648072"/>
            </a:xfrm>
            <a:prstGeom prst="rect">
              <a:avLst/>
            </a:prstGeom>
            <a:noFill/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120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en-US" sz="1200">
                <a:effectLst/>
                <a:ea typeface="Arial" panose="020B0604020202020204" pitchFamily="34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TextBox 10"/>
                <p:cNvSpPr txBox="1"/>
                <p:nvPr/>
              </p:nvSpPr>
              <p:spPr>
                <a:xfrm>
                  <a:off x="4196822" y="1152038"/>
                  <a:ext cx="720090" cy="56769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algn="just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i="1" kern="1200" spc="-300">
                                <a:solidFill>
                                  <a:srgbClr val="000000"/>
                                </a:solidFill>
                                <a:effectLst/>
                                <a:latin typeface="Cambria Math" charset="0"/>
                                <a:ea typeface="MS Mincho"/>
                              </a:rPr>
                            </m:ctrlPr>
                          </m:sSubPr>
                          <m:e>
                            <m:r>
                              <a:rPr lang="en-GB" sz="3200" i="1" kern="1200" spc="-3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MS Mincho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GB" sz="3200" i="1" kern="1200" spc="-3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MS Mincho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sub>
                        </m:sSub>
                      </m:oMath>
                    </m:oMathPara>
                  </a14:m>
                  <a:endParaRPr lang="en-US" sz="1200">
                    <a:effectLst/>
                    <a:latin typeface="Times New Roman" panose="02020603050405020304" pitchFamily="18" charset="0"/>
                    <a:ea typeface="MS Mincho"/>
                  </a:endParaRPr>
                </a:p>
              </p:txBody>
            </p:sp>
          </mc:Choice>
          <mc:Fallback xmlns="">
            <p:sp>
              <p:nvSpPr>
                <p:cNvPr id="95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96822" y="1152038"/>
                  <a:ext cx="720090" cy="567690"/>
                </a:xfrm>
                <a:prstGeom prst="rect">
                  <a:avLst/>
                </a:prstGeom>
                <a:blipFill>
                  <a:blip r:embed="rId6"/>
                  <a:stretch>
                    <a:fillRect b="-617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6" name="TextBox 11"/>
            <p:cNvSpPr txBox="1"/>
            <p:nvPr/>
          </p:nvSpPr>
          <p:spPr>
            <a:xfrm>
              <a:off x="1500346" y="1205532"/>
              <a:ext cx="720094" cy="4197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12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en-US" sz="120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97" name="Straight Arrow Connector 96"/>
            <p:cNvCxnSpPr>
              <a:stCxn id="88" idx="1"/>
              <a:endCxn id="92" idx="2"/>
            </p:cNvCxnSpPr>
            <p:nvPr/>
          </p:nvCxnSpPr>
          <p:spPr>
            <a:xfrm flipH="1" flipV="1">
              <a:off x="375538" y="1802399"/>
              <a:ext cx="747465" cy="2121247"/>
            </a:xfrm>
            <a:prstGeom prst="straightConnector1">
              <a:avLst/>
            </a:prstGeom>
            <a:ln w="63500" cap="rnd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Arrow Connector 97"/>
            <p:cNvCxnSpPr>
              <a:stCxn id="88" idx="0"/>
              <a:endCxn id="93" idx="2"/>
            </p:cNvCxnSpPr>
            <p:nvPr/>
          </p:nvCxnSpPr>
          <p:spPr>
            <a:xfrm flipV="1">
              <a:off x="1428507" y="1822051"/>
              <a:ext cx="432048" cy="1975051"/>
            </a:xfrm>
            <a:prstGeom prst="straightConnector1">
              <a:avLst/>
            </a:prstGeom>
            <a:ln w="63500" cap="rnd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Arrow Connector 98"/>
            <p:cNvCxnSpPr>
              <a:stCxn id="88" idx="7"/>
              <a:endCxn id="94" idx="2"/>
            </p:cNvCxnSpPr>
            <p:nvPr/>
          </p:nvCxnSpPr>
          <p:spPr>
            <a:xfrm flipV="1">
              <a:off x="1734011" y="1787684"/>
              <a:ext cx="1382792" cy="2135962"/>
            </a:xfrm>
            <a:prstGeom prst="straightConnector1">
              <a:avLst/>
            </a:prstGeom>
            <a:ln w="63500" cap="rnd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Arrow Connector 99"/>
            <p:cNvCxnSpPr>
              <a:stCxn id="90" idx="2"/>
              <a:endCxn id="92" idx="3"/>
            </p:cNvCxnSpPr>
            <p:nvPr/>
          </p:nvCxnSpPr>
          <p:spPr>
            <a:xfrm flipH="1" flipV="1">
              <a:off x="735578" y="1478363"/>
              <a:ext cx="2508917" cy="2750787"/>
            </a:xfrm>
            <a:prstGeom prst="straightConnector1">
              <a:avLst/>
            </a:prstGeom>
            <a:ln w="63500" cap="rnd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Arrow Connector 100"/>
            <p:cNvCxnSpPr>
              <a:stCxn id="90" idx="1"/>
              <a:endCxn id="93" idx="2"/>
            </p:cNvCxnSpPr>
            <p:nvPr/>
          </p:nvCxnSpPr>
          <p:spPr>
            <a:xfrm flipH="1" flipV="1">
              <a:off x="1860555" y="1822051"/>
              <a:ext cx="1510484" cy="2101595"/>
            </a:xfrm>
            <a:prstGeom prst="straightConnector1">
              <a:avLst/>
            </a:prstGeom>
            <a:ln w="63500" cap="rnd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Arrow Connector 101"/>
            <p:cNvCxnSpPr>
              <a:stCxn id="90" idx="0"/>
              <a:endCxn id="94" idx="2"/>
            </p:cNvCxnSpPr>
            <p:nvPr/>
          </p:nvCxnSpPr>
          <p:spPr>
            <a:xfrm flipH="1" flipV="1">
              <a:off x="3116803" y="1787684"/>
              <a:ext cx="559740" cy="2009418"/>
            </a:xfrm>
            <a:prstGeom prst="straightConnector1">
              <a:avLst/>
            </a:prstGeom>
            <a:ln w="63500" cap="rnd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Arrow Connector 102"/>
            <p:cNvCxnSpPr>
              <a:endCxn id="92" idx="0"/>
            </p:cNvCxnSpPr>
            <p:nvPr/>
          </p:nvCxnSpPr>
          <p:spPr>
            <a:xfrm>
              <a:off x="375538" y="600450"/>
              <a:ext cx="0" cy="553877"/>
            </a:xfrm>
            <a:prstGeom prst="straightConnector1">
              <a:avLst/>
            </a:prstGeom>
            <a:ln w="63500" cap="sq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" name="TextBox 26"/>
                <p:cNvSpPr txBox="1"/>
                <p:nvPr/>
              </p:nvSpPr>
              <p:spPr>
                <a:xfrm>
                  <a:off x="15498" y="7632"/>
                  <a:ext cx="720090" cy="56769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algn="just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charset="0"/>
                                <a:ea typeface="MS Mincho"/>
                              </a:rPr>
                            </m:ctrlPr>
                          </m:sSubPr>
                          <m:e>
                            <m:r>
                              <a:rPr lang="en-GB" sz="32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GB" sz="32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MS Mincho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200">
                    <a:effectLst/>
                    <a:latin typeface="Times New Roman" panose="02020603050405020304" pitchFamily="18" charset="0"/>
                    <a:ea typeface="MS Mincho"/>
                  </a:endParaRPr>
                </a:p>
              </p:txBody>
            </p:sp>
          </mc:Choice>
          <mc:Fallback xmlns="">
            <p:sp>
              <p:nvSpPr>
                <p:cNvPr id="104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498" y="7632"/>
                  <a:ext cx="720090" cy="567690"/>
                </a:xfrm>
                <a:prstGeom prst="rect">
                  <a:avLst/>
                </a:prstGeom>
                <a:blipFill>
                  <a:blip r:embed="rId7"/>
                  <a:stretch>
                    <a:fillRect b="-617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5" name="Straight Arrow Connector 104"/>
            <p:cNvCxnSpPr>
              <a:endCxn id="93" idx="0"/>
            </p:cNvCxnSpPr>
            <p:nvPr/>
          </p:nvCxnSpPr>
          <p:spPr>
            <a:xfrm flipH="1">
              <a:off x="1860555" y="620102"/>
              <a:ext cx="9077" cy="553877"/>
            </a:xfrm>
            <a:prstGeom prst="straightConnector1">
              <a:avLst/>
            </a:prstGeom>
            <a:ln w="63500" cap="sq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TextBox 27"/>
                <p:cNvSpPr txBox="1"/>
                <p:nvPr/>
              </p:nvSpPr>
              <p:spPr>
                <a:xfrm>
                  <a:off x="1532590" y="35324"/>
                  <a:ext cx="719455" cy="56769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algn="just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charset="0"/>
                                <a:ea typeface="MS Mincho"/>
                              </a:rPr>
                            </m:ctrlPr>
                          </m:sSubPr>
                          <m:e>
                            <m:r>
                              <a:rPr lang="en-GB" sz="32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GB" sz="32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MS Mincho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200">
                    <a:effectLst/>
                    <a:latin typeface="Times New Roman" panose="02020603050405020304" pitchFamily="18" charset="0"/>
                    <a:ea typeface="MS Mincho"/>
                  </a:endParaRPr>
                </a:p>
              </p:txBody>
            </p:sp>
          </mc:Choice>
          <mc:Fallback xmlns="">
            <p:sp>
              <p:nvSpPr>
                <p:cNvPr id="106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32590" y="35324"/>
                  <a:ext cx="719455" cy="567690"/>
                </a:xfrm>
                <a:prstGeom prst="rect">
                  <a:avLst/>
                </a:prstGeom>
                <a:blipFill>
                  <a:blip r:embed="rId8"/>
                  <a:stretch>
                    <a:fillRect b="-617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7" name="Straight Arrow Connector 106"/>
            <p:cNvCxnSpPr>
              <a:endCxn id="94" idx="0"/>
            </p:cNvCxnSpPr>
            <p:nvPr/>
          </p:nvCxnSpPr>
          <p:spPr>
            <a:xfrm flipH="1">
              <a:off x="3116803" y="585735"/>
              <a:ext cx="10954" cy="553877"/>
            </a:xfrm>
            <a:prstGeom prst="straightConnector1">
              <a:avLst/>
            </a:prstGeom>
            <a:ln w="63500" cap="sq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8" name="TextBox 28"/>
                <p:cNvSpPr txBox="1"/>
                <p:nvPr/>
              </p:nvSpPr>
              <p:spPr>
                <a:xfrm>
                  <a:off x="2756697" y="0"/>
                  <a:ext cx="720090" cy="56769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algn="just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charset="0"/>
                                <a:ea typeface="MS Mincho"/>
                              </a:rPr>
                            </m:ctrlPr>
                          </m:sSubPr>
                          <m:e>
                            <m:r>
                              <a:rPr lang="en-GB" sz="32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GB" sz="32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MS Mincho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200">
                    <a:effectLst/>
                    <a:latin typeface="Times New Roman" panose="02020603050405020304" pitchFamily="18" charset="0"/>
                    <a:ea typeface="MS Mincho"/>
                  </a:endParaRPr>
                </a:p>
              </p:txBody>
            </p:sp>
          </mc:Choice>
          <mc:Fallback xmlns="">
            <p:sp>
              <p:nvSpPr>
                <p:cNvPr id="108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56697" y="0"/>
                  <a:ext cx="720090" cy="567690"/>
                </a:xfrm>
                <a:prstGeom prst="rect">
                  <a:avLst/>
                </a:prstGeom>
                <a:blipFill>
                  <a:blip r:embed="rId9"/>
                  <a:stretch>
                    <a:fillRect b="-617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9" name="Curved Connector 108"/>
            <p:cNvCxnSpPr>
              <a:stCxn id="88" idx="5"/>
              <a:endCxn id="90" idx="3"/>
            </p:cNvCxnSpPr>
            <p:nvPr/>
          </p:nvCxnSpPr>
          <p:spPr>
            <a:xfrm rot="16200000" flipH="1">
              <a:off x="2552525" y="3716140"/>
              <a:ext cx="12700" cy="1637028"/>
            </a:xfrm>
            <a:prstGeom prst="curvedConnector3">
              <a:avLst>
                <a:gd name="adj1" fmla="val 2796409"/>
              </a:avLst>
            </a:prstGeom>
            <a:ln w="63500" cap="sq">
              <a:solidFill>
                <a:schemeClr val="tx1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Oval 109"/>
            <p:cNvSpPr/>
            <p:nvPr/>
          </p:nvSpPr>
          <p:spPr>
            <a:xfrm>
              <a:off x="2126827" y="5471162"/>
              <a:ext cx="864096" cy="864096"/>
            </a:xfrm>
            <a:prstGeom prst="ellipse">
              <a:avLst/>
            </a:prstGeom>
            <a:noFill/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120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en-US" sz="1200">
                <a:effectLst/>
                <a:ea typeface="Arial" panose="020B0604020202020204" pitchFamily="34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1" name="TextBox 34"/>
                <p:cNvSpPr txBox="1"/>
                <p:nvPr/>
              </p:nvSpPr>
              <p:spPr>
                <a:xfrm>
                  <a:off x="2126828" y="5558607"/>
                  <a:ext cx="864095" cy="56769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algn="ctr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oMath>
                    </m:oMathPara>
                  </a14:m>
                  <a:endParaRPr lang="en-US" sz="1200">
                    <a:effectLst/>
                    <a:latin typeface="Times New Roman" panose="02020603050405020304" pitchFamily="18" charset="0"/>
                    <a:ea typeface="MS Mincho"/>
                  </a:endParaRPr>
                </a:p>
              </p:txBody>
            </p:sp>
          </mc:Choice>
          <mc:Fallback xmlns="">
            <p:sp>
              <p:nvSpPr>
                <p:cNvPr id="111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26828" y="5558607"/>
                  <a:ext cx="864095" cy="56769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2" name="Straight Arrow Connector 111"/>
            <p:cNvCxnSpPr>
              <a:stCxn id="110" idx="1"/>
              <a:endCxn id="88" idx="4"/>
            </p:cNvCxnSpPr>
            <p:nvPr/>
          </p:nvCxnSpPr>
          <p:spPr>
            <a:xfrm flipH="1" flipV="1">
              <a:off x="1428507" y="4661198"/>
              <a:ext cx="824864" cy="936508"/>
            </a:xfrm>
            <a:prstGeom prst="straightConnector1">
              <a:avLst/>
            </a:prstGeom>
            <a:ln w="63500" cap="sq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Arrow Connector 112"/>
            <p:cNvCxnSpPr>
              <a:stCxn id="110" idx="7"/>
              <a:endCxn id="90" idx="4"/>
            </p:cNvCxnSpPr>
            <p:nvPr/>
          </p:nvCxnSpPr>
          <p:spPr>
            <a:xfrm flipV="1">
              <a:off x="2864379" y="4661198"/>
              <a:ext cx="812164" cy="936508"/>
            </a:xfrm>
            <a:prstGeom prst="straightConnector1">
              <a:avLst/>
            </a:prstGeom>
            <a:ln w="63500" cap="sq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Rectangle 113"/>
            <p:cNvSpPr/>
            <p:nvPr/>
          </p:nvSpPr>
          <p:spPr>
            <a:xfrm>
              <a:off x="257811" y="5374722"/>
              <a:ext cx="720080" cy="648072"/>
            </a:xfrm>
            <a:prstGeom prst="rect">
              <a:avLst/>
            </a:prstGeom>
            <a:noFill/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120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en-US" sz="1200">
                <a:effectLst/>
                <a:ea typeface="Arial" panose="020B06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4108591" y="5374723"/>
              <a:ext cx="720080" cy="648072"/>
            </a:xfrm>
            <a:prstGeom prst="rect">
              <a:avLst/>
            </a:prstGeom>
            <a:noFill/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120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en-US" sz="1200">
                <a:effectLst/>
                <a:ea typeface="Arial" panose="020B060402020202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6" name="Straight Arrow Connector 115"/>
            <p:cNvCxnSpPr>
              <a:stCxn id="114" idx="0"/>
              <a:endCxn id="88" idx="3"/>
            </p:cNvCxnSpPr>
            <p:nvPr/>
          </p:nvCxnSpPr>
          <p:spPr>
            <a:xfrm flipV="1">
              <a:off x="617851" y="4534654"/>
              <a:ext cx="505152" cy="840068"/>
            </a:xfrm>
            <a:prstGeom prst="straightConnector1">
              <a:avLst/>
            </a:prstGeom>
            <a:ln w="63500" cap="sq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Arrow Connector 116"/>
            <p:cNvCxnSpPr>
              <a:endCxn id="110" idx="2"/>
            </p:cNvCxnSpPr>
            <p:nvPr/>
          </p:nvCxnSpPr>
          <p:spPr>
            <a:xfrm>
              <a:off x="977891" y="5711941"/>
              <a:ext cx="1148936" cy="191269"/>
            </a:xfrm>
            <a:prstGeom prst="straightConnector1">
              <a:avLst/>
            </a:prstGeom>
            <a:ln w="63500" cap="sq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Arrow Connector 117"/>
            <p:cNvCxnSpPr>
              <a:endCxn id="90" idx="2"/>
            </p:cNvCxnSpPr>
            <p:nvPr/>
          </p:nvCxnSpPr>
          <p:spPr>
            <a:xfrm flipV="1">
              <a:off x="977891" y="4229150"/>
              <a:ext cx="2266604" cy="1143076"/>
            </a:xfrm>
            <a:prstGeom prst="straightConnector1">
              <a:avLst/>
            </a:prstGeom>
            <a:ln w="63500" cap="sq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Arrow Connector 118"/>
            <p:cNvCxnSpPr>
              <a:stCxn id="115" idx="0"/>
              <a:endCxn id="90" idx="5"/>
            </p:cNvCxnSpPr>
            <p:nvPr/>
          </p:nvCxnSpPr>
          <p:spPr>
            <a:xfrm flipH="1" flipV="1">
              <a:off x="3982047" y="4534654"/>
              <a:ext cx="486584" cy="840069"/>
            </a:xfrm>
            <a:prstGeom prst="straightConnector1">
              <a:avLst/>
            </a:prstGeom>
            <a:ln w="63500" cap="sq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Arrow Connector 119"/>
            <p:cNvCxnSpPr>
              <a:stCxn id="115" idx="1"/>
              <a:endCxn id="110" idx="6"/>
            </p:cNvCxnSpPr>
            <p:nvPr/>
          </p:nvCxnSpPr>
          <p:spPr>
            <a:xfrm flipH="1">
              <a:off x="2990923" y="5698759"/>
              <a:ext cx="1117668" cy="204451"/>
            </a:xfrm>
            <a:prstGeom prst="straightConnector1">
              <a:avLst/>
            </a:prstGeom>
            <a:ln w="63500" cap="sq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Arrow Connector 120"/>
            <p:cNvCxnSpPr>
              <a:endCxn id="88" idx="6"/>
            </p:cNvCxnSpPr>
            <p:nvPr/>
          </p:nvCxnSpPr>
          <p:spPr>
            <a:xfrm flipH="1" flipV="1">
              <a:off x="1860555" y="4229150"/>
              <a:ext cx="2248036" cy="1158343"/>
            </a:xfrm>
            <a:prstGeom prst="straightConnector1">
              <a:avLst/>
            </a:prstGeom>
            <a:ln w="63500" cap="sq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2" name="Rectangle 121"/>
            <p:cNvSpPr/>
            <p:nvPr/>
          </p:nvSpPr>
          <p:spPr>
            <a:xfrm>
              <a:off x="4207877" y="1129331"/>
              <a:ext cx="720080" cy="648072"/>
            </a:xfrm>
            <a:prstGeom prst="rect">
              <a:avLst/>
            </a:prstGeom>
            <a:noFill/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120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en-US" sz="1200">
                <a:effectLst/>
                <a:ea typeface="Arial" panose="020B060402020202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23" name="Straight Arrow Connector 122"/>
            <p:cNvCxnSpPr>
              <a:endCxn id="122" idx="0"/>
            </p:cNvCxnSpPr>
            <p:nvPr/>
          </p:nvCxnSpPr>
          <p:spPr>
            <a:xfrm flipH="1">
              <a:off x="4567917" y="575454"/>
              <a:ext cx="10954" cy="553877"/>
            </a:xfrm>
            <a:prstGeom prst="straightConnector1">
              <a:avLst/>
            </a:prstGeom>
            <a:ln w="63500" cap="sq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Arrow Connector 123"/>
            <p:cNvCxnSpPr>
              <a:stCxn id="90" idx="7"/>
              <a:endCxn id="122" idx="2"/>
            </p:cNvCxnSpPr>
            <p:nvPr/>
          </p:nvCxnSpPr>
          <p:spPr>
            <a:xfrm flipV="1">
              <a:off x="3982047" y="1777403"/>
              <a:ext cx="585870" cy="2146243"/>
            </a:xfrm>
            <a:prstGeom prst="straightConnector1">
              <a:avLst/>
            </a:prstGeom>
            <a:ln w="63500" cap="rnd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Arrow Connector 124"/>
            <p:cNvCxnSpPr>
              <a:stCxn id="88" idx="6"/>
              <a:endCxn id="122" idx="1"/>
            </p:cNvCxnSpPr>
            <p:nvPr/>
          </p:nvCxnSpPr>
          <p:spPr>
            <a:xfrm flipV="1">
              <a:off x="1860555" y="1453367"/>
              <a:ext cx="2347322" cy="2775783"/>
            </a:xfrm>
            <a:prstGeom prst="straightConnector1">
              <a:avLst/>
            </a:prstGeom>
            <a:ln w="63500" cap="rnd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6" name="TextBox 89"/>
                <p:cNvSpPr txBox="1"/>
                <p:nvPr/>
              </p:nvSpPr>
              <p:spPr>
                <a:xfrm>
                  <a:off x="4213252" y="17962"/>
                  <a:ext cx="720090" cy="56769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algn="just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charset="0"/>
                                <a:ea typeface="MS Mincho"/>
                              </a:rPr>
                            </m:ctrlPr>
                          </m:sSubPr>
                          <m:e>
                            <m:r>
                              <a:rPr lang="en-GB" sz="32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GB" sz="32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MS Mincho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sub>
                        </m:sSub>
                      </m:oMath>
                    </m:oMathPara>
                  </a14:m>
                  <a:endParaRPr lang="en-US" sz="1200">
                    <a:effectLst/>
                    <a:latin typeface="Times New Roman" panose="02020603050405020304" pitchFamily="18" charset="0"/>
                    <a:ea typeface="MS Mincho"/>
                  </a:endParaRPr>
                </a:p>
              </p:txBody>
            </p:sp>
          </mc:Choice>
          <mc:Fallback xmlns="">
            <p:sp>
              <p:nvSpPr>
                <p:cNvPr id="126" name="TextBox 8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13252" y="17962"/>
                  <a:ext cx="720090" cy="567690"/>
                </a:xfrm>
                <a:prstGeom prst="rect">
                  <a:avLst/>
                </a:prstGeom>
                <a:blipFill>
                  <a:blip r:embed="rId11"/>
                  <a:stretch>
                    <a:fillRect b="-7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7" name="TextBox 90"/>
                <p:cNvSpPr txBox="1"/>
                <p:nvPr/>
              </p:nvSpPr>
              <p:spPr>
                <a:xfrm>
                  <a:off x="0" y="1160888"/>
                  <a:ext cx="720090" cy="56769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algn="just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i="1" kern="1200" spc="-300">
                                <a:solidFill>
                                  <a:srgbClr val="000000"/>
                                </a:solidFill>
                                <a:effectLst/>
                                <a:latin typeface="Cambria Math" charset="0"/>
                                <a:ea typeface="MS Mincho"/>
                              </a:rPr>
                            </m:ctrlPr>
                          </m:sSubPr>
                          <m:e>
                            <m:r>
                              <a:rPr lang="en-GB" sz="3200" i="1" kern="1200" spc="-3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MS Mincho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GB" sz="3200" i="1" kern="1200" spc="-3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MS Mincho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200">
                    <a:effectLst/>
                    <a:latin typeface="Times New Roman" panose="02020603050405020304" pitchFamily="18" charset="0"/>
                    <a:ea typeface="MS Mincho"/>
                  </a:endParaRPr>
                </a:p>
              </p:txBody>
            </p:sp>
          </mc:Choice>
          <mc:Fallback xmlns="">
            <p:sp>
              <p:nvSpPr>
                <p:cNvPr id="127" name="TextBox 9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1160888"/>
                  <a:ext cx="720090" cy="567690"/>
                </a:xfrm>
                <a:prstGeom prst="rect">
                  <a:avLst/>
                </a:prstGeom>
                <a:blipFill>
                  <a:blip r:embed="rId12"/>
                  <a:stretch>
                    <a:fillRect b="-740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8" name="TextBox 91"/>
                <p:cNvSpPr txBox="1"/>
                <p:nvPr/>
              </p:nvSpPr>
              <p:spPr>
                <a:xfrm>
                  <a:off x="1485197" y="1152038"/>
                  <a:ext cx="720090" cy="56769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algn="just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i="1" kern="1200" spc="-300">
                                <a:solidFill>
                                  <a:srgbClr val="000000"/>
                                </a:solidFill>
                                <a:effectLst/>
                                <a:latin typeface="Cambria Math" charset="0"/>
                                <a:ea typeface="MS Mincho"/>
                              </a:rPr>
                            </m:ctrlPr>
                          </m:sSubPr>
                          <m:e>
                            <m:r>
                              <a:rPr lang="en-GB" sz="3200" i="1" kern="1200" spc="-3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MS Mincho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GB" sz="3200" i="1" kern="1200" spc="-3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MS Mincho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200">
                    <a:effectLst/>
                    <a:latin typeface="Times New Roman" panose="02020603050405020304" pitchFamily="18" charset="0"/>
                    <a:ea typeface="MS Mincho"/>
                  </a:endParaRPr>
                </a:p>
              </p:txBody>
            </p:sp>
          </mc:Choice>
          <mc:Fallback xmlns="">
            <p:sp>
              <p:nvSpPr>
                <p:cNvPr id="128" name="TextBox 9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85197" y="1152038"/>
                  <a:ext cx="720090" cy="567690"/>
                </a:xfrm>
                <a:prstGeom prst="rect">
                  <a:avLst/>
                </a:prstGeom>
                <a:blipFill>
                  <a:blip r:embed="rId13"/>
                  <a:stretch>
                    <a:fillRect b="-617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9" name="TextBox 92"/>
                <p:cNvSpPr txBox="1"/>
                <p:nvPr/>
              </p:nvSpPr>
              <p:spPr>
                <a:xfrm>
                  <a:off x="2756748" y="1160888"/>
                  <a:ext cx="720090" cy="56769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algn="just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i="1" kern="1200" spc="-300">
                                <a:solidFill>
                                  <a:srgbClr val="000000"/>
                                </a:solidFill>
                                <a:effectLst/>
                                <a:latin typeface="Cambria Math" charset="0"/>
                                <a:ea typeface="MS Mincho"/>
                              </a:rPr>
                            </m:ctrlPr>
                          </m:sSubPr>
                          <m:e>
                            <m:r>
                              <a:rPr lang="en-GB" sz="3200" i="1" kern="1200" spc="-3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MS Mincho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GB" sz="3200" i="1" kern="1200" spc="-3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MS Mincho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200">
                    <a:effectLst/>
                    <a:latin typeface="Times New Roman" panose="02020603050405020304" pitchFamily="18" charset="0"/>
                    <a:ea typeface="MS Mincho"/>
                  </a:endParaRPr>
                </a:p>
              </p:txBody>
            </p:sp>
          </mc:Choice>
          <mc:Fallback xmlns="">
            <p:sp>
              <p:nvSpPr>
                <p:cNvPr id="129" name="TextBox 9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56748" y="1160888"/>
                  <a:ext cx="720090" cy="567690"/>
                </a:xfrm>
                <a:prstGeom prst="rect">
                  <a:avLst/>
                </a:prstGeom>
                <a:blipFill>
                  <a:blip r:embed="rId14"/>
                  <a:stretch>
                    <a:fillRect b="-740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0" name="TextBox 55"/>
                <p:cNvSpPr txBox="1"/>
                <p:nvPr/>
              </p:nvSpPr>
              <p:spPr>
                <a:xfrm>
                  <a:off x="211081" y="5400136"/>
                  <a:ext cx="720090" cy="56769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algn="just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i="1" kern="1200" spc="-300">
                                <a:solidFill>
                                  <a:srgbClr val="000000"/>
                                </a:solidFill>
                                <a:effectLst/>
                                <a:latin typeface="Cambria Math" charset="0"/>
                                <a:ea typeface="MS Mincho"/>
                              </a:rPr>
                            </m:ctrlPr>
                          </m:sSubPr>
                          <m:e>
                            <m:r>
                              <a:rPr lang="en-GB" sz="3200" i="1" kern="1200" spc="-3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MS Mincho"/>
                                <a:cs typeface="Times New Roman" panose="02020603050405020304" pitchFamily="18" charset="0"/>
                              </a:rPr>
                              <m:t>𝑐𝑜𝑣</m:t>
                            </m:r>
                          </m:e>
                          <m:sub>
                            <m:r>
                              <a:rPr lang="en-GB" sz="3200" i="1" kern="1200" spc="-3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MS Mincho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200">
                    <a:effectLst/>
                    <a:latin typeface="Times New Roman" panose="02020603050405020304" pitchFamily="18" charset="0"/>
                    <a:ea typeface="MS Mincho"/>
                  </a:endParaRPr>
                </a:p>
              </p:txBody>
            </p:sp>
          </mc:Choice>
          <mc:Fallback xmlns="">
            <p:sp>
              <p:nvSpPr>
                <p:cNvPr id="130" name="TextBox 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1081" y="5400136"/>
                  <a:ext cx="720090" cy="567690"/>
                </a:xfrm>
                <a:prstGeom prst="rect">
                  <a:avLst/>
                </a:prstGeom>
                <a:blipFill>
                  <a:blip r:embed="rId15"/>
                  <a:stretch>
                    <a:fillRect r="-3390" b="-7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1" name="TextBox 56"/>
                <p:cNvSpPr txBox="1"/>
                <p:nvPr/>
              </p:nvSpPr>
              <p:spPr>
                <a:xfrm>
                  <a:off x="4057767" y="5392382"/>
                  <a:ext cx="720090" cy="56769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algn="just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i="1" kern="1200" spc="-300">
                                <a:solidFill>
                                  <a:srgbClr val="000000"/>
                                </a:solidFill>
                                <a:effectLst/>
                                <a:latin typeface="Cambria Math" charset="0"/>
                                <a:ea typeface="MS Mincho"/>
                              </a:rPr>
                            </m:ctrlPr>
                          </m:sSubPr>
                          <m:e>
                            <m:r>
                              <a:rPr lang="en-GB" sz="3200" i="1" kern="1200" spc="-3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MS Mincho"/>
                                <a:cs typeface="Times New Roman" panose="02020603050405020304" pitchFamily="18" charset="0"/>
                              </a:rPr>
                              <m:t>𝑐𝑜𝑣</m:t>
                            </m:r>
                          </m:e>
                          <m:sub>
                            <m:r>
                              <a:rPr lang="en-GB" sz="3200" i="1" kern="1200" spc="-3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MS Mincho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200">
                    <a:effectLst/>
                    <a:latin typeface="Times New Roman" panose="02020603050405020304" pitchFamily="18" charset="0"/>
                    <a:ea typeface="MS Mincho"/>
                  </a:endParaRPr>
                </a:p>
              </p:txBody>
            </p:sp>
          </mc:Choice>
          <mc:Fallback xmlns="">
            <p:sp>
              <p:nvSpPr>
                <p:cNvPr id="131" name="TextBox 5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57767" y="5392382"/>
                  <a:ext cx="720090" cy="567690"/>
                </a:xfrm>
                <a:prstGeom prst="rect">
                  <a:avLst/>
                </a:prstGeom>
                <a:blipFill>
                  <a:blip r:embed="rId16"/>
                  <a:stretch>
                    <a:fillRect r="-5085" b="-7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32" name="Rectangle 140"/>
          <p:cNvSpPr>
            <a:spLocks noChangeArrowheads="1"/>
          </p:cNvSpPr>
          <p:nvPr/>
        </p:nvSpPr>
        <p:spPr bwMode="auto">
          <a:xfrm>
            <a:off x="-1353883" y="8636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739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http://www.cfas.ac.uk/pages/bcfasidi/cfas_flow_chart_v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990600"/>
            <a:ext cx="3632200" cy="5461612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260850" y="1809750"/>
            <a:ext cx="1271588" cy="32385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841750" y="2705100"/>
            <a:ext cx="1690688" cy="32385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260850" y="3257550"/>
            <a:ext cx="1123950" cy="32385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228600" y="0"/>
            <a:ext cx="820737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b="0" kern="1200" cap="all" baseline="0">
                <a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4800" smtClean="0">
                <a:ea typeface="ＭＳ Ｐゴシック" pitchFamily="34" charset="-128"/>
              </a:rPr>
              <a:t>Longitudinal Analysis</a:t>
            </a:r>
            <a:endParaRPr lang="en-GB" altLang="en-US" sz="4800" dirty="0">
              <a:ea typeface="ＭＳ Ｐゴシック" pitchFamily="34" charset="-128"/>
            </a:endParaRPr>
          </a:p>
        </p:txBody>
      </p:sp>
      <p:pic>
        <p:nvPicPr>
          <p:cNvPr id="10" name="Picture 9" descr="http://www.cfas.ac.uk/pages/bcfasidi/cfas_flow_chart_v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43" t="65400" r="31294" b="28321"/>
          <a:stretch/>
        </p:blipFill>
        <p:spPr bwMode="auto">
          <a:xfrm>
            <a:off x="3048000" y="4343400"/>
            <a:ext cx="2751659" cy="714375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660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207375" cy="1143000"/>
          </a:xfrm>
        </p:spPr>
        <p:txBody>
          <a:bodyPr/>
          <a:lstStyle/>
          <a:p>
            <a:pPr algn="l" eaLnBrk="1" hangingPunct="1"/>
            <a:r>
              <a:rPr lang="en-GB" altLang="en-US" sz="4800" dirty="0">
                <a:ea typeface="ＭＳ Ｐゴシック" pitchFamily="34" charset="-128"/>
              </a:rPr>
              <a:t>Growth Mixture Modelling</a:t>
            </a: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568450"/>
            <a:ext cx="8423275" cy="417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8" y="1143000"/>
            <a:ext cx="5584825" cy="214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025" y="2270125"/>
            <a:ext cx="6172200" cy="235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25" y="3468688"/>
            <a:ext cx="6286500" cy="240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4997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207375" cy="1143000"/>
          </a:xfrm>
        </p:spPr>
        <p:txBody>
          <a:bodyPr/>
          <a:lstStyle/>
          <a:p>
            <a:pPr algn="l" eaLnBrk="1" hangingPunct="1"/>
            <a:r>
              <a:rPr lang="en-GB" altLang="en-US" sz="4800" dirty="0">
                <a:ea typeface="ＭＳ Ｐゴシック" pitchFamily="34" charset="-128"/>
              </a:rPr>
              <a:t>Trajectory Analysis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649288" y="2717800"/>
            <a:ext cx="8220075" cy="261938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727075" y="1470025"/>
            <a:ext cx="80200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GB" altLang="en-US" sz="1800" dirty="0"/>
              <a:t>High Functioning Trajectory (HFT)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954088" y="2349500"/>
            <a:ext cx="8020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GB" altLang="en-US" sz="1800" dirty="0"/>
              <a:t>Moderate Functioning Trajectory (</a:t>
            </a:r>
            <a:r>
              <a:rPr lang="en-GB" altLang="en-US" sz="1800" dirty="0" err="1"/>
              <a:t>MFT</a:t>
            </a:r>
            <a:r>
              <a:rPr lang="en-GB" altLang="en-US" sz="1800" dirty="0"/>
              <a:t>)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809625" y="3455988"/>
            <a:ext cx="80200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GB" altLang="en-US" sz="1800"/>
              <a:t>Low Functioning Trajectory (LFT)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666750" y="1331913"/>
            <a:ext cx="0" cy="4025900"/>
          </a:xfrm>
          <a:prstGeom prst="line">
            <a:avLst/>
          </a:prstGeom>
          <a:ln w="3810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54050" y="5340350"/>
            <a:ext cx="134938" cy="73025"/>
          </a:xfrm>
          <a:prstGeom prst="line">
            <a:avLst/>
          </a:prstGeom>
          <a:ln w="3810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587375" y="5414963"/>
            <a:ext cx="215900" cy="39687"/>
          </a:xfrm>
          <a:prstGeom prst="line">
            <a:avLst/>
          </a:prstGeom>
          <a:ln w="3810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76263" y="5448300"/>
            <a:ext cx="93662" cy="52388"/>
          </a:xfrm>
          <a:prstGeom prst="line">
            <a:avLst/>
          </a:prstGeom>
          <a:ln w="3810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69925" y="5486400"/>
            <a:ext cx="0" cy="188913"/>
          </a:xfrm>
          <a:prstGeom prst="line">
            <a:avLst/>
          </a:prstGeom>
          <a:ln w="3810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650875" y="5675313"/>
            <a:ext cx="8323263" cy="1587"/>
          </a:xfrm>
          <a:prstGeom prst="line">
            <a:avLst/>
          </a:prstGeom>
          <a:ln w="3810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910138" y="5676900"/>
            <a:ext cx="0" cy="93663"/>
          </a:xfrm>
          <a:prstGeom prst="line">
            <a:avLst/>
          </a:prstGeom>
          <a:ln w="3810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863013" y="5675313"/>
            <a:ext cx="0" cy="95250"/>
          </a:xfrm>
          <a:prstGeom prst="line">
            <a:avLst/>
          </a:prstGeom>
          <a:ln w="3810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27075" y="5676900"/>
            <a:ext cx="0" cy="93663"/>
          </a:xfrm>
          <a:prstGeom prst="line">
            <a:avLst/>
          </a:prstGeom>
          <a:ln w="3810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44"/>
          <p:cNvSpPr txBox="1">
            <a:spLocks noChangeArrowheads="1"/>
          </p:cNvSpPr>
          <p:nvPr/>
        </p:nvSpPr>
        <p:spPr bwMode="auto">
          <a:xfrm>
            <a:off x="576263" y="5729288"/>
            <a:ext cx="330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GB" altLang="en-US" sz="1400"/>
              <a:t>0</a:t>
            </a:r>
          </a:p>
        </p:txBody>
      </p:sp>
      <p:sp>
        <p:nvSpPr>
          <p:cNvPr id="23" name="TextBox 45"/>
          <p:cNvSpPr txBox="1">
            <a:spLocks noChangeArrowheads="1"/>
          </p:cNvSpPr>
          <p:nvPr/>
        </p:nvSpPr>
        <p:spPr bwMode="auto">
          <a:xfrm>
            <a:off x="4745038" y="5770563"/>
            <a:ext cx="3317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GB" altLang="en-US" sz="1400" dirty="0"/>
              <a:t>2</a:t>
            </a:r>
          </a:p>
        </p:txBody>
      </p:sp>
      <p:sp>
        <p:nvSpPr>
          <p:cNvPr id="24" name="TextBox 46"/>
          <p:cNvSpPr txBox="1">
            <a:spLocks noChangeArrowheads="1"/>
          </p:cNvSpPr>
          <p:nvPr/>
        </p:nvSpPr>
        <p:spPr bwMode="auto">
          <a:xfrm>
            <a:off x="8697913" y="5770563"/>
            <a:ext cx="3317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GB" altLang="en-US" sz="1400"/>
              <a:t>4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587375" y="1401763"/>
            <a:ext cx="79375" cy="0"/>
          </a:xfrm>
          <a:prstGeom prst="line">
            <a:avLst/>
          </a:prstGeom>
          <a:ln w="3810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87375" y="2116138"/>
            <a:ext cx="79375" cy="0"/>
          </a:xfrm>
          <a:prstGeom prst="line">
            <a:avLst/>
          </a:prstGeom>
          <a:ln w="3810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87375" y="2908300"/>
            <a:ext cx="79375" cy="0"/>
          </a:xfrm>
          <a:prstGeom prst="line">
            <a:avLst/>
          </a:prstGeom>
          <a:ln w="3810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93725" y="3659188"/>
            <a:ext cx="79375" cy="0"/>
          </a:xfrm>
          <a:prstGeom prst="line">
            <a:avLst/>
          </a:prstGeom>
          <a:ln w="3810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93725" y="4438650"/>
            <a:ext cx="79375" cy="0"/>
          </a:xfrm>
          <a:prstGeom prst="line">
            <a:avLst/>
          </a:prstGeom>
          <a:ln w="3810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93725" y="5211763"/>
            <a:ext cx="79375" cy="0"/>
          </a:xfrm>
          <a:prstGeom prst="line">
            <a:avLst/>
          </a:prstGeom>
          <a:ln w="3810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57"/>
          <p:cNvSpPr txBox="1">
            <a:spLocks noChangeArrowheads="1"/>
          </p:cNvSpPr>
          <p:nvPr/>
        </p:nvSpPr>
        <p:spPr bwMode="auto">
          <a:xfrm>
            <a:off x="127000" y="1263650"/>
            <a:ext cx="5461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GB" altLang="en-US" sz="1200"/>
              <a:t>100</a:t>
            </a:r>
          </a:p>
        </p:txBody>
      </p:sp>
      <p:sp>
        <p:nvSpPr>
          <p:cNvPr id="32" name="TextBox 58"/>
          <p:cNvSpPr txBox="1">
            <a:spLocks noChangeArrowheads="1"/>
          </p:cNvSpPr>
          <p:nvPr/>
        </p:nvSpPr>
        <p:spPr bwMode="auto">
          <a:xfrm>
            <a:off x="142875" y="1976438"/>
            <a:ext cx="5461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GB" altLang="en-US" sz="1200"/>
              <a:t>90</a:t>
            </a:r>
          </a:p>
        </p:txBody>
      </p:sp>
      <p:sp>
        <p:nvSpPr>
          <p:cNvPr id="33" name="TextBox 59"/>
          <p:cNvSpPr txBox="1">
            <a:spLocks noChangeArrowheads="1"/>
          </p:cNvSpPr>
          <p:nvPr/>
        </p:nvSpPr>
        <p:spPr bwMode="auto">
          <a:xfrm>
            <a:off x="127000" y="2768600"/>
            <a:ext cx="5461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GB" altLang="en-US" sz="1200"/>
              <a:t>80</a:t>
            </a:r>
          </a:p>
        </p:txBody>
      </p:sp>
      <p:sp>
        <p:nvSpPr>
          <p:cNvPr id="34" name="TextBox 60"/>
          <p:cNvSpPr txBox="1">
            <a:spLocks noChangeArrowheads="1"/>
          </p:cNvSpPr>
          <p:nvPr/>
        </p:nvSpPr>
        <p:spPr bwMode="auto">
          <a:xfrm>
            <a:off x="107950" y="3521075"/>
            <a:ext cx="5461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GB" altLang="en-US" sz="1200"/>
              <a:t>70</a:t>
            </a:r>
          </a:p>
        </p:txBody>
      </p:sp>
      <p:sp>
        <p:nvSpPr>
          <p:cNvPr id="35" name="TextBox 61"/>
          <p:cNvSpPr txBox="1">
            <a:spLocks noChangeArrowheads="1"/>
          </p:cNvSpPr>
          <p:nvPr/>
        </p:nvSpPr>
        <p:spPr bwMode="auto">
          <a:xfrm>
            <a:off x="127000" y="4300538"/>
            <a:ext cx="5461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GB" altLang="en-US" sz="1200"/>
              <a:t>60</a:t>
            </a:r>
          </a:p>
        </p:txBody>
      </p:sp>
      <p:sp>
        <p:nvSpPr>
          <p:cNvPr id="36" name="TextBox 62"/>
          <p:cNvSpPr txBox="1">
            <a:spLocks noChangeArrowheads="1"/>
          </p:cNvSpPr>
          <p:nvPr/>
        </p:nvSpPr>
        <p:spPr bwMode="auto">
          <a:xfrm>
            <a:off x="127000" y="5064125"/>
            <a:ext cx="5461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GB" altLang="en-US" sz="1200"/>
              <a:t>50</a:t>
            </a:r>
          </a:p>
        </p:txBody>
      </p:sp>
      <p:sp>
        <p:nvSpPr>
          <p:cNvPr id="37" name="TextBox 63"/>
          <p:cNvSpPr txBox="1">
            <a:spLocks noChangeArrowheads="1"/>
          </p:cNvSpPr>
          <p:nvPr/>
        </p:nvSpPr>
        <p:spPr bwMode="auto">
          <a:xfrm rot="16200000">
            <a:off x="-1458119" y="3331369"/>
            <a:ext cx="32623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GB" altLang="en-US" sz="1200"/>
              <a:t>Successful Ageing Index Score</a:t>
            </a:r>
          </a:p>
        </p:txBody>
      </p:sp>
      <p:sp>
        <p:nvSpPr>
          <p:cNvPr id="38" name="TextBox 64"/>
          <p:cNvSpPr txBox="1">
            <a:spLocks noChangeArrowheads="1"/>
          </p:cNvSpPr>
          <p:nvPr/>
        </p:nvSpPr>
        <p:spPr bwMode="auto">
          <a:xfrm>
            <a:off x="3279775" y="5938838"/>
            <a:ext cx="32623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GB" altLang="en-US" sz="1200"/>
              <a:t>Years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679450" y="4038600"/>
            <a:ext cx="8175625" cy="38100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665163" y="1976438"/>
            <a:ext cx="8204200" cy="8413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306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207375" cy="1143000"/>
          </a:xfrm>
        </p:spPr>
        <p:txBody>
          <a:bodyPr/>
          <a:lstStyle/>
          <a:p>
            <a:pPr algn="l" eaLnBrk="1" hangingPunct="1"/>
            <a:r>
              <a:rPr lang="en-GB" altLang="en-US" sz="4800" dirty="0">
                <a:ea typeface="ＭＳ Ｐゴシック" pitchFamily="34" charset="-128"/>
              </a:rPr>
              <a:t>Trajectory Analysis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0"/>
            <a:ext cx="8813800" cy="4495800"/>
          </a:xfrm>
          <a:prstGeom prst="rect">
            <a:avLst/>
          </a:prstGeom>
        </p:spPr>
      </p:pic>
      <p:sp>
        <p:nvSpPr>
          <p:cNvPr id="14" name="TextBox 1"/>
          <p:cNvSpPr txBox="1">
            <a:spLocks noChangeArrowheads="1"/>
          </p:cNvSpPr>
          <p:nvPr/>
        </p:nvSpPr>
        <p:spPr bwMode="auto">
          <a:xfrm>
            <a:off x="3479800" y="5926455"/>
            <a:ext cx="30755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GB" altLang="en-US" sz="1200" dirty="0"/>
              <a:t>Odds Ratio</a:t>
            </a:r>
          </a:p>
        </p:txBody>
      </p:sp>
      <p:sp>
        <p:nvSpPr>
          <p:cNvPr id="15" name="TextBox 2"/>
          <p:cNvSpPr txBox="1">
            <a:spLocks noChangeArrowheads="1"/>
          </p:cNvSpPr>
          <p:nvPr/>
        </p:nvSpPr>
        <p:spPr bwMode="auto">
          <a:xfrm>
            <a:off x="7747000" y="1752600"/>
            <a:ext cx="158899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GB" altLang="en-US" sz="1200" dirty="0"/>
              <a:t>Education</a:t>
            </a:r>
            <a:br>
              <a:rPr lang="en-GB" altLang="en-US" sz="1200" dirty="0"/>
            </a:br>
            <a:r>
              <a:rPr lang="en-GB" altLang="en-US" sz="1200" dirty="0"/>
              <a:t> (years):</a:t>
            </a:r>
          </a:p>
          <a:p>
            <a:pPr algn="ctr" eaLnBrk="1" hangingPunct="1"/>
            <a:r>
              <a:rPr lang="en-GB" altLang="en-US" sz="1200" dirty="0"/>
              <a:t>0-9 </a:t>
            </a:r>
          </a:p>
          <a:p>
            <a:pPr algn="ctr" eaLnBrk="1" hangingPunct="1"/>
            <a:r>
              <a:rPr lang="en-GB" altLang="en-US" sz="1200" dirty="0"/>
              <a:t>10-11</a:t>
            </a:r>
          </a:p>
          <a:p>
            <a:pPr algn="ctr" eaLnBrk="1" hangingPunct="1"/>
            <a:r>
              <a:rPr lang="en-GB" altLang="en-US" sz="1200" dirty="0"/>
              <a:t>&gt;12</a:t>
            </a:r>
          </a:p>
        </p:txBody>
      </p:sp>
    </p:spTree>
    <p:extLst>
      <p:ext uri="{BB962C8B-B14F-4D97-AF65-F5344CB8AC3E}">
        <p14:creationId xmlns:p14="http://schemas.microsoft.com/office/powerpoint/2010/main" val="208776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207375" cy="1143000"/>
          </a:xfrm>
        </p:spPr>
        <p:txBody>
          <a:bodyPr/>
          <a:lstStyle/>
          <a:p>
            <a:r>
              <a:rPr lang="en-GB" altLang="en-US" sz="4800" dirty="0">
                <a:ea typeface="ＭＳ Ｐゴシック" pitchFamily="34" charset="-128"/>
              </a:rPr>
              <a:t>MODELLING Issues</a:t>
            </a:r>
          </a:p>
        </p:txBody>
      </p:sp>
      <p:sp>
        <p:nvSpPr>
          <p:cNvPr id="7" name="AutoShape 18"/>
          <p:cNvSpPr>
            <a:spLocks noChangeAspect="1" noChangeArrowheads="1"/>
          </p:cNvSpPr>
          <p:nvPr/>
        </p:nvSpPr>
        <p:spPr bwMode="auto">
          <a:xfrm>
            <a:off x="293450" y="1676400"/>
            <a:ext cx="7056784" cy="40338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158271" y="2105460"/>
            <a:ext cx="2824025" cy="3300126"/>
          </a:xfrm>
          <a:prstGeom prst="rect">
            <a:avLst/>
          </a:prstGeom>
          <a:solidFill>
            <a:srgbClr val="C0C0C0">
              <a:alpha val="25098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397933" y="2105460"/>
            <a:ext cx="2760338" cy="3300126"/>
          </a:xfrm>
          <a:prstGeom prst="rect">
            <a:avLst/>
          </a:prstGeom>
          <a:solidFill>
            <a:srgbClr val="C0C0C0">
              <a:alpha val="50195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>
            <a:off x="1397933" y="2105460"/>
            <a:ext cx="0" cy="330012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>
            <a:off x="1397933" y="5405586"/>
            <a:ext cx="55843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446378" y="3853291"/>
            <a:ext cx="951555" cy="2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8520" tIns="29261" rIns="58520" bIns="29261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Functioning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3587499" y="5508886"/>
            <a:ext cx="1165628" cy="242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8520" tIns="29261" rIns="58520" bIns="29261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Time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6735175" y="5467433"/>
            <a:ext cx="615059" cy="242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8520" tIns="29261" rIns="58520" bIns="29261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Death 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Line 12"/>
          <p:cNvSpPr>
            <a:spLocks noChangeShapeType="1"/>
          </p:cNvSpPr>
          <p:nvPr/>
        </p:nvSpPr>
        <p:spPr bwMode="auto">
          <a:xfrm>
            <a:off x="1397933" y="2961182"/>
            <a:ext cx="5584363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AutoShape 13"/>
          <p:cNvSpPr>
            <a:spLocks/>
          </p:cNvSpPr>
          <p:nvPr/>
        </p:nvSpPr>
        <p:spPr bwMode="auto">
          <a:xfrm flipH="1">
            <a:off x="7042638" y="2105460"/>
            <a:ext cx="224910" cy="855721"/>
          </a:xfrm>
          <a:prstGeom prst="leftBrace">
            <a:avLst>
              <a:gd name="adj1" fmla="val 38824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1458275" y="1676400"/>
            <a:ext cx="2762880" cy="29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8520" tIns="29261" rIns="58520" bIns="29261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Line 15"/>
          <p:cNvSpPr>
            <a:spLocks noChangeShapeType="1"/>
          </p:cNvSpPr>
          <p:nvPr/>
        </p:nvSpPr>
        <p:spPr bwMode="auto">
          <a:xfrm flipV="1">
            <a:off x="6982296" y="5345472"/>
            <a:ext cx="0" cy="12182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1397933" y="1794095"/>
            <a:ext cx="2760338" cy="274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8520" tIns="29261" rIns="58520" bIns="29261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Successful aging trajectory 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4158271" y="1799160"/>
            <a:ext cx="2824025" cy="274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8520" tIns="29261" rIns="58520" bIns="29261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End-of-life trajectory 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1397933" y="2379638"/>
            <a:ext cx="5584363" cy="2659401"/>
          </a:xfrm>
          <a:custGeom>
            <a:avLst/>
            <a:gdLst>
              <a:gd name="T0" fmla="*/ 0 w 4128"/>
              <a:gd name="T1" fmla="*/ 23258 h 1973"/>
              <a:gd name="T2" fmla="*/ 1421618 w 4128"/>
              <a:gd name="T3" fmla="*/ 68764 h 1973"/>
              <a:gd name="T4" fmla="*/ 2063672 w 4128"/>
              <a:gd name="T5" fmla="*/ 435843 h 1973"/>
              <a:gd name="T6" fmla="*/ 2660226 w 4128"/>
              <a:gd name="T7" fmla="*/ 1398540 h 1973"/>
              <a:gd name="T8" fmla="*/ 4173855 w 4128"/>
              <a:gd name="T9" fmla="*/ 1995170 h 19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128" h="1973">
                <a:moveTo>
                  <a:pt x="0" y="23"/>
                </a:moveTo>
                <a:cubicBezTo>
                  <a:pt x="533" y="11"/>
                  <a:pt x="1066" y="0"/>
                  <a:pt x="1406" y="68"/>
                </a:cubicBezTo>
                <a:cubicBezTo>
                  <a:pt x="1746" y="136"/>
                  <a:pt x="1837" y="212"/>
                  <a:pt x="2041" y="431"/>
                </a:cubicBezTo>
                <a:cubicBezTo>
                  <a:pt x="2245" y="650"/>
                  <a:pt x="2283" y="1126"/>
                  <a:pt x="2631" y="1383"/>
                </a:cubicBezTo>
                <a:cubicBezTo>
                  <a:pt x="2979" y="1640"/>
                  <a:pt x="4037" y="1905"/>
                  <a:pt x="4128" y="1973"/>
                </a:cubicBezTo>
              </a:path>
            </a:pathLst>
          </a:custGeom>
          <a:noFill/>
          <a:ln w="2540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1397933" y="2410961"/>
            <a:ext cx="5584363" cy="855721"/>
          </a:xfrm>
          <a:custGeom>
            <a:avLst/>
            <a:gdLst>
              <a:gd name="T0" fmla="*/ 0 w 4128"/>
              <a:gd name="T1" fmla="*/ 0 h 635"/>
              <a:gd name="T2" fmla="*/ 917075 w 4128"/>
              <a:gd name="T3" fmla="*/ 274992 h 635"/>
              <a:gd name="T4" fmla="*/ 2063672 w 4128"/>
              <a:gd name="T5" fmla="*/ 412488 h 635"/>
              <a:gd name="T6" fmla="*/ 4173855 w 4128"/>
              <a:gd name="T7" fmla="*/ 641985 h 63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128" h="635">
                <a:moveTo>
                  <a:pt x="0" y="0"/>
                </a:moveTo>
                <a:cubicBezTo>
                  <a:pt x="283" y="102"/>
                  <a:pt x="567" y="204"/>
                  <a:pt x="907" y="272"/>
                </a:cubicBezTo>
                <a:cubicBezTo>
                  <a:pt x="1247" y="340"/>
                  <a:pt x="1504" y="348"/>
                  <a:pt x="2041" y="408"/>
                </a:cubicBezTo>
                <a:cubicBezTo>
                  <a:pt x="2578" y="468"/>
                  <a:pt x="4030" y="605"/>
                  <a:pt x="4128" y="635"/>
                </a:cubicBez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1397933" y="2410961"/>
            <a:ext cx="5584363" cy="1772356"/>
          </a:xfrm>
          <a:custGeom>
            <a:avLst/>
            <a:gdLst>
              <a:gd name="T0" fmla="*/ 0 w 4128"/>
              <a:gd name="T1" fmla="*/ 0 h 1315"/>
              <a:gd name="T2" fmla="*/ 1376118 w 4128"/>
              <a:gd name="T3" fmla="*/ 183022 h 1315"/>
              <a:gd name="T4" fmla="*/ 2063672 w 4128"/>
              <a:gd name="T5" fmla="*/ 412558 h 1315"/>
              <a:gd name="T6" fmla="*/ 3256780 w 4128"/>
              <a:gd name="T7" fmla="*/ 1100154 h 1315"/>
              <a:gd name="T8" fmla="*/ 4173855 w 4128"/>
              <a:gd name="T9" fmla="*/ 1329690 h 13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128" h="1315">
                <a:moveTo>
                  <a:pt x="0" y="0"/>
                </a:moveTo>
                <a:cubicBezTo>
                  <a:pt x="510" y="56"/>
                  <a:pt x="1021" y="113"/>
                  <a:pt x="1361" y="181"/>
                </a:cubicBezTo>
                <a:cubicBezTo>
                  <a:pt x="1701" y="249"/>
                  <a:pt x="1731" y="257"/>
                  <a:pt x="2041" y="408"/>
                </a:cubicBezTo>
                <a:cubicBezTo>
                  <a:pt x="2351" y="559"/>
                  <a:pt x="2873" y="937"/>
                  <a:pt x="3221" y="1088"/>
                </a:cubicBezTo>
                <a:cubicBezTo>
                  <a:pt x="3569" y="1239"/>
                  <a:pt x="3932" y="1277"/>
                  <a:pt x="4128" y="1315"/>
                </a:cubicBezTo>
              </a:path>
            </a:pathLst>
          </a:custGeom>
          <a:noFill/>
          <a:ln w="25400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" name="Text Box 2"/>
          <p:cNvSpPr txBox="1">
            <a:spLocks noChangeArrowheads="1"/>
          </p:cNvSpPr>
          <p:nvPr/>
        </p:nvSpPr>
        <p:spPr bwMode="auto">
          <a:xfrm>
            <a:off x="7347385" y="2215139"/>
            <a:ext cx="1949015" cy="766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8520" tIns="29261" rIns="58520" bIns="29261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Range of functioning for “successful ageing”</a:t>
            </a:r>
            <a:endParaRPr kumimoji="0" lang="en-GB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28"/>
          <p:cNvSpPr>
            <a:spLocks noChangeArrowheads="1"/>
          </p:cNvSpPr>
          <p:nvPr/>
        </p:nvSpPr>
        <p:spPr bwMode="auto">
          <a:xfrm>
            <a:off x="-1447800" y="385973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3407444" y="5472876"/>
            <a:ext cx="1525709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1068349" y="5915364"/>
            <a:ext cx="6305612" cy="73866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Book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Book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Book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Book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Book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Arial" pitchFamily="34" charset="0"/>
              </a:rPr>
              <a:t>Cosco, T.D., Stephan, B., </a:t>
            </a:r>
            <a:r>
              <a:rPr lang="en-US" altLang="en-US" sz="1400" dirty="0" err="1">
                <a:latin typeface="Arial" pitchFamily="34" charset="0"/>
              </a:rPr>
              <a:t>Brayne</a:t>
            </a:r>
            <a:r>
              <a:rPr lang="en-US" altLang="en-US" sz="1400" dirty="0">
                <a:latin typeface="Arial" pitchFamily="34" charset="0"/>
              </a:rPr>
              <a:t>, C. (2013) </a:t>
            </a:r>
            <a:r>
              <a:rPr lang="en-US" altLang="en-US" sz="1400" b="1" dirty="0">
                <a:latin typeface="Arial" pitchFamily="34" charset="0"/>
              </a:rPr>
              <a:t>Deathless models of aging and the importance of acknowledging the dying process</a:t>
            </a:r>
            <a:r>
              <a:rPr lang="en-US" altLang="en-US" sz="1400" dirty="0">
                <a:latin typeface="Arial" pitchFamily="34" charset="0"/>
              </a:rPr>
              <a:t>. </a:t>
            </a:r>
            <a:r>
              <a:rPr lang="en-US" altLang="en-US" sz="1400" i="1" dirty="0">
                <a:latin typeface="Arial" pitchFamily="34" charset="0"/>
              </a:rPr>
              <a:t>Canadian Medical Association Journal.</a:t>
            </a:r>
            <a:r>
              <a:rPr lang="en-US" altLang="en-US" sz="1400" dirty="0">
                <a:latin typeface="Arial" pitchFamily="34" charset="0"/>
              </a:rPr>
              <a:t> 185(9): 751-752.	</a:t>
            </a:r>
            <a:endParaRPr lang="en-GB" altLang="en-US" sz="1400" dirty="0">
              <a:latin typeface="Arial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29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5574558" y="2130201"/>
            <a:ext cx="2628292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Last Wave  Before Death (</a:t>
            </a:r>
            <a:r>
              <a:rPr lang="en-GB" sz="1200" dirty="0" err="1"/>
              <a:t>t1</a:t>
            </a:r>
            <a:r>
              <a:rPr lang="en-GB" sz="1200" dirty="0"/>
              <a:t>)</a:t>
            </a:r>
            <a:br>
              <a:rPr lang="en-GB" sz="1200" dirty="0"/>
            </a:br>
            <a:r>
              <a:rPr lang="en-GB" sz="1200" dirty="0"/>
              <a:t>(n= 1015)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574558" y="2895600"/>
            <a:ext cx="2628292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2</a:t>
            </a:r>
            <a:r>
              <a:rPr lang="en-GB" sz="1200" baseline="30000" dirty="0"/>
              <a:t>nd</a:t>
            </a:r>
            <a:r>
              <a:rPr lang="en-GB" sz="1200" dirty="0"/>
              <a:t> Last Wave  Before Death (</a:t>
            </a:r>
            <a:r>
              <a:rPr lang="en-GB" sz="1200" dirty="0" err="1"/>
              <a:t>t2</a:t>
            </a:r>
            <a:r>
              <a:rPr lang="en-GB" sz="1200" dirty="0"/>
              <a:t>)</a:t>
            </a:r>
            <a:br>
              <a:rPr lang="en-GB" sz="1200" dirty="0"/>
            </a:br>
            <a:r>
              <a:rPr lang="en-GB" sz="1200" dirty="0"/>
              <a:t>(n= 361)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68106" y="3675598"/>
            <a:ext cx="2628292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3rd Last Wave  Before Death (</a:t>
            </a:r>
            <a:r>
              <a:rPr lang="en-GB" sz="1200" dirty="0" err="1"/>
              <a:t>t3</a:t>
            </a:r>
            <a:r>
              <a:rPr lang="en-GB" sz="1200" dirty="0"/>
              <a:t>)</a:t>
            </a:r>
            <a:br>
              <a:rPr lang="en-GB" sz="1200" dirty="0"/>
            </a:br>
            <a:r>
              <a:rPr lang="en-GB" sz="1200" dirty="0"/>
              <a:t>(n= 171)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585575" y="4440819"/>
            <a:ext cx="2628292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4th Last Wave  Before Death (</a:t>
            </a:r>
            <a:r>
              <a:rPr lang="en-GB" sz="1200" dirty="0" err="1"/>
              <a:t>t4</a:t>
            </a:r>
            <a:r>
              <a:rPr lang="en-GB" sz="1200" dirty="0"/>
              <a:t>)</a:t>
            </a:r>
            <a:br>
              <a:rPr lang="en-GB" sz="1200" dirty="0"/>
            </a:br>
            <a:r>
              <a:rPr lang="en-GB" sz="1200" dirty="0"/>
              <a:t>(n= 65)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6888704" y="2592695"/>
            <a:ext cx="0" cy="28803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6882252" y="3373725"/>
            <a:ext cx="0" cy="28803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6899721" y="4141770"/>
            <a:ext cx="0" cy="28803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ight Brace 31"/>
          <p:cNvSpPr/>
          <p:nvPr/>
        </p:nvSpPr>
        <p:spPr>
          <a:xfrm flipH="1">
            <a:off x="5203707" y="2130200"/>
            <a:ext cx="288032" cy="2772283"/>
          </a:xfrm>
          <a:prstGeom prst="rightBrace">
            <a:avLst>
              <a:gd name="adj1" fmla="val 8333"/>
              <a:gd name="adj2" fmla="val 21949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000"/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26" r="38277"/>
          <a:stretch/>
        </p:blipFill>
        <p:spPr bwMode="auto">
          <a:xfrm>
            <a:off x="3077761" y="1023640"/>
            <a:ext cx="1392964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Right Brace 57"/>
          <p:cNvSpPr/>
          <p:nvPr/>
        </p:nvSpPr>
        <p:spPr>
          <a:xfrm>
            <a:off x="4542653" y="1987583"/>
            <a:ext cx="321568" cy="4293857"/>
          </a:xfrm>
          <a:prstGeom prst="rightBrace">
            <a:avLst>
              <a:gd name="adj1" fmla="val 8333"/>
              <a:gd name="adj2" fmla="val 17559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000"/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228600" y="0"/>
            <a:ext cx="820737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b="0" kern="1200" cap="all" baseline="0">
                <a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4800" smtClean="0">
                <a:ea typeface="ＭＳ Ｐゴシック" pitchFamily="34" charset="-128"/>
              </a:rPr>
              <a:t>Longitudinal Analysis</a:t>
            </a:r>
            <a:endParaRPr lang="en-GB" altLang="en-US" sz="4800" dirty="0">
              <a:ea typeface="ＭＳ Ｐゴシック" pitchFamily="34" charset="-128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25" t="69582" r="38278"/>
          <a:stretch/>
        </p:blipFill>
        <p:spPr bwMode="auto">
          <a:xfrm>
            <a:off x="-2971800" y="22783800"/>
            <a:ext cx="8546358" cy="9826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89" t="92435" r="38447" b="3339"/>
          <a:stretch/>
        </p:blipFill>
        <p:spPr bwMode="auto">
          <a:xfrm>
            <a:off x="1754943" y="5889683"/>
            <a:ext cx="4038600" cy="658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4558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32" grpId="0" animBg="1"/>
      <p:bldP spid="5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207375" cy="1143000"/>
          </a:xfrm>
        </p:spPr>
        <p:txBody>
          <a:bodyPr/>
          <a:lstStyle/>
          <a:p>
            <a:pPr algn="l" eaLnBrk="1" hangingPunct="1"/>
            <a:r>
              <a:rPr lang="en-GB" altLang="en-US" sz="4800" dirty="0">
                <a:ea typeface="ＭＳ Ｐゴシック" pitchFamily="34" charset="-128"/>
              </a:rPr>
              <a:t>Longitudinal Analysis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1115964"/>
            <a:ext cx="9144000" cy="55515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1" name="Group 80"/>
          <p:cNvGrpSpPr/>
          <p:nvPr/>
        </p:nvGrpSpPr>
        <p:grpSpPr>
          <a:xfrm>
            <a:off x="731781" y="1554838"/>
            <a:ext cx="7849512" cy="3687336"/>
            <a:chOff x="-10535995" y="-2919216"/>
            <a:chExt cx="9811890" cy="460917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90" r="93834" b="18155"/>
            <a:stretch/>
          </p:blipFill>
          <p:spPr>
            <a:xfrm>
              <a:off x="-10535995" y="-2890556"/>
              <a:ext cx="457200" cy="3968420"/>
            </a:xfrm>
            <a:prstGeom prst="rect">
              <a:avLst/>
            </a:prstGeom>
            <a:scene3d>
              <a:camera prst="perspectiveFront" fov="0">
                <a:rot lat="0" lon="1080000" rev="0"/>
              </a:camera>
              <a:lightRig rig="threePt" dir="t"/>
            </a:scene3d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98" r="3175" b="7889"/>
            <a:stretch/>
          </p:blipFill>
          <p:spPr>
            <a:xfrm flipH="1">
              <a:off x="-10301170" y="-2919216"/>
              <a:ext cx="9469053" cy="4466178"/>
            </a:xfrm>
            <a:prstGeom prst="rect">
              <a:avLst/>
            </a:prstGeom>
            <a:scene3d>
              <a:camera prst="perspectiveFront" fov="0">
                <a:rot lat="0" lon="1080000" rev="0"/>
              </a:camera>
              <a:lightRig rig="threePt" dir="t"/>
            </a:scene3d>
          </p:spPr>
        </p:pic>
        <p:cxnSp>
          <p:nvCxnSpPr>
            <p:cNvPr id="14" name="Straight Connector 13"/>
            <p:cNvCxnSpPr/>
            <p:nvPr/>
          </p:nvCxnSpPr>
          <p:spPr>
            <a:xfrm>
              <a:off x="-10085145" y="-2521491"/>
              <a:ext cx="9001000" cy="10801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-10085145" y="-2606630"/>
              <a:ext cx="9001000" cy="913232"/>
            </a:xfrm>
            <a:prstGeom prst="line">
              <a:avLst/>
            </a:prstGeom>
            <a:ln w="381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-10085145" y="-2175819"/>
              <a:ext cx="9034177" cy="1592009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-10070631" y="-2809523"/>
              <a:ext cx="0" cy="403850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-10078795" y="1554729"/>
              <a:ext cx="901966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 flipV="1">
              <a:off x="-10076981" y="1222628"/>
              <a:ext cx="89749" cy="4231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-10172666" y="1262104"/>
              <a:ext cx="189407" cy="7137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 flipV="1">
              <a:off x="-10175960" y="1330341"/>
              <a:ext cx="105329" cy="4051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-10069467" y="1365249"/>
              <a:ext cx="0" cy="18948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76" t="78037" r="93834" b="18155"/>
            <a:stretch/>
          </p:blipFill>
          <p:spPr>
            <a:xfrm>
              <a:off x="-10173195" y="1471347"/>
              <a:ext cx="82550" cy="184634"/>
            </a:xfrm>
            <a:prstGeom prst="rect">
              <a:avLst/>
            </a:prstGeom>
            <a:scene3d>
              <a:camera prst="perspectiveFront" fov="0">
                <a:rot lat="0" lon="1080000" rev="0"/>
              </a:camera>
              <a:lightRig rig="threePt" dir="t"/>
            </a:scene3d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67" t="92686" r="1933" b="4889"/>
            <a:stretch/>
          </p:blipFill>
          <p:spPr>
            <a:xfrm>
              <a:off x="-10210800" y="1572361"/>
              <a:ext cx="9486695" cy="117593"/>
            </a:xfrm>
            <a:prstGeom prst="rect">
              <a:avLst/>
            </a:prstGeom>
            <a:scene3d>
              <a:camera prst="perspectiveFront" fov="0">
                <a:rot lat="0" lon="1080000" rev="0"/>
              </a:camera>
              <a:lightRig rig="threePt" dir="t"/>
            </a:scene3d>
          </p:spPr>
        </p:pic>
      </p:grpSp>
      <p:sp>
        <p:nvSpPr>
          <p:cNvPr id="76" name="TextBox 75"/>
          <p:cNvSpPr txBox="1">
            <a:spLocks noChangeArrowheads="1"/>
          </p:cNvSpPr>
          <p:nvPr/>
        </p:nvSpPr>
        <p:spPr bwMode="auto">
          <a:xfrm>
            <a:off x="1391930" y="5642410"/>
            <a:ext cx="6601862" cy="73866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Book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Book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Book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Book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Book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Arial" pitchFamily="34" charset="0"/>
                <a:cs typeface="Arial" panose="020B0604020202020204" pitchFamily="34" charset="0"/>
              </a:rPr>
              <a:t>Cosco, T.D., Muniz, G., Stephan, B.C., </a:t>
            </a:r>
            <a:r>
              <a:rPr lang="en-US" altLang="en-US" sz="1400" dirty="0" err="1">
                <a:latin typeface="Arial" pitchFamily="34" charset="0"/>
                <a:cs typeface="Arial" panose="020B0604020202020204" pitchFamily="34" charset="0"/>
              </a:rPr>
              <a:t>Brayne</a:t>
            </a:r>
            <a:r>
              <a:rPr lang="en-US" altLang="en-US" sz="1400" dirty="0">
                <a:latin typeface="Arial" pitchFamily="34" charset="0"/>
                <a:cs typeface="Arial" panose="020B0604020202020204" pitchFamily="34" charset="0"/>
              </a:rPr>
              <a:t>, C. (2016) </a:t>
            </a:r>
            <a:r>
              <a:rPr lang="en-US" altLang="en-US" sz="1400" b="1" dirty="0">
                <a:latin typeface="Arial" pitchFamily="34" charset="0"/>
                <a:cs typeface="Arial" panose="020B0604020202020204" pitchFamily="34" charset="0"/>
              </a:rPr>
              <a:t>A novel approach to the examination of successful aging trajectories at the end of life</a:t>
            </a:r>
            <a:r>
              <a:rPr lang="en-US" altLang="en-US" sz="1400" dirty="0">
                <a:latin typeface="Arial" pitchFamily="34" charset="0"/>
                <a:cs typeface="Arial" panose="020B0604020202020204" pitchFamily="34" charset="0"/>
              </a:rPr>
              <a:t>. </a:t>
            </a:r>
            <a:r>
              <a:rPr lang="en-US" altLang="en-US" sz="1400" i="1" dirty="0">
                <a:latin typeface="Arial" pitchFamily="34" charset="0"/>
                <a:cs typeface="Arial" panose="020B0604020202020204" pitchFamily="34" charset="0"/>
              </a:rPr>
              <a:t>Canadian Journal on Aging.</a:t>
            </a:r>
            <a:r>
              <a:rPr lang="en-US" altLang="en-US" sz="1400" dirty="0">
                <a:latin typeface="Arial" pitchFamily="34" charset="0"/>
                <a:cs typeface="Arial" panose="020B0604020202020204" pitchFamily="34" charset="0"/>
              </a:rPr>
              <a:t> 35(4): 533-540</a:t>
            </a:r>
            <a:endParaRPr lang="en-GB" altLang="en-US" sz="1400" dirty="0">
              <a:latin typeface="Arial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1451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3"/>
          <p:cNvSpPr>
            <a:spLocks noGrp="1" noChangeArrowheads="1"/>
          </p:cNvSpPr>
          <p:nvPr>
            <p:ph idx="1"/>
          </p:nvPr>
        </p:nvSpPr>
        <p:spPr>
          <a:xfrm>
            <a:off x="792163" y="1898650"/>
            <a:ext cx="7305675" cy="4167188"/>
          </a:xfrm>
          <a:noFill/>
        </p:spPr>
        <p:txBody>
          <a:bodyPr/>
          <a:lstStyle/>
          <a:p>
            <a:pPr eaLnBrk="1" hangingPunct="1">
              <a:lnSpc>
                <a:spcPct val="110000"/>
              </a:lnSpc>
              <a:spcBef>
                <a:spcPct val="50000"/>
              </a:spcBef>
              <a:spcAft>
                <a:spcPct val="30000"/>
              </a:spcAft>
            </a:pPr>
            <a:endParaRPr lang="en-US" altLang="en-US" smtClean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110000"/>
              </a:lnSpc>
            </a:pPr>
            <a:endParaRPr lang="en-US" altLang="en-US" sz="1800" smtClean="0">
              <a:ea typeface="ＭＳ Ｐゴシック" panose="020B0600070205080204" pitchFamily="34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84" t="1231" r="11028" b="6033"/>
          <a:stretch>
            <a:fillRect/>
          </a:stretch>
        </p:blipFill>
        <p:spPr bwMode="auto">
          <a:xfrm>
            <a:off x="6234504" y="2808287"/>
            <a:ext cx="2562225" cy="254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http://img06.deviantart.net/462a/i/2002/6/1/b/our_dry_earth_-_play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7" t="11787" r="3963" b="36363"/>
          <a:stretch>
            <a:fillRect/>
          </a:stretch>
        </p:blipFill>
        <p:spPr bwMode="auto">
          <a:xfrm>
            <a:off x="443304" y="2919412"/>
            <a:ext cx="2249487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http://www.earthrivergeo.com/images/plant-sprout-200x250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9241" y="2919412"/>
            <a:ext cx="19050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945204" y="3484562"/>
            <a:ext cx="36036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920049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920049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920049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920049"/>
              </a:buClr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920049"/>
              </a:buClr>
              <a:buChar char="»"/>
              <a:defRPr 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en-US" sz="6600" b="1">
                <a:latin typeface="Times" panose="02020603050405020304" pitchFamily="18" charset="0"/>
              </a:rPr>
              <a:t>+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515366" y="3522662"/>
            <a:ext cx="35877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920049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920049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920049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920049"/>
              </a:buClr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920049"/>
              </a:buClr>
              <a:buChar char="»"/>
              <a:defRPr 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en-US" sz="6600" b="1">
                <a:latin typeface="Times" panose="02020603050405020304" pitchFamily="18" charset="0"/>
              </a:rPr>
              <a:t>=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8366" y="2286000"/>
            <a:ext cx="2519363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800" b="1" dirty="0">
                <a:latin typeface="+mj-lt"/>
                <a:ea typeface="ＭＳ Ｐゴシック" pitchFamily="50" charset="-128"/>
              </a:rPr>
              <a:t>Adversity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126179" y="1898650"/>
            <a:ext cx="2517775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800" b="1" dirty="0">
                <a:latin typeface="+mj-lt"/>
                <a:ea typeface="ＭＳ Ｐゴシック" pitchFamily="50" charset="-128"/>
              </a:rPr>
              <a:t>Positive Response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234504" y="2281237"/>
            <a:ext cx="2520950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800" b="1" dirty="0">
                <a:latin typeface="+mj-lt"/>
                <a:ea typeface="ＭＳ Ｐゴシック" pitchFamily="50" charset="-128"/>
              </a:rPr>
              <a:t>Resilience</a:t>
            </a: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327416" y="210552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b="0" kern="1200" cap="all" baseline="0">
                <a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dirty="0" smtClean="0">
                <a:ea typeface="ＭＳ Ｐゴシック" pitchFamily="34" charset="-128"/>
              </a:rPr>
              <a:t>Resilience</a:t>
            </a:r>
            <a:endParaRPr lang="en-GB" altLang="en-US" dirty="0">
              <a:ea typeface="ＭＳ Ｐゴシック" pitchFamily="34" charset="-128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343109" y="5752069"/>
            <a:ext cx="7054767" cy="73866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Book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Book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Book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Book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Book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itchFamily="34" charset="0"/>
                <a:ea typeface="ＭＳ Ｐゴシック" pitchFamily="34" charset="-128"/>
              </a:defRPr>
            </a:lvl9pPr>
          </a:lstStyle>
          <a:p>
            <a:pPr defTabSz="914400" eaLnBrk="1" hangingPunct="1">
              <a:spcBef>
                <a:spcPts val="0"/>
              </a:spcBef>
              <a:buNone/>
              <a:defRPr/>
            </a:pPr>
            <a:r>
              <a:rPr lang="en-GB" sz="1400" b="1" dirty="0"/>
              <a:t>Cosco, T.D.</a:t>
            </a:r>
            <a:r>
              <a:rPr lang="en-GB" sz="1400" dirty="0"/>
              <a:t>, Kaushal, A., Hardy, R., Richards, M., </a:t>
            </a:r>
            <a:r>
              <a:rPr lang="en-GB" sz="1400" dirty="0" err="1"/>
              <a:t>Kuh</a:t>
            </a:r>
            <a:r>
              <a:rPr lang="en-GB" sz="1400" dirty="0"/>
              <a:t>, D., Stafford, M. (2017) Operationalising resilience in longitudinal studies: A systematic review of methodological approaches. </a:t>
            </a:r>
            <a:r>
              <a:rPr lang="en-GB" sz="1400" i="1" dirty="0"/>
              <a:t>Journal of Epidemiology and Community Health</a:t>
            </a:r>
            <a:r>
              <a:rPr lang="en-GB" sz="1400" dirty="0"/>
              <a:t>. </a:t>
            </a:r>
            <a:r>
              <a:rPr lang="en-GB" sz="1400" i="1" dirty="0"/>
              <a:t>77</a:t>
            </a:r>
            <a:r>
              <a:rPr lang="en-GB" sz="1400" dirty="0"/>
              <a:t>(1): 98-104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597289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0" grpId="0"/>
      <p:bldP spid="17" grpId="0"/>
      <p:bldP spid="18" grpId="0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2057400"/>
            <a:ext cx="2682106" cy="3322214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333375" y="2209800"/>
            <a:ext cx="8153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dirty="0" smtClean="0"/>
              <a:t>The study of change</a:t>
            </a:r>
            <a:endParaRPr lang="en-GB" sz="3200" dirty="0"/>
          </a:p>
          <a:p>
            <a:r>
              <a:rPr lang="en-GB" sz="3200" dirty="0" smtClean="0"/>
              <a:t>Methodological features</a:t>
            </a:r>
          </a:p>
          <a:p>
            <a:pPr lvl="1"/>
            <a:r>
              <a:rPr lang="en-GB" sz="2800" dirty="0" smtClean="0"/>
              <a:t>Three or more waves of data</a:t>
            </a:r>
          </a:p>
          <a:p>
            <a:pPr lvl="1"/>
            <a:r>
              <a:rPr lang="en-GB" sz="2800" dirty="0" smtClean="0"/>
              <a:t>An outcome whose value </a:t>
            </a:r>
          </a:p>
          <a:p>
            <a:pPr marL="274320" lvl="1" indent="0">
              <a:buNone/>
            </a:pPr>
            <a:r>
              <a:rPr lang="en-GB" sz="2800" dirty="0" smtClean="0"/>
              <a:t>  changes over time</a:t>
            </a:r>
          </a:p>
          <a:p>
            <a:pPr lvl="1"/>
            <a:r>
              <a:rPr lang="en-GB" sz="2800" dirty="0" smtClean="0"/>
              <a:t>Sensible </a:t>
            </a:r>
            <a:r>
              <a:rPr lang="en-GB" sz="2800" dirty="0"/>
              <a:t>m</a:t>
            </a:r>
            <a:r>
              <a:rPr lang="en-GB" sz="2800" dirty="0" smtClean="0"/>
              <a:t>etric for time </a:t>
            </a: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466044" y="678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b="0" kern="1200" cap="all" baseline="0">
                <a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What is longitudinal Research?</a:t>
            </a:r>
          </a:p>
        </p:txBody>
      </p:sp>
    </p:spTree>
    <p:extLst>
      <p:ext uri="{BB962C8B-B14F-4D97-AF65-F5344CB8AC3E}">
        <p14:creationId xmlns:p14="http://schemas.microsoft.com/office/powerpoint/2010/main" val="368392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46118" y="1371600"/>
            <a:ext cx="5528149" cy="692209"/>
          </a:xfrm>
          <a:prstGeom prst="rect">
            <a:avLst/>
          </a:prstGeom>
          <a:pattFill prst="lgGrid">
            <a:fgClr>
              <a:srgbClr val="0070C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2763210" y="1368936"/>
            <a:ext cx="5528149" cy="692209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Isosceles Triangle 5"/>
          <p:cNvSpPr/>
          <p:nvPr/>
        </p:nvSpPr>
        <p:spPr>
          <a:xfrm flipV="1">
            <a:off x="2745138" y="2063809"/>
            <a:ext cx="5529130" cy="2529555"/>
          </a:xfrm>
          <a:prstGeom prst="triangle">
            <a:avLst>
              <a:gd name="adj" fmla="val 100000"/>
            </a:avLst>
          </a:prstGeom>
          <a:pattFill prst="lgGrid">
            <a:fgClr>
              <a:srgbClr val="0070C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2735615" y="4627549"/>
            <a:ext cx="5537673" cy="0"/>
          </a:xfrm>
          <a:prstGeom prst="line">
            <a:avLst/>
          </a:prstGeom>
          <a:ln w="4762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2331156" y="2226179"/>
            <a:ext cx="8546" cy="1546789"/>
          </a:xfrm>
          <a:prstGeom prst="straightConnector1">
            <a:avLst/>
          </a:prstGeom>
          <a:ln w="47625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28600" y="2768740"/>
            <a:ext cx="20185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Functioning</a:t>
            </a:r>
            <a:endParaRPr lang="en-GB" b="1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657704" y="4816058"/>
            <a:ext cx="1693493" cy="3342"/>
          </a:xfrm>
          <a:prstGeom prst="straightConnector1">
            <a:avLst/>
          </a:prstGeom>
          <a:ln w="47625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657704" y="4948608"/>
            <a:ext cx="16246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Adversity</a:t>
            </a:r>
            <a:endParaRPr lang="en-GB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92007" y="5883512"/>
            <a:ext cx="1792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Healthy ageing</a:t>
            </a:r>
            <a:endParaRPr lang="en-GB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54664" y="2063811"/>
            <a:ext cx="5536695" cy="2563738"/>
          </a:xfrm>
          <a:prstGeom prst="line">
            <a:avLst/>
          </a:prstGeom>
          <a:ln w="63500"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745139" y="1371602"/>
            <a:ext cx="0" cy="3255947"/>
          </a:xfrm>
          <a:prstGeom prst="line">
            <a:avLst/>
          </a:prstGeom>
          <a:ln w="4762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92006" y="6396056"/>
            <a:ext cx="2489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Resilience </a:t>
            </a:r>
            <a:endParaRPr lang="en-GB" dirty="0"/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128997" y="5626682"/>
            <a:ext cx="341519" cy="4275"/>
          </a:xfrm>
          <a:prstGeom prst="line">
            <a:avLst/>
          </a:prstGeom>
          <a:ln w="41275"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92006" y="5403365"/>
            <a:ext cx="6299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Expected functioning given adversity experienced</a:t>
            </a:r>
            <a:endParaRPr lang="en-GB" dirty="0"/>
          </a:p>
        </p:txBody>
      </p:sp>
      <p:sp>
        <p:nvSpPr>
          <p:cNvPr id="18" name="Rectangle 17"/>
          <p:cNvSpPr/>
          <p:nvPr/>
        </p:nvSpPr>
        <p:spPr>
          <a:xfrm>
            <a:off x="111905" y="5823740"/>
            <a:ext cx="367470" cy="396544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111905" y="6339698"/>
            <a:ext cx="367470" cy="389719"/>
          </a:xfrm>
          <a:prstGeom prst="rect">
            <a:avLst/>
          </a:prstGeom>
          <a:pattFill prst="lgGrid">
            <a:fgClr>
              <a:srgbClr val="0070C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38100" y="4874972"/>
            <a:ext cx="16736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Legend</a:t>
            </a:r>
            <a:r>
              <a:rPr lang="en-GB" sz="2400" dirty="0" smtClean="0"/>
              <a:t> </a:t>
            </a:r>
            <a:endParaRPr lang="en-GB" sz="2400" dirty="0"/>
          </a:p>
        </p:txBody>
      </p:sp>
      <p:sp>
        <p:nvSpPr>
          <p:cNvPr id="21" name="Rectangle 2"/>
          <p:cNvSpPr txBox="1">
            <a:spLocks noChangeArrowheads="1"/>
          </p:cNvSpPr>
          <p:nvPr/>
        </p:nvSpPr>
        <p:spPr>
          <a:xfrm>
            <a:off x="327416" y="210552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b="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dirty="0" smtClean="0">
                <a:ea typeface="ＭＳ Ｐゴシック" pitchFamily="34" charset="-128"/>
              </a:rPr>
              <a:t>Resilience</a:t>
            </a:r>
            <a:endParaRPr lang="en-GB" altLang="en-US" dirty="0">
              <a:ea typeface="ＭＳ Ｐゴシック" pitchFamily="34" charset="-128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3962400" y="5914682"/>
            <a:ext cx="3733801" cy="73866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Book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Book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Book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Book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Book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Arial" pitchFamily="34" charset="0"/>
                <a:cs typeface="Arial" panose="020B0604020202020204" pitchFamily="34" charset="0"/>
              </a:rPr>
              <a:t>Cosco, T.D., </a:t>
            </a:r>
            <a:r>
              <a:rPr lang="en-US" altLang="en-US" sz="1400" dirty="0" err="1">
                <a:latin typeface="Arial" pitchFamily="34" charset="0"/>
                <a:cs typeface="Arial" panose="020B0604020202020204" pitchFamily="34" charset="0"/>
              </a:rPr>
              <a:t>Howse</a:t>
            </a:r>
            <a:r>
              <a:rPr lang="en-US" altLang="en-US" sz="1400" dirty="0">
                <a:latin typeface="Arial" pitchFamily="34" charset="0"/>
                <a:cs typeface="Arial" panose="020B0604020202020204" pitchFamily="34" charset="0"/>
              </a:rPr>
              <a:t>, K., </a:t>
            </a:r>
            <a:r>
              <a:rPr lang="en-US" altLang="en-US" sz="1400" dirty="0" err="1">
                <a:latin typeface="Arial" pitchFamily="34" charset="0"/>
                <a:cs typeface="Arial" panose="020B0604020202020204" pitchFamily="34" charset="0"/>
              </a:rPr>
              <a:t>Brayne</a:t>
            </a:r>
            <a:r>
              <a:rPr lang="en-US" altLang="en-US" sz="1400" dirty="0">
                <a:latin typeface="Arial" pitchFamily="34" charset="0"/>
                <a:cs typeface="Arial" panose="020B0604020202020204" pitchFamily="34" charset="0"/>
              </a:rPr>
              <a:t>, C. (</a:t>
            </a:r>
            <a:r>
              <a:rPr lang="en-US" altLang="en-US" sz="1400" i="1" dirty="0">
                <a:latin typeface="Arial" pitchFamily="34" charset="0"/>
                <a:cs typeface="Arial" panose="020B0604020202020204" pitchFamily="34" charset="0"/>
              </a:rPr>
              <a:t>in press</a:t>
            </a:r>
            <a:r>
              <a:rPr lang="en-US" altLang="en-US" sz="1400" dirty="0">
                <a:latin typeface="Arial" pitchFamily="34" charset="0"/>
                <a:cs typeface="Arial" panose="020B0604020202020204" pitchFamily="34" charset="0"/>
              </a:rPr>
              <a:t>) </a:t>
            </a:r>
            <a:r>
              <a:rPr lang="en-US" altLang="en-US" sz="1400" b="1" dirty="0">
                <a:latin typeface="Arial" pitchFamily="34" charset="0"/>
                <a:cs typeface="Arial" panose="020B0604020202020204" pitchFamily="34" charset="0"/>
              </a:rPr>
              <a:t>Healthy ageing, resilience, and wellbeing</a:t>
            </a:r>
            <a:r>
              <a:rPr lang="en-US" altLang="en-US" sz="1400" dirty="0">
                <a:latin typeface="Arial" pitchFamily="34" charset="0"/>
                <a:cs typeface="Arial" panose="020B0604020202020204" pitchFamily="34" charset="0"/>
              </a:rPr>
              <a:t>. </a:t>
            </a:r>
            <a:r>
              <a:rPr lang="en-US" altLang="en-US" sz="1400" i="1" dirty="0">
                <a:latin typeface="Arial" pitchFamily="34" charset="0"/>
                <a:cs typeface="Arial" panose="020B0604020202020204" pitchFamily="34" charset="0"/>
              </a:rPr>
              <a:t>Epidemiology and Psychiatric Science</a:t>
            </a:r>
            <a:r>
              <a:rPr lang="en-US" altLang="en-US" sz="1400" dirty="0">
                <a:latin typeface="Arial" pitchFamily="34" charset="0"/>
                <a:cs typeface="Arial" panose="020B0604020202020204" pitchFamily="34" charset="0"/>
              </a:rPr>
              <a:t>.</a:t>
            </a:r>
            <a:endParaRPr lang="en-GB" altLang="en-US" sz="1400" dirty="0">
              <a:latin typeface="Arial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569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2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2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81600" y="4305114"/>
            <a:ext cx="3013075" cy="2201862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494212"/>
            <a:ext cx="2801938" cy="203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172493" y="1062693"/>
            <a:ext cx="4319588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800" b="1" dirty="0">
                <a:ea typeface="ＭＳ Ｐゴシック" pitchFamily="50" charset="-128"/>
              </a:rPr>
              <a:t>Definition-driven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56731" y="3762844"/>
            <a:ext cx="2551112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800" b="1" dirty="0">
                <a:ea typeface="ＭＳ Ｐゴシック" pitchFamily="50" charset="-128"/>
              </a:rPr>
              <a:t>Data-driven</a:t>
            </a:r>
          </a:p>
        </p:txBody>
      </p:sp>
      <p:graphicFrame>
        <p:nvGraphicFramePr>
          <p:cNvPr id="12" name="Table 20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5114951"/>
              </p:ext>
            </p:extLst>
          </p:nvPr>
        </p:nvGraphicFramePr>
        <p:xfrm>
          <a:off x="1371600" y="1585913"/>
          <a:ext cx="4967288" cy="1968784"/>
        </p:xfrm>
        <a:graphic>
          <a:graphicData uri="http://schemas.openxmlformats.org/drawingml/2006/table">
            <a:tbl>
              <a:tblPr/>
              <a:tblGrid>
                <a:gridCol w="11318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112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525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1913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5252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60282">
                <a:tc rowSpan="2" gridSpan="2">
                  <a:txBody>
                    <a:bodyPr/>
                    <a:lstStyle>
                      <a:lvl1pPr defTabSz="909638">
                        <a:spcBef>
                          <a:spcPct val="20000"/>
                        </a:spcBef>
                        <a:buClr>
                          <a:srgbClr val="920049"/>
                        </a:buClr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defTabSz="909638">
                        <a:spcBef>
                          <a:spcPct val="20000"/>
                        </a:spcBef>
                        <a:buClr>
                          <a:srgbClr val="920049"/>
                        </a:buClr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defTabSz="909638">
                        <a:spcBef>
                          <a:spcPct val="20000"/>
                        </a:spcBef>
                        <a:buClr>
                          <a:srgbClr val="920049"/>
                        </a:buClr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defTabSz="909638">
                        <a:spcBef>
                          <a:spcPct val="20000"/>
                        </a:spcBef>
                        <a:buClr>
                          <a:srgbClr val="920049"/>
                        </a:buClr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defTabSz="909638">
                        <a:spcBef>
                          <a:spcPct val="20000"/>
                        </a:spcBef>
                        <a:buClr>
                          <a:srgbClr val="920049"/>
                        </a:buClr>
                        <a:defRPr sz="1600" i="1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defTabSz="909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20049"/>
                        </a:buClr>
                        <a:defRPr sz="1600" i="1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defTabSz="909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20049"/>
                        </a:buClr>
                        <a:defRPr sz="1600" i="1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defTabSz="909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20049"/>
                        </a:buClr>
                        <a:defRPr sz="1600" i="1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defTabSz="909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20049"/>
                        </a:buClr>
                        <a:defRPr sz="1600" i="1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096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-128"/>
                      </a:endParaRPr>
                    </a:p>
                  </a:txBody>
                  <a:tcPr marL="91526" marR="91526" marT="23045" marB="2304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>
                      <a:lvl1pPr defTabSz="909638">
                        <a:spcBef>
                          <a:spcPct val="20000"/>
                        </a:spcBef>
                        <a:buClr>
                          <a:srgbClr val="920049"/>
                        </a:buClr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defTabSz="909638">
                        <a:spcBef>
                          <a:spcPct val="20000"/>
                        </a:spcBef>
                        <a:buClr>
                          <a:srgbClr val="920049"/>
                        </a:buClr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defTabSz="909638">
                        <a:spcBef>
                          <a:spcPct val="20000"/>
                        </a:spcBef>
                        <a:buClr>
                          <a:srgbClr val="920049"/>
                        </a:buClr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defTabSz="909638">
                        <a:spcBef>
                          <a:spcPct val="20000"/>
                        </a:spcBef>
                        <a:buClr>
                          <a:srgbClr val="920049"/>
                        </a:buClr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defTabSz="909638">
                        <a:spcBef>
                          <a:spcPct val="20000"/>
                        </a:spcBef>
                        <a:buClr>
                          <a:srgbClr val="920049"/>
                        </a:buClr>
                        <a:defRPr sz="1600" i="1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defTabSz="909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20049"/>
                        </a:buClr>
                        <a:defRPr sz="1600" i="1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defTabSz="909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20049"/>
                        </a:buClr>
                        <a:defRPr sz="1600" i="1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defTabSz="909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20049"/>
                        </a:buClr>
                        <a:defRPr sz="1600" i="1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defTabSz="909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20049"/>
                        </a:buClr>
                        <a:defRPr sz="1600" i="1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096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Response</a:t>
                      </a:r>
                    </a:p>
                  </a:txBody>
                  <a:tcPr marL="91526" marR="91526" marT="23045" marB="2304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2952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defTabSz="909638">
                        <a:spcBef>
                          <a:spcPct val="20000"/>
                        </a:spcBef>
                        <a:buClr>
                          <a:srgbClr val="920049"/>
                        </a:buClr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defTabSz="909638">
                        <a:spcBef>
                          <a:spcPct val="20000"/>
                        </a:spcBef>
                        <a:buClr>
                          <a:srgbClr val="920049"/>
                        </a:buClr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defTabSz="909638">
                        <a:spcBef>
                          <a:spcPct val="20000"/>
                        </a:spcBef>
                        <a:buClr>
                          <a:srgbClr val="920049"/>
                        </a:buClr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defTabSz="909638">
                        <a:spcBef>
                          <a:spcPct val="20000"/>
                        </a:spcBef>
                        <a:buClr>
                          <a:srgbClr val="920049"/>
                        </a:buClr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defTabSz="909638">
                        <a:spcBef>
                          <a:spcPct val="20000"/>
                        </a:spcBef>
                        <a:buClr>
                          <a:srgbClr val="920049"/>
                        </a:buClr>
                        <a:defRPr sz="1600" i="1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defTabSz="909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20049"/>
                        </a:buClr>
                        <a:defRPr sz="1600" i="1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defTabSz="909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20049"/>
                        </a:buClr>
                        <a:defRPr sz="1600" i="1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defTabSz="909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20049"/>
                        </a:buClr>
                        <a:defRPr sz="1600" i="1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defTabSz="909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20049"/>
                        </a:buClr>
                        <a:defRPr sz="1600" i="1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096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Lowest Tertile</a:t>
                      </a:r>
                    </a:p>
                  </a:txBody>
                  <a:tcPr marL="91526" marR="91526" marT="23045" marB="2304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09638">
                        <a:spcBef>
                          <a:spcPct val="20000"/>
                        </a:spcBef>
                        <a:buClr>
                          <a:srgbClr val="920049"/>
                        </a:buClr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defTabSz="909638">
                        <a:spcBef>
                          <a:spcPct val="20000"/>
                        </a:spcBef>
                        <a:buClr>
                          <a:srgbClr val="920049"/>
                        </a:buClr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defTabSz="909638">
                        <a:spcBef>
                          <a:spcPct val="20000"/>
                        </a:spcBef>
                        <a:buClr>
                          <a:srgbClr val="920049"/>
                        </a:buClr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defTabSz="909638">
                        <a:spcBef>
                          <a:spcPct val="20000"/>
                        </a:spcBef>
                        <a:buClr>
                          <a:srgbClr val="920049"/>
                        </a:buClr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defTabSz="909638">
                        <a:spcBef>
                          <a:spcPct val="20000"/>
                        </a:spcBef>
                        <a:buClr>
                          <a:srgbClr val="920049"/>
                        </a:buClr>
                        <a:defRPr sz="1600" i="1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defTabSz="909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20049"/>
                        </a:buClr>
                        <a:defRPr sz="1600" i="1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defTabSz="909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20049"/>
                        </a:buClr>
                        <a:defRPr sz="1600" i="1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defTabSz="909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20049"/>
                        </a:buClr>
                        <a:defRPr sz="1600" i="1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defTabSz="909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20049"/>
                        </a:buClr>
                        <a:defRPr sz="1600" i="1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096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Middle Tertile</a:t>
                      </a:r>
                    </a:p>
                  </a:txBody>
                  <a:tcPr marL="91526" marR="91526" marT="23045" marB="2304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09638">
                        <a:spcBef>
                          <a:spcPct val="20000"/>
                        </a:spcBef>
                        <a:buClr>
                          <a:srgbClr val="920049"/>
                        </a:buClr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defTabSz="909638">
                        <a:spcBef>
                          <a:spcPct val="20000"/>
                        </a:spcBef>
                        <a:buClr>
                          <a:srgbClr val="920049"/>
                        </a:buClr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defTabSz="909638">
                        <a:spcBef>
                          <a:spcPct val="20000"/>
                        </a:spcBef>
                        <a:buClr>
                          <a:srgbClr val="920049"/>
                        </a:buClr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defTabSz="909638">
                        <a:spcBef>
                          <a:spcPct val="20000"/>
                        </a:spcBef>
                        <a:buClr>
                          <a:srgbClr val="920049"/>
                        </a:buClr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defTabSz="909638">
                        <a:spcBef>
                          <a:spcPct val="20000"/>
                        </a:spcBef>
                        <a:buClr>
                          <a:srgbClr val="920049"/>
                        </a:buClr>
                        <a:defRPr sz="1600" i="1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defTabSz="909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20049"/>
                        </a:buClr>
                        <a:defRPr sz="1600" i="1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defTabSz="909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20049"/>
                        </a:buClr>
                        <a:defRPr sz="1600" i="1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defTabSz="909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20049"/>
                        </a:buClr>
                        <a:defRPr sz="1600" i="1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defTabSz="909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20049"/>
                        </a:buClr>
                        <a:defRPr sz="1600" i="1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096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Highest Tertile</a:t>
                      </a:r>
                    </a:p>
                  </a:txBody>
                  <a:tcPr marL="91526" marR="91526" marT="23045" marB="2304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2088">
                <a:tc rowSpan="3">
                  <a:txBody>
                    <a:bodyPr/>
                    <a:lstStyle>
                      <a:lvl1pPr defTabSz="909638">
                        <a:spcBef>
                          <a:spcPct val="20000"/>
                        </a:spcBef>
                        <a:buClr>
                          <a:srgbClr val="920049"/>
                        </a:buClr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defTabSz="909638">
                        <a:spcBef>
                          <a:spcPct val="20000"/>
                        </a:spcBef>
                        <a:buClr>
                          <a:srgbClr val="920049"/>
                        </a:buClr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defTabSz="909638">
                        <a:spcBef>
                          <a:spcPct val="20000"/>
                        </a:spcBef>
                        <a:buClr>
                          <a:srgbClr val="920049"/>
                        </a:buClr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defTabSz="909638">
                        <a:spcBef>
                          <a:spcPct val="20000"/>
                        </a:spcBef>
                        <a:buClr>
                          <a:srgbClr val="920049"/>
                        </a:buClr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defTabSz="909638">
                        <a:spcBef>
                          <a:spcPct val="20000"/>
                        </a:spcBef>
                        <a:buClr>
                          <a:srgbClr val="920049"/>
                        </a:buClr>
                        <a:defRPr sz="1600" i="1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defTabSz="909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20049"/>
                        </a:buClr>
                        <a:defRPr sz="1600" i="1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defTabSz="909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20049"/>
                        </a:buClr>
                        <a:defRPr sz="1600" i="1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defTabSz="909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20049"/>
                        </a:buClr>
                        <a:defRPr sz="1600" i="1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defTabSz="909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20049"/>
                        </a:buClr>
                        <a:defRPr sz="1600" i="1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096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Adversity </a:t>
                      </a:r>
                    </a:p>
                  </a:txBody>
                  <a:tcPr marL="91526" marR="91526" marT="23045" marB="2304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09638">
                        <a:spcBef>
                          <a:spcPct val="20000"/>
                        </a:spcBef>
                        <a:buClr>
                          <a:srgbClr val="920049"/>
                        </a:buClr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defTabSz="909638">
                        <a:spcBef>
                          <a:spcPct val="20000"/>
                        </a:spcBef>
                        <a:buClr>
                          <a:srgbClr val="920049"/>
                        </a:buClr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defTabSz="909638">
                        <a:spcBef>
                          <a:spcPct val="20000"/>
                        </a:spcBef>
                        <a:buClr>
                          <a:srgbClr val="920049"/>
                        </a:buClr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defTabSz="909638">
                        <a:spcBef>
                          <a:spcPct val="20000"/>
                        </a:spcBef>
                        <a:buClr>
                          <a:srgbClr val="920049"/>
                        </a:buClr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defTabSz="909638">
                        <a:spcBef>
                          <a:spcPct val="20000"/>
                        </a:spcBef>
                        <a:buClr>
                          <a:srgbClr val="920049"/>
                        </a:buClr>
                        <a:defRPr sz="1600" i="1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defTabSz="909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20049"/>
                        </a:buClr>
                        <a:defRPr sz="1600" i="1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defTabSz="909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20049"/>
                        </a:buClr>
                        <a:defRPr sz="1600" i="1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defTabSz="909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20049"/>
                        </a:buClr>
                        <a:defRPr sz="1600" i="1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defTabSz="909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20049"/>
                        </a:buClr>
                        <a:defRPr sz="1600" i="1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096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Highest Tertile</a:t>
                      </a:r>
                    </a:p>
                  </a:txBody>
                  <a:tcPr marL="91526" marR="91526" marT="23045" marB="23045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920049"/>
                        </a:buClr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920049"/>
                        </a:buClr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920049"/>
                        </a:buClr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920049"/>
                        </a:buClr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920049"/>
                        </a:buClr>
                        <a:defRPr sz="1600" i="1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20049"/>
                        </a:buClr>
                        <a:defRPr sz="1600" i="1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20049"/>
                        </a:buClr>
                        <a:defRPr sz="1600" i="1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20049"/>
                        </a:buClr>
                        <a:defRPr sz="1600" i="1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20049"/>
                        </a:buClr>
                        <a:defRPr sz="1600" i="1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Maladaptive</a:t>
                      </a:r>
                    </a:p>
                  </a:txBody>
                  <a:tcPr marL="91526" marR="91526" marT="23045" marB="230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920049"/>
                        </a:buClr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920049"/>
                        </a:buClr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920049"/>
                        </a:buClr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920049"/>
                        </a:buClr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920049"/>
                        </a:buClr>
                        <a:defRPr sz="1600" i="1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20049"/>
                        </a:buClr>
                        <a:defRPr sz="1600" i="1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20049"/>
                        </a:buClr>
                        <a:defRPr sz="1600" i="1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20049"/>
                        </a:buClr>
                        <a:defRPr sz="1600" i="1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20049"/>
                        </a:buClr>
                        <a:defRPr sz="1600" i="1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X</a:t>
                      </a:r>
                    </a:p>
                  </a:txBody>
                  <a:tcPr marL="91526" marR="91526" marT="23045" marB="230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46113">
                        <a:spcBef>
                          <a:spcPct val="20000"/>
                        </a:spcBef>
                        <a:buClr>
                          <a:srgbClr val="920049"/>
                        </a:buClr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defTabSz="646113">
                        <a:spcBef>
                          <a:spcPct val="20000"/>
                        </a:spcBef>
                        <a:buClr>
                          <a:srgbClr val="920049"/>
                        </a:buClr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defTabSz="646113">
                        <a:spcBef>
                          <a:spcPct val="20000"/>
                        </a:spcBef>
                        <a:buClr>
                          <a:srgbClr val="920049"/>
                        </a:buClr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defTabSz="646113">
                        <a:spcBef>
                          <a:spcPct val="20000"/>
                        </a:spcBef>
                        <a:buClr>
                          <a:srgbClr val="920049"/>
                        </a:buClr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defTabSz="646113">
                        <a:spcBef>
                          <a:spcPct val="20000"/>
                        </a:spcBef>
                        <a:buClr>
                          <a:srgbClr val="920049"/>
                        </a:buClr>
                        <a:defRPr sz="1600" i="1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defTabSz="6461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20049"/>
                        </a:buClr>
                        <a:defRPr sz="1600" i="1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defTabSz="6461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20049"/>
                        </a:buClr>
                        <a:defRPr sz="1600" i="1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defTabSz="6461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20049"/>
                        </a:buClr>
                        <a:defRPr sz="1600" i="1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defTabSz="6461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20049"/>
                        </a:buClr>
                        <a:defRPr sz="1600" i="1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6461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Resilient</a:t>
                      </a:r>
                    </a:p>
                  </a:txBody>
                  <a:tcPr marL="91526" marR="91526" marT="23045" marB="230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17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defTabSz="909638">
                        <a:spcBef>
                          <a:spcPct val="20000"/>
                        </a:spcBef>
                        <a:buClr>
                          <a:srgbClr val="920049"/>
                        </a:buClr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defTabSz="909638">
                        <a:spcBef>
                          <a:spcPct val="20000"/>
                        </a:spcBef>
                        <a:buClr>
                          <a:srgbClr val="920049"/>
                        </a:buClr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defTabSz="909638">
                        <a:spcBef>
                          <a:spcPct val="20000"/>
                        </a:spcBef>
                        <a:buClr>
                          <a:srgbClr val="920049"/>
                        </a:buClr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defTabSz="909638">
                        <a:spcBef>
                          <a:spcPct val="20000"/>
                        </a:spcBef>
                        <a:buClr>
                          <a:srgbClr val="920049"/>
                        </a:buClr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defTabSz="909638">
                        <a:spcBef>
                          <a:spcPct val="20000"/>
                        </a:spcBef>
                        <a:buClr>
                          <a:srgbClr val="920049"/>
                        </a:buClr>
                        <a:defRPr sz="1600" i="1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defTabSz="909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20049"/>
                        </a:buClr>
                        <a:defRPr sz="1600" i="1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defTabSz="909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20049"/>
                        </a:buClr>
                        <a:defRPr sz="1600" i="1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defTabSz="909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20049"/>
                        </a:buClr>
                        <a:defRPr sz="1600" i="1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defTabSz="909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20049"/>
                        </a:buClr>
                        <a:defRPr sz="1600" i="1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096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Middle Tertile</a:t>
                      </a:r>
                    </a:p>
                  </a:txBody>
                  <a:tcPr marL="91526" marR="91526" marT="23045" marB="23045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920049"/>
                        </a:buClr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920049"/>
                        </a:buClr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920049"/>
                        </a:buClr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920049"/>
                        </a:buClr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920049"/>
                        </a:buClr>
                        <a:defRPr sz="1600" i="1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20049"/>
                        </a:buClr>
                        <a:defRPr sz="1600" i="1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20049"/>
                        </a:buClr>
                        <a:defRPr sz="1600" i="1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20049"/>
                        </a:buClr>
                        <a:defRPr sz="1600" i="1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20049"/>
                        </a:buClr>
                        <a:defRPr sz="1600" i="1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X</a:t>
                      </a:r>
                    </a:p>
                  </a:txBody>
                  <a:tcPr marL="91526" marR="91526" marT="23045" marB="230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920049"/>
                        </a:buClr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920049"/>
                        </a:buClr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920049"/>
                        </a:buClr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920049"/>
                        </a:buClr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920049"/>
                        </a:buClr>
                        <a:defRPr sz="1600" i="1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20049"/>
                        </a:buClr>
                        <a:defRPr sz="1600" i="1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20049"/>
                        </a:buClr>
                        <a:defRPr sz="1600" i="1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20049"/>
                        </a:buClr>
                        <a:defRPr sz="1600" i="1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20049"/>
                        </a:buClr>
                        <a:defRPr sz="1600" i="1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X</a:t>
                      </a:r>
                    </a:p>
                  </a:txBody>
                  <a:tcPr marL="91526" marR="91526" marT="23045" marB="230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46113">
                        <a:spcBef>
                          <a:spcPct val="20000"/>
                        </a:spcBef>
                        <a:buClr>
                          <a:srgbClr val="920049"/>
                        </a:buClr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defTabSz="646113">
                        <a:spcBef>
                          <a:spcPct val="20000"/>
                        </a:spcBef>
                        <a:buClr>
                          <a:srgbClr val="920049"/>
                        </a:buClr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defTabSz="646113">
                        <a:spcBef>
                          <a:spcPct val="20000"/>
                        </a:spcBef>
                        <a:buClr>
                          <a:srgbClr val="920049"/>
                        </a:buClr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defTabSz="646113">
                        <a:spcBef>
                          <a:spcPct val="20000"/>
                        </a:spcBef>
                        <a:buClr>
                          <a:srgbClr val="920049"/>
                        </a:buClr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defTabSz="646113">
                        <a:spcBef>
                          <a:spcPct val="20000"/>
                        </a:spcBef>
                        <a:buClr>
                          <a:srgbClr val="920049"/>
                        </a:buClr>
                        <a:defRPr sz="1600" i="1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defTabSz="6461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20049"/>
                        </a:buClr>
                        <a:defRPr sz="1600" i="1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defTabSz="6461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20049"/>
                        </a:buClr>
                        <a:defRPr sz="1600" i="1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defTabSz="6461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20049"/>
                        </a:buClr>
                        <a:defRPr sz="1600" i="1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defTabSz="6461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20049"/>
                        </a:buClr>
                        <a:defRPr sz="1600" i="1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6461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X</a:t>
                      </a:r>
                    </a:p>
                  </a:txBody>
                  <a:tcPr marL="91526" marR="91526" marT="23045" marB="230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117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defTabSz="909638">
                        <a:spcBef>
                          <a:spcPct val="20000"/>
                        </a:spcBef>
                        <a:buClr>
                          <a:srgbClr val="920049"/>
                        </a:buClr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defTabSz="909638">
                        <a:spcBef>
                          <a:spcPct val="20000"/>
                        </a:spcBef>
                        <a:buClr>
                          <a:srgbClr val="920049"/>
                        </a:buClr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defTabSz="909638">
                        <a:spcBef>
                          <a:spcPct val="20000"/>
                        </a:spcBef>
                        <a:buClr>
                          <a:srgbClr val="920049"/>
                        </a:buClr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defTabSz="909638">
                        <a:spcBef>
                          <a:spcPct val="20000"/>
                        </a:spcBef>
                        <a:buClr>
                          <a:srgbClr val="920049"/>
                        </a:buClr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defTabSz="909638">
                        <a:spcBef>
                          <a:spcPct val="20000"/>
                        </a:spcBef>
                        <a:buClr>
                          <a:srgbClr val="920049"/>
                        </a:buClr>
                        <a:defRPr sz="1600" i="1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defTabSz="909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20049"/>
                        </a:buClr>
                        <a:defRPr sz="1600" i="1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defTabSz="909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20049"/>
                        </a:buClr>
                        <a:defRPr sz="1600" i="1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defTabSz="909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20049"/>
                        </a:buClr>
                        <a:defRPr sz="1600" i="1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defTabSz="9096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20049"/>
                        </a:buClr>
                        <a:defRPr sz="1600" i="1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096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Lowest Tertile</a:t>
                      </a:r>
                    </a:p>
                  </a:txBody>
                  <a:tcPr marL="91526" marR="91526" marT="23045" marB="23045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920049"/>
                        </a:buClr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920049"/>
                        </a:buClr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920049"/>
                        </a:buClr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920049"/>
                        </a:buClr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920049"/>
                        </a:buClr>
                        <a:defRPr sz="1600" i="1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20049"/>
                        </a:buClr>
                        <a:defRPr sz="1600" i="1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20049"/>
                        </a:buClr>
                        <a:defRPr sz="1600" i="1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20049"/>
                        </a:buClr>
                        <a:defRPr sz="1600" i="1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20049"/>
                        </a:buClr>
                        <a:defRPr sz="1600" i="1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Highly Vulnerable</a:t>
                      </a:r>
                    </a:p>
                  </a:txBody>
                  <a:tcPr marL="91526" marR="91526" marT="23045" marB="230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920049"/>
                        </a:buClr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920049"/>
                        </a:buClr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920049"/>
                        </a:buClr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920049"/>
                        </a:buClr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920049"/>
                        </a:buClr>
                        <a:defRPr sz="1600" i="1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20049"/>
                        </a:buClr>
                        <a:defRPr sz="1600" i="1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20049"/>
                        </a:buClr>
                        <a:defRPr sz="1600" i="1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20049"/>
                        </a:buClr>
                        <a:defRPr sz="1600" i="1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20049"/>
                        </a:buClr>
                        <a:defRPr sz="1600" i="1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X</a:t>
                      </a:r>
                    </a:p>
                  </a:txBody>
                  <a:tcPr marL="91526" marR="91526" marT="23045" marB="230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920049"/>
                        </a:buClr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920049"/>
                        </a:buClr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920049"/>
                        </a:buClr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920049"/>
                        </a:buClr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920049"/>
                        </a:buClr>
                        <a:defRPr sz="1600" i="1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20049"/>
                        </a:buClr>
                        <a:defRPr sz="1600" i="1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20049"/>
                        </a:buClr>
                        <a:defRPr sz="1600" i="1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20049"/>
                        </a:buClr>
                        <a:defRPr sz="1600" i="1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20049"/>
                        </a:buClr>
                        <a:defRPr sz="1600" i="1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Competent</a:t>
                      </a:r>
                    </a:p>
                  </a:txBody>
                  <a:tcPr marL="91526" marR="91526" marT="23045" marB="230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228600" y="0"/>
            <a:ext cx="820737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b="0" kern="1200" cap="all" baseline="0">
                <a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4800" dirty="0" smtClean="0">
                <a:ea typeface="ＭＳ Ｐゴシック" pitchFamily="34" charset="-128"/>
              </a:rPr>
              <a:t>Operationalization</a:t>
            </a:r>
            <a:endParaRPr lang="en-GB" altLang="en-US" sz="4800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88772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1539551"/>
            <a:ext cx="1642188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dirty="0" smtClean="0"/>
          </a:p>
          <a:p>
            <a:pPr algn="ctr"/>
            <a:r>
              <a:rPr lang="en-GB" dirty="0" smtClean="0"/>
              <a:t>Adversity</a:t>
            </a:r>
          </a:p>
          <a:p>
            <a:pPr algn="ctr"/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6514637" y="1812267"/>
            <a:ext cx="1921338" cy="37789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Outcome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3418200" y="3653731"/>
            <a:ext cx="1921338" cy="147732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dirty="0" smtClean="0"/>
          </a:p>
          <a:p>
            <a:pPr algn="ctr"/>
            <a:endParaRPr lang="en-GB" dirty="0"/>
          </a:p>
          <a:p>
            <a:pPr algn="ctr"/>
            <a:r>
              <a:rPr lang="en-GB" dirty="0" smtClean="0"/>
              <a:t>Mediators</a:t>
            </a:r>
          </a:p>
          <a:p>
            <a:pPr algn="ctr"/>
            <a:endParaRPr lang="en-GB" dirty="0" smtClean="0"/>
          </a:p>
          <a:p>
            <a:pPr algn="ctr"/>
            <a:endParaRPr lang="en-GB" dirty="0" smtClean="0"/>
          </a:p>
        </p:txBody>
      </p:sp>
      <p:cxnSp>
        <p:nvCxnSpPr>
          <p:cNvPr id="7" name="Straight Arrow Connector 6"/>
          <p:cNvCxnSpPr>
            <a:stCxn id="4" idx="2"/>
            <a:endCxn id="6" idx="1"/>
          </p:cNvCxnSpPr>
          <p:nvPr/>
        </p:nvCxnSpPr>
        <p:spPr>
          <a:xfrm>
            <a:off x="1202094" y="2462881"/>
            <a:ext cx="2216106" cy="1929514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4" idx="3"/>
            <a:endCxn id="5" idx="1"/>
          </p:cNvCxnSpPr>
          <p:nvPr/>
        </p:nvCxnSpPr>
        <p:spPr>
          <a:xfrm>
            <a:off x="2023188" y="2001216"/>
            <a:ext cx="4491449" cy="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6" idx="3"/>
            <a:endCxn id="5" idx="2"/>
          </p:cNvCxnSpPr>
          <p:nvPr/>
        </p:nvCxnSpPr>
        <p:spPr>
          <a:xfrm flipV="1">
            <a:off x="5339538" y="2190164"/>
            <a:ext cx="2135768" cy="2202231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49201" y="5169159"/>
            <a:ext cx="0" cy="63448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249201" y="5486400"/>
            <a:ext cx="892473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"/>
          <p:cNvSpPr txBox="1">
            <a:spLocks noChangeArrowheads="1"/>
          </p:cNvSpPr>
          <p:nvPr/>
        </p:nvSpPr>
        <p:spPr>
          <a:xfrm>
            <a:off x="228600" y="0"/>
            <a:ext cx="820737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b="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4800" dirty="0" smtClean="0">
                <a:ea typeface="ＭＳ Ｐゴシック" pitchFamily="34" charset="-128"/>
              </a:rPr>
              <a:t>Alternative Analyses</a:t>
            </a:r>
            <a:endParaRPr lang="en-GB" altLang="en-US" sz="4800" dirty="0">
              <a:ea typeface="ＭＳ Ｐゴシック" pitchFamily="34" charset="-128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3365905" y="6058295"/>
            <a:ext cx="1932764" cy="1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418200" y="5803641"/>
            <a:ext cx="1921338" cy="1077218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GB" dirty="0" smtClean="0"/>
          </a:p>
          <a:p>
            <a:pPr algn="ctr"/>
            <a:r>
              <a:rPr lang="en-GB" sz="2800" b="1" dirty="0" smtClean="0"/>
              <a:t>Time </a:t>
            </a:r>
          </a:p>
          <a:p>
            <a:pPr algn="ctr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88369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1539551"/>
            <a:ext cx="1642188" cy="147732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dirty="0" smtClean="0"/>
          </a:p>
          <a:p>
            <a:pPr algn="ctr"/>
            <a:r>
              <a:rPr lang="en-GB" dirty="0"/>
              <a:t>Early Childhood</a:t>
            </a:r>
          </a:p>
          <a:p>
            <a:pPr algn="ctr"/>
            <a:r>
              <a:rPr lang="en-GB" dirty="0"/>
              <a:t> Adversity </a:t>
            </a:r>
          </a:p>
          <a:p>
            <a:pPr algn="ctr"/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6514637" y="1812267"/>
            <a:ext cx="1921338" cy="37789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Mental Health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18200" y="3653731"/>
            <a:ext cx="1921338" cy="147732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dirty="0" smtClean="0"/>
          </a:p>
          <a:p>
            <a:pPr algn="ctr"/>
            <a:r>
              <a:rPr lang="en-GB" dirty="0" smtClean="0"/>
              <a:t>Individual </a:t>
            </a:r>
            <a:endParaRPr lang="en-GB" dirty="0"/>
          </a:p>
          <a:p>
            <a:pPr algn="ctr"/>
            <a:r>
              <a:rPr lang="en-GB" dirty="0"/>
              <a:t>and </a:t>
            </a:r>
          </a:p>
          <a:p>
            <a:pPr algn="ctr"/>
            <a:r>
              <a:rPr lang="en-GB" dirty="0"/>
              <a:t>Social </a:t>
            </a:r>
          </a:p>
          <a:p>
            <a:pPr algn="ctr"/>
            <a:r>
              <a:rPr lang="en-GB" dirty="0"/>
              <a:t>Resources </a:t>
            </a:r>
          </a:p>
        </p:txBody>
      </p:sp>
      <p:cxnSp>
        <p:nvCxnSpPr>
          <p:cNvPr id="7" name="Straight Arrow Connector 6"/>
          <p:cNvCxnSpPr>
            <a:stCxn id="4" idx="2"/>
            <a:endCxn id="6" idx="1"/>
          </p:cNvCxnSpPr>
          <p:nvPr/>
        </p:nvCxnSpPr>
        <p:spPr>
          <a:xfrm>
            <a:off x="1202094" y="3016879"/>
            <a:ext cx="2216106" cy="1375516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4" idx="3"/>
            <a:endCxn id="5" idx="1"/>
          </p:cNvCxnSpPr>
          <p:nvPr/>
        </p:nvCxnSpPr>
        <p:spPr>
          <a:xfrm>
            <a:off x="2023188" y="2001216"/>
            <a:ext cx="4491449" cy="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6" idx="3"/>
            <a:endCxn id="5" idx="2"/>
          </p:cNvCxnSpPr>
          <p:nvPr/>
        </p:nvCxnSpPr>
        <p:spPr>
          <a:xfrm flipV="1">
            <a:off x="5339538" y="2190164"/>
            <a:ext cx="2135768" cy="2202231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49201" y="5169159"/>
            <a:ext cx="0" cy="63448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249201" y="5486400"/>
            <a:ext cx="892473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"/>
          <p:cNvSpPr txBox="1">
            <a:spLocks noChangeArrowheads="1"/>
          </p:cNvSpPr>
          <p:nvPr/>
        </p:nvSpPr>
        <p:spPr>
          <a:xfrm>
            <a:off x="228600" y="0"/>
            <a:ext cx="820737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b="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4800" dirty="0" smtClean="0">
                <a:ea typeface="ＭＳ Ｐゴシック" pitchFamily="34" charset="-128"/>
              </a:rPr>
              <a:t>Alternative Analyses</a:t>
            </a:r>
            <a:endParaRPr lang="en-GB" altLang="en-US" sz="4800" dirty="0">
              <a:ea typeface="ＭＳ Ｐゴシック" pitchFamily="34" charset="-128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3365905" y="6058295"/>
            <a:ext cx="1932764" cy="1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418200" y="5803641"/>
            <a:ext cx="1921338" cy="1077218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GB" dirty="0" smtClean="0"/>
          </a:p>
          <a:p>
            <a:pPr algn="ctr"/>
            <a:r>
              <a:rPr lang="en-GB" sz="2800" b="1" dirty="0" smtClean="0"/>
              <a:t>Time </a:t>
            </a:r>
          </a:p>
          <a:p>
            <a:pPr algn="ctr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736591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9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29" y="1447800"/>
            <a:ext cx="7926846" cy="4800600"/>
          </a:xfrm>
          <a:prstGeom prst="rect">
            <a:avLst/>
          </a:prstGeom>
        </p:spPr>
      </p:pic>
      <p:sp>
        <p:nvSpPr>
          <p:cNvPr id="101" name="Rectangle 2"/>
          <p:cNvSpPr txBox="1">
            <a:spLocks noChangeArrowheads="1"/>
          </p:cNvSpPr>
          <p:nvPr/>
        </p:nvSpPr>
        <p:spPr>
          <a:xfrm>
            <a:off x="228600" y="0"/>
            <a:ext cx="820737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b="0" kern="1200" cap="all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4800" dirty="0" smtClean="0">
                <a:ea typeface="ＭＳ Ｐゴシック" pitchFamily="34" charset="-128"/>
              </a:rPr>
              <a:t>MEDIATION Analysis</a:t>
            </a:r>
            <a:endParaRPr lang="en-GB" altLang="en-US" sz="4800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2989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8305800" cy="495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Aging = Change</a:t>
            </a:r>
          </a:p>
          <a:p>
            <a:r>
              <a:rPr lang="en-US" sz="3600" dirty="0" smtClean="0"/>
              <a:t>Longitudinal cohort studies follow the same people over time</a:t>
            </a:r>
            <a:endParaRPr lang="en-US" sz="3600" dirty="0"/>
          </a:p>
          <a:p>
            <a:pPr lvl="1"/>
            <a:r>
              <a:rPr lang="en-US" sz="3200" dirty="0" smtClean="0"/>
              <a:t>Variety of study characteristics: </a:t>
            </a:r>
          </a:p>
          <a:p>
            <a:pPr marL="548640" lvl="2" indent="0">
              <a:buNone/>
            </a:pPr>
            <a:r>
              <a:rPr lang="en-US" sz="3000" dirty="0"/>
              <a:t>	</a:t>
            </a:r>
            <a:r>
              <a:rPr lang="en-US" sz="3000" dirty="0" smtClean="0"/>
              <a:t>CFAS, CC75C, NSHD, CLSA</a:t>
            </a:r>
          </a:p>
          <a:p>
            <a:pPr lvl="1"/>
            <a:r>
              <a:rPr lang="en-US" sz="3200" dirty="0" smtClean="0"/>
              <a:t>Variety of methodological approaches: 	</a:t>
            </a:r>
            <a:r>
              <a:rPr lang="en-US" sz="2800" dirty="0" smtClean="0"/>
              <a:t>GMM, mediation</a:t>
            </a:r>
          </a:p>
          <a:p>
            <a:r>
              <a:rPr lang="en-US" sz="3600" dirty="0" smtClean="0"/>
              <a:t>Healthy ageing and resilience</a:t>
            </a:r>
          </a:p>
          <a:p>
            <a:pPr lvl="1"/>
            <a:r>
              <a:rPr lang="en-US" sz="3200" dirty="0" smtClean="0"/>
              <a:t>Distinct but related constructs </a:t>
            </a:r>
          </a:p>
          <a:p>
            <a:pPr marL="274320" lvl="1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28600" y="0"/>
            <a:ext cx="820737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b="0" kern="1200" cap="all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4800" dirty="0" err="1" smtClean="0">
                <a:ea typeface="ＭＳ Ｐゴシック" pitchFamily="34" charset="-128"/>
              </a:rPr>
              <a:t>SUmmary</a:t>
            </a:r>
            <a:endParaRPr lang="en-GB" altLang="en-US" sz="4800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8767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458200" cy="4724400"/>
          </a:xfrm>
        </p:spPr>
        <p:txBody>
          <a:bodyPr>
            <a:normAutofit lnSpcReduction="10000"/>
          </a:bodyPr>
          <a:lstStyle/>
          <a:p>
            <a:r>
              <a:rPr lang="en-US" sz="4400" dirty="0" smtClean="0"/>
              <a:t>  Longer studies = Richer data </a:t>
            </a:r>
          </a:p>
          <a:p>
            <a:r>
              <a:rPr lang="en-US" sz="4400" dirty="0" smtClean="0"/>
              <a:t>  More sophisticated data    collection and analysis methods</a:t>
            </a:r>
          </a:p>
          <a:p>
            <a:r>
              <a:rPr lang="en-US" sz="4400" dirty="0" smtClean="0"/>
              <a:t>  Move away from traditional methods</a:t>
            </a:r>
          </a:p>
          <a:p>
            <a:r>
              <a:rPr lang="en-US" sz="4400" dirty="0" smtClean="0"/>
              <a:t>  More data scientists </a:t>
            </a:r>
          </a:p>
          <a:p>
            <a:pPr marL="0" indent="0">
              <a:buNone/>
            </a:pPr>
            <a:endParaRPr lang="en-US" sz="360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28600" y="0"/>
            <a:ext cx="820737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b="0" kern="1200" cap="all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4800" dirty="0" smtClean="0">
                <a:ea typeface="ＭＳ Ｐゴシック" pitchFamily="34" charset="-128"/>
              </a:rPr>
              <a:t>Future Directions</a:t>
            </a:r>
            <a:endParaRPr lang="en-GB" altLang="en-US" sz="4800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3291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809625" y="1196975"/>
            <a:ext cx="7772400" cy="4810137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smtClean="0"/>
              <a:t>Acknowledgements</a:t>
            </a:r>
          </a:p>
          <a:p>
            <a:pPr marL="0" indent="0">
              <a:buNone/>
            </a:pPr>
            <a:r>
              <a:rPr lang="en-US" sz="2400" dirty="0" smtClean="0"/>
              <a:t>Study participants: CFAS, CC75C, NSHD, CLSA</a:t>
            </a:r>
          </a:p>
          <a:p>
            <a:pPr marL="0" indent="0">
              <a:buNone/>
            </a:pPr>
            <a:r>
              <a:rPr lang="en-US" sz="2400" dirty="0" smtClean="0"/>
              <a:t>Collaborators: 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1800" dirty="0" smtClean="0"/>
              <a:t>Cambridge: Carol </a:t>
            </a:r>
            <a:r>
              <a:rPr lang="en-US" sz="1800" dirty="0" err="1" smtClean="0"/>
              <a:t>Brayne</a:t>
            </a:r>
            <a:r>
              <a:rPr lang="en-US" sz="1800" dirty="0" smtClean="0"/>
              <a:t>, Blossom Stephan, Matthew </a:t>
            </a:r>
            <a:r>
              <a:rPr lang="en-US" sz="1800" dirty="0" err="1" smtClean="0"/>
              <a:t>Prina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dirty="0" smtClean="0"/>
              <a:t>London: Diana </a:t>
            </a:r>
            <a:r>
              <a:rPr lang="en-US" sz="1800" dirty="0" err="1" smtClean="0"/>
              <a:t>Kuh</a:t>
            </a:r>
            <a:r>
              <a:rPr lang="en-US" sz="1800" dirty="0" smtClean="0"/>
              <a:t>, Mai Stafford, Rachel Cooper, Marcus 	Richards</a:t>
            </a:r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dirty="0" smtClean="0"/>
              <a:t>Oxford: Kenneth </a:t>
            </a:r>
            <a:r>
              <a:rPr lang="en-US" sz="1800" dirty="0" err="1" smtClean="0"/>
              <a:t>Howse</a:t>
            </a:r>
            <a:r>
              <a:rPr lang="en-US" sz="1800" dirty="0" smtClean="0"/>
              <a:t> </a:t>
            </a:r>
          </a:p>
          <a:p>
            <a:pPr marL="0" indent="0">
              <a:buNone/>
            </a:pPr>
            <a:r>
              <a:rPr lang="en-US" sz="1800" b="1" dirty="0" smtClean="0"/>
              <a:t>Contact</a:t>
            </a:r>
          </a:p>
          <a:p>
            <a:pPr marL="0" indent="0">
              <a:buNone/>
            </a:pPr>
            <a:r>
              <a:rPr lang="en-US" sz="1800" dirty="0" smtClean="0"/>
              <a:t>Theodore.Cosco@ageing.ox.ac.uk</a:t>
            </a:r>
          </a:p>
          <a:p>
            <a:pPr marL="0" indent="0">
              <a:buNone/>
            </a:pPr>
            <a:r>
              <a:rPr lang="en-US" sz="1800" dirty="0" smtClean="0"/>
              <a:t>TCosco@sfu.ca</a:t>
            </a:r>
          </a:p>
          <a:p>
            <a:pPr marL="0" indent="0">
              <a:buNone/>
            </a:pPr>
            <a:r>
              <a:rPr lang="en-US" sz="1800" dirty="0"/>
              <a:t>https://</a:t>
            </a:r>
            <a:r>
              <a:rPr lang="en-US" sz="1800" dirty="0" smtClean="0"/>
              <a:t>www.researchgate.net/profile/Theodore_Cosco</a:t>
            </a:r>
          </a:p>
          <a:p>
            <a:pPr marL="0" indent="0">
              <a:buNone/>
            </a:pPr>
            <a:endParaRPr lang="en-US" sz="1600" dirty="0"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293" y="5874604"/>
            <a:ext cx="1893523" cy="372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207375" cy="1143000"/>
          </a:xfrm>
        </p:spPr>
        <p:txBody>
          <a:bodyPr/>
          <a:lstStyle/>
          <a:p>
            <a:pPr algn="l" eaLnBrk="1" hangingPunct="1"/>
            <a:r>
              <a:rPr lang="en-GB" altLang="en-US" sz="4800" dirty="0" smtClean="0">
                <a:ea typeface="ＭＳ Ｐゴシック" pitchFamily="34" charset="-128"/>
              </a:rPr>
              <a:t>Thanks</a:t>
            </a:r>
            <a:endParaRPr lang="en-GB" altLang="en-US" sz="4800" dirty="0">
              <a:ea typeface="ＭＳ Ｐゴシック" pitchFamily="34" charset="-128"/>
            </a:endParaRPr>
          </a:p>
        </p:txBody>
      </p:sp>
      <p:pic>
        <p:nvPicPr>
          <p:cNvPr id="1028" name="Picture 4" descr="http://www.ifa-fiv.org/wp-content/uploads/2012/11/Canadian-association-on-gerontology-en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974" y="3641512"/>
            <a:ext cx="1693678" cy="832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6" descr="data:image/jpeg;base64,/9j/4AAQSkZJRgABAQAAAQABAAD/2wCEAAkGBxQTEhUUExQUFRUXGBcXGBYWFxUYIBgXFRUcGBgYFxUYHCggHBwlHRgcITEhJSksLi4uGB8zODMsNygtLiwBCgoKDg0OGxAQGzQlICAsLCwsLCwsLCwsLCwsLCwsLCwsLCwsLCwsLCwsLCwsLCwsLCwsLCwsLCwsLCwsLCwsN//AABEIAIEBhgMBIgACEQEDEQH/xAAcAAACAgMBAQAAAAAAAAAAAAAABgUHAQMEAgj/xABPEAACAQMBBAQICQgHBwUBAAABAgMABBESBQYhMQcTQVEiYXFygZGhshQjMjQ1c5KxsxczQlJTYoLBFlSDotHS0xUkQ3STwsMlo+Lw8UX/xAAYAQEBAQEBAAAAAAAAAAAAAAAAAQIDBP/EACkRAAICAQMEAgICAwEAAAAAAAABAhEDEiExEzJBUQQiM2FCcSPB8BT/2gAMAwEAAhEDEQA/ALxrBrNcu0r1YYnlc4VFZj5FGfXQFYdLW8riVbaGR0CDVIUYqSzfJXKnPADP8QqW6JN4mnjeCVy8kXhKWOSYzwwTzOD29xFVnbwS7QvSB+cmd2yckKMFuOOwAY9Ve909qmyvI5GyoVikoP6p8FwfIeP8Net41o0+T3yxLp6Vyj6MrBrCNkZrNeQ8BQnSReSf7Rm8NviyoTBI0+AD4PdxOavHZMhaGJjxLRoSfGVBJqh+kf6RufOX8NavPY7YtoSeAESZJ7tArvlX1ierN2RJCildukDZ4OPhCnxhXI9BA41j8oOz/wCsD7D/AOWuWmXo4dOXoaawaV/yg7P/AKwPsSf5amdkbZhuULwSLIoODjmD3EHiKji1yiOMlyimulW7c7RddRxGI9ABI05RWJHccnn5O6ri3ZlZ7S3ZjlmhjJJ7SUGSapbpS+kp/JF+ClPmzOkCztrW3jZ2d1hjDLGurBCDILcFyO7NdpxbgqPTki3jjSLAopCj6V7Mnis6+Mop+5s0z7D3it7sZglVyOa8mHlQ8RXJwkuUeeWOUeUS1FYzXFtXa0NsmueRI17NRxk9yjmT4hWTCVndRSLcdKlkpwomfxqgA/vEH2Vssuk+xc4ZpI/G6cPWpOPTW9EvR06U/Q7UjdL00y2Y6osFLgSlcjCYOMkcgWwDTnaXSSIHjdXUjIZSCD5CK5dt7Rit4XlnIEajjkZzk4AA7SSeVSLpmYOpIq3oXmm+ESqpYwaCW56Q+oacdgYjPoq4RUBupt+1ulb4L4OjGpNGgjVyOB2HHPxVP1Zu5WayycpW1RmilfbO/llbMUaXW44FYhrII7CR4IPiJqKTpXsycFZwO8op+581FCT8EWOT3ofaKhtl7z2twjSRzoVUZbUdJUd7K2Co8ZqDv+k6xjbCtJL440yPtMQD6KKEn4ChJ7UOtFI9r0pWLnDdbH43TI/uE032F9HMgkidXQ8mUgj2fdRxa5RJQlHlHTRWKhdub1WtpwmmUNz0Llm+yuSPTWUr4Ik3wTdFIL9K9mDwS4Pj0J/N6lNk9INjOwUS9Wx4ASjRxPZqPg+2tOEl4NvFNb0NVFYBrDuACSQAOZPZWTmeqKT9pdJFjExUSNKRz6pdQ+1kKfQa5bbpUsmOG65PGyAj+6SfZWtEvRvpz9DDvfIy2N0ykqwglIIJBBEZIII5Gqr6M9qTybQiV5pXUrJlWdmHCM9hNWTt+/judm3TwOsqmCYAodXHqzwwOOfFzqq+ilSdpR47EkJ8Q0EZ9ZHrrrBfR2dsS/xysvgUVC7d3otrT8/KqseIQZZiO/QvHHjpcPSvZ5+RcEd+hPu11yUJPhHFY5PhD7RSzsffuyuSFSXS54BZAUJPcCeBPkNMoNRprky4tcmaKKKhAooooAooooDGarnpk21ohS2U+FKdT47EQ8B6W901YjtgE9gr523p2m17eySA8GcRx55aQdK+QH5R8tdcMbdvwd/jw1Sv0PPQxsXhLdMOfxUfDsHFz68D+E0vdKuxeovTIo8Ccax4pM4cfc38Rq2NgfB7a3ihWWLCKATrTi36Tc+05PpqC6TLaG5snKyRmSI9YmHTJwPCUce1SeHeBWlN67Nxyvq6vZ09GO2/hFkqscyQ/Ft3kAZQ+lcekGm+qJ6LdtfB70Ix+LnHVnz8/Fn15H8Xiq9s1zyxqRzzw0zPn3pH+kbnzl/DWrvsLYSWccbZw8KqcdzRgHFUh0kfSNz5y/hrV67D+bw/Vx+4K65e2J0zdkSsn6IJM8LtCOzMRBx48PivDdEUg53Uf/Tb/PVumqv6U98NObOBuJ4TMDyB/wCGD3kc/Fw7akJzk6skMuWbpMrLaMCxyOiSCVVOA4GkNjmQCTwzny1cnRXu7JbQNJLkPNpbR+qoHg5/eOSfVSp0X7n9e4upl+KQ/Fqf02H6RH6oPrI8VXJirmn/ABNfIy/xRQnSj9Jz/wBl+ClSm6XRs11Es00piRxlVVQWI7CSTgeTBqL6UfpKf+y/BSrl3SH+5Wv1MXuCrKbjBUankcccaEe+6Ik0nqrlw3Z1iqQfF4OCPLx8lVzBPNY3WeKywuQwB4HSfCU96kffX0rXztv/APSF39YfcFMU3K0yYJym3GR9CRSgoGHIgN6CM1877e2jLf3hJOS8nVxLngoLaUA7uwk+mvoCz+bp9WPcr5z2ZdCK5jlYEiOVXIGMkK4JAz5KmFck+Mt3RZNj0RJpBmuXLdojVQB4stkny8PJXDvF0WdVE8sEzOUUsUdQCQBk6WXAz4iPTUz+V21/YXPqh/1K03fSvbOjKILkFlYDIi5kY4/GUTy2E892LXRPtp4rtYMkxTZBXsDhdSsB2HgQe/Pip66Xfo5vrIveqsejkf8AqNt5x/DarP6Xfo5vrIveq5Euoi5VWZCx0I/nrrzI/eamnpT2w9vZ/Fkq0riLUOBClWZiD34XHppW6Efz1z5kfvNUt01/NYPrv/G1ZkrymZq84hbl7pvfuwD9WiY1vjV8rOFVcjJ4Hj2U7z9EMWnwLmUN2FlRhnxqMH21joR/NXPnp7pqzKZMslKkMuaSnSfB8z7Y2c9tNJDJ8pDg45EEAgjxEYPGnTdPo0NzCs80xjVxlURQTpPIljwGR2YqL6VR/wCoy+bH7lXJut8ztvqY/dFbyZGoprydMuWSgmvJW28nRb1UTy28zPoUsUdRkgDJ0sMccdhHGojor2y8N6kQJ6ufKsvYGCkqwHf4OPIfFV27Q/NSeY3umvn7o/8ApC0+sHuGpCTlF2Zxzc4S1eC8N79qNbWc0y8WVfB85iFU+gnPoqjN3diy7QuSgfwmBkeV8twBAJPax4jhn1VcXSb9Gz/wfiLVT7hbxR2M7yyJI4aMoBHpzkupydTDh4NTFai2uSYLUG48jxH0QwY43MxPeFQD0Ag/fSnvvuI1iglWTrYi2k5XSVJ5Z4kEcOfDyU4/ldtf2Fz6of8AUpf333+gvbUwxxTI2tGy4jxhTk/JcmrDqatywebVuMPQ7tt5YZIJGLdTpKE8TofI057gVOPLXN0zbZdFitkJAk1O+DjKqQFXyE5J8grh6EPzt15kXvPWnps+cwfVN79TSuqTSuvRGbkbhteoZXk6qIEqMLlnI54ycKB34NMW0OiIacw3Lau6RQQfSuMeXBpg6Jfo2Pz5fxWpyrM8slJ7mcmaam6Yk9HG6c1ksvXMpMhXwUJKgKDxJIGSc93ZUvtOGCxt7i4hhiRlRmOlVXUccASByzip7FRe9Ng09pPEvynjYL52MqPWBXPU29zjqcpWyiNibNl2jd6C/hvqd5GycAcScZ7yAB4xViL0RwY43E2e/CDj5MVW+7+2JbG561VGpdSOj5GQeBU9xyB6qsnZ/S1A3CWGWM966XH8j7K9OTX/AB4PXm6l/TgXdrdFd0jfEOkyk9vxZXygkg+UH0VbuyLdo4IkdtbKiqzd5CgE8ajdjb3WdywWKdS5/QYMjegMBn0ZqdFeec5PZnmyTnLaRmiiisHIKKKKAKKKKATulHbXweyZVOHm+KXHYCCXb0Lw8pFU1sjYVxc6uoiaTRjVgqMZ5cyO6p3pQ218IvWUHwIAY187m59fD+GrR6O9ifBrKMEYeT4x/K/EA+RcD0V6U+nD9s9ifSx35ZUP9BNof1R/XH/mrH9BNof1R/XH/mr6GrNZ68jH/ql6PmPaGz5raTRKjRSDDAHGR+qcgkdlfQe6W1xd2kU3aRhh3OvgsPWM+Q0ndMuxtcUdyo4xnQ/mPyJ8jY+0ajOhjaxEstsclXXrF8TLgMPSCPs1Z/eF+UbyPqY9XlCz0kfSNz5y/hrV67E+bw/Vx+4KorpI+kbnzl/DWrlk2mLbZwnI1dXAjY7zoGB66Ze2JnMvpEi+kTe4WcXVxnNxICF/cXkZD/LvPiBqsdyN2Xv5zqLdUp1Sv2knjpB7Wbjnxce6oLau0JLiV5pTl3OSfuAHYAOAp42D0jx2kKwxWfgrzPW8WY82Pgcya2oOMduTr03CFR5Zb9tbrGqogCqoAUDgAAMACttVX+WA/wBU/wDe/wDhTLuRvn/tB5V6nqurCH5erOokfqjHya87xyW7PLLFOKtorPpR+kp/7L8FKubdP5la/Uxe4KpnpR+kp/7L8FKubdP5la/Uxe4K6ZOyJ1zfjiS1fOvSB9IXf1n/AGivoqvnbf8A+kLv6w+4tMHcT4vc/wCi/LP5un1Y92vnbY9ks11HExIWSQKSuMgM2OGQRn0V9GbPGYYx+4vuivnzbmzpbC8II0lJOsibHBlDalI7+wEeUVcL5Rr4z3kiyvyR2n7e6+1D/pUfkjtP2919qH/SrksuluPSOtt3DduhlI9GrBrVtHpcGD1FudXfIwAHj0rnPkyKlZbolZ+Ce2H0bW1tOk6S3DMhJAdosHII46Ywe3vo6Xfo5vrIverl6Nd7Li9eZZ1UhApDopXBJ+SeJz311dLv0e31kXvVn7dRajH26qUhY6Efz1z5kfvNUt02fNYPrv8AxtUT0I/nrnzI/eapbps+awfXf+Nq2/ynSX5zT0I/mrnz0901ZdVp0I/mrnz0901Zdc8vczjn/Iyh+lb6Rl82P3auTdX5nbfUx+4KpvpW+kZfNj9yrk3V+Z231MfuCt5OyJ0zfjidu0PzUnmN7pr5+6P/AKQtPrB7hr6B2h+ak8xvdNfP3R/9IWn1g9w0xdsi4OyRb/Sb9Gz/AMH4i1VG4O7sd9cPFK0iKsZcGMqDkMox4SkY8Luq598Nltc2c0KY1svg5/WUhlB8pGPTVG7tbbk2fcmQJ4QBjkjfwTgkEjOOBBUGritxaXJrBbg1Hksn8kdp+3uvtQ/6VH5IrT9vdfah/wBKtSdLkGONvMD3Aofbmona/SzK3C3hWP8AekOo+hBge2ollZlLOx53T3MhsGkaKSVzIFB6wocaSSMaUX9akPps+cwfVN79P+4m2Jbu0SaZQHJYZAwGCtgMB3GkDpt+cwfVN79Md9TcmJvq/bkcOiX6Ni8+X8VqcaTuiX6Ni8+X8Vqca5T7mcsve/7CsEVmoTfO9eGynljbS6JqVuBwQR2HhWUYSt0etr7rWlydU0CM3LWMq32lwTSpf9E1s3GKWaPxEq49o1e2ojZXS24AFxAH/fjOkn+BuHtqUk6W7fHCCYnuOge3Ua7ackeD0KGaOyK43p2A9jcdUzBuAdHXIyCTg+JgQfVV5bk7Ra4sYJXOWZcMe9kYqT6SM1R28e2ZdoXOvR4TYRI0y3DsAPackmr23T2Yba0hhPykTwsfrE6mx6Sa1m7VfJr5F6FfJL0UUV5zyBRRRQBRRRQC5/QWw1avg6k5zks545zk5bjxpiArNFVtvkrbfIUUUVCHPfWaTRtHIoZHBVlPaDUNu7uda2Ts8KNrYY1OxYhc50jPIe04FMNFW2VSaVC3tTcWxuJWllhLO+NREsy5wMclcAcB2Cpw2SGLqioMenRpPEFcYwc8+FdFFNTDk35FI9G2zf6uf+tOPZ1lY/Jrs39g3/WuP9Sm6irrl7NdSfsUfya7N/YN/wBe4/1Kldg7rWtmXNvGULgBsvI+QucfLY45nlUzRRyk+WRzk9mxd2tuRZXMrTTRFpGxkiWZc6QFHgq4HIDsqcs7VYo0jQYRFCqMk4VRgDJ4nh31uoNRtsjk2qYUs7W3Gs7ifr5YyXONWGID44DUvbwGPHUXtbbVz8JeONyMNpVVA448vbWOu2j3S/ZWibXAUmuB5QYGOwVxbW2PBcponjWRezPMeMHmPRSdJtq9hYGTVx7HUYPpApz2TfLPGsi8M8CO4jmKhL8ihcdFdkT4JmTxB8+8CfbXu26LbFTlutk8TSED06MH2081it9SXs6dWfs5dnbOigQJDGsaDsUY/wD01r2zseG6iMU660JBwGZeKnI4qQa76KzfkxbuyF2Buta2ZdreMoXADZkkfIUkj5bHHM8q37e2BBeIqXCF1VtQAd0wcEZyjA8iak6Kandl1O7vcitg7u29mGW3QoHILZeR8kDA+Wxx6KlaKKN2Rtvdi9tjcmyuZTLNEWcgAkSzLwAwOCuBU3aWyxosaDCooVRknAUYAyeJrdRRtsOTapmGXIweRpZ2TuLZ28/XxRsHGdILEhNWc6V9OOPLspnoom0FJrgxioTbu6lrdnM0QLfrqSrfaU8fTmpyiibXATa4EB+ii0zwecDu1Kf+2u/Z/RvYRMGMbSkcusYsPsDCn0im/FGK1rl7NvLN+TzHGFACgADgAOAHkFQ+3t1LW8ZXuIy7KCqkSSpgE5xhGGam6Kym1ujCbTtHDsfZUVrEIYF0RgkgFmbixyfCYk8z313VybVlKQyMvAqjEeUCoPcraEkokEjltOkgn97OR7KhG7Getc8KupV1DKRggjII8YNbKKATb/o1sJCWEbxk/s3IH2TkD0VxL0U2YPF5yO7Uo9umn4il3ZO0pHvJo2OUXVpGBw0sBz9Nb1y9nTqz9m/YO6lracYYgG/XYlm+03LyDAqbxWaKy23yYbb5Cil3YW05JLq4jZsqpYKMDhpfSPZRvltKSFIzG2kljngDwA5cahBiorAri2ttRIE1OeP6Kjmx8X+NAd1FL27l1cTFpZMLEfkLjx8x24x2nnRQDDRRRQBRRRQBRRRQBRRRQBRRRQBRRRQBRRRQFff/ANL+2/nVg1Wu07gx3kjjBKyEjPLge2u/+mk36kXqb/NVYGDe9AbVyewqR5dQFcG4Tnq5AeQce0cfuqD2htie7xHpGM50oDxPZnOaZ7LZ5t7ORT8so7MR2Eryz4qA49p74qhKxLqxw1McD0AcTXCm+soPhRx48Woe0k/dWrcySJXdpWRSAoUuVHMnOM9vAU3SbTtmGGmhIPYXQ/zqA1bE22lwDjKsOan7we0V527t5LfAwWcjIUd3eT2ClbdcgXuF+T8YBjtUA4493AV53oOL0lxlcxnHegxn+Yqg6TvpNzEceP4z7c1MbC3mWdwjLpc5xg5Bx7RUhabWt3ACSJ4lJC/3TitsOzolfrFRQx/SAqA07Z2wluoLZLHOlRzOPuFLMm+kpPgxxgePUfuIrVvwf94Xu0L6smmq22jbIoVZYVAA4B0H86AhNn75gkCVNIPDUpyB5QeNNTyDTq5jGeHdjPCkrfSWF+raNo2bwgxRlPDhjODTNsDwrWLPbGB6MYoBdud9m/4cagfvkk+oY++vMG+z58KNCP3SQfbmmhBbwDA6qPHjVfaah95doW0kLgOjPjwccTnI5EUBN7M2gk6B0zjlg8we0GuLbu30t8LjW5GdIOMDvJqL3APgSj95T7D/AIVF7YUPtDS3EGSJT5CEBoDo/prLn83Hj+L78/yqe2NvEkyOzDQUALccjB7QfRyqYWIAacDHLGOHqpf3qtUjtZOrRU1MmrSAM+F24oDhvN9Tn4qMY73zx9A/xrTFvrID4caEeIsp9pNSG4kK9Sz4GrWRntwFXAz6TTHNCrDDKGHcQD99ARVxfCazkkUEAo/A+LIPtFJ2w9tm2D4UMW08zgDGefrp22jarHayog0qEcgeXJPtNLu4durNIzAEqFAzxxnOceqqDwu+kueMcePFqHtzTJsLbaXAOAVYc1PH0g9oqQuLdXUq4DA9hpE3N4XRA5aXHqIqAsClDYP0hcfx++Kb6UNg/SFx/H760A30UUUAo7sfPbrzpPxaz0hfm4vOb3axux89uvOk/Fr10gfIi85vdFAS+3dtJbrx4uR4K/zPcKhtlbHe4f4RdcQeKp4uzI7F8Xb21GXmyrhVF0+GfUGZSMkAcQT2Y8XYKctj7SWeMOvA8mX9U91AdyrjhRWaKAKKKKAKKKKAKKKKAKKKKAKKKKAKKKKAKKKKAr4/SX9t/Omvb+x1uI8cA44ofH3HxGl3/Z8vw/X1b6OtzqwcYzzz3U8UAgbubWa2kMUuQhbBB/Qbv8nf66ctrN8RL9W/umofezYXWjrYxmQDiB+mP8RW3deOVrdo5lYDiq6gQdBHceOBnhQCvu5sYXJcFyukLyAOck9/k9tTv9Ck/at9kf41Fts+6s5C0YLLy1KNQK5/SUcQa2vvFeNwCYP7sTZ9ufuoCa2TuysEqyCRmIzwIHaMfzqR2psmKfHWLkjkQSCPTUduxFcjW05bDY0qxyQe047B4qj9tSXkU7vEHMbYIwNY5AfJ44oDZdblLzSUjxMAfaMVG7vTyQ3QhLZBYowzwyM8Rnt4VsO8l4eAjGfFE5Po4kV07tbDl67r5gRjJAbmzHtI7OZqg499/nC+Yv3mpFdyk/at9kVu3s2G82JI+LAYK94zkYz21Ex7dvYxpKE44eHG2fWCM1ASP9Ck/at9kV0bfdrWzVEY5yserkcYJJ8uBj01ER3F/cMNOtBnnjQo8ueftpl3j2aZ4Cq/KBDLntIyMekE0Aq7E3aNwgkaTSCTwAyTg4Jznvrt2nurHFDI+p2ZVyM4x6gKjbO9u7UFAjBc5wyEjPbgj/Gttxta8nUpoOluBCxtxHlOceugJHcD5M3lX7jUbtL6TH10P/ZU7uhsySFX6xdJYjAyCeGeeKjL/Z8p2gHEblOtiOoA4wNOTn0UA7VA76fNW85Pvqerh21YdfC8ecE4wfGDkUBFbifN2+sb3VpjqvLZ7uzJVUbBOcadSk8sgj/Gt77avpRpVCM9qRsP7xzj2UA3bb+by+Y33UudH/8Axv4P+6pO3tpxZSLKS0hV8DOo4I4LntNce5FnJGZdaMmdGNQIzjVQDVSBuh87Pkf+VP8ASTuts+RLpi0bKAHBJBA4kYwe30UA60o7DONoXGeGdePtA/dTdSzt7YsnWi4t/ljGV4DOO0Z4HhwIoBnrGaU13rlQYlt2B7xlfYV/nXibbtzONEEDJnhr4nGe5iABQGd1jm8uSORLnPll4V66QvzcXnN7tSu7exvg6HUQXbBYjsxyA7+Z41w78WjyJGERnwWzpGccKAZWXOQaS72FrCcSICYXOCvd+75e406CtN7arIjI4yrf/cjx0Bm1uFdA6HKsMg0UpbP+EWkjxCJ5k+UuAcc/lA8h4x31igHSiiigCiiigCiiigCiiigCiiigCiiigCiisGgCs0nrte/mnuI7ZLTRBII8zNMCcorZ8AEfpV0bN27cLcrbXkUaNIrNFJCzMjlPlKQwDBscaulmtDGiivDSAcyB5a5trXwhhklPERozkDt0jOPZUM0dlYxUBu1f3kvh3EUEcbIrp1cjMw1cdLgjHLtFTqyA8iDjnjs8tVqitUe6wa8tIBzIHlOK59p3giiklIJCIzYHbpGcDNQlHVis1FLfvLaiaBV6x4hIiO2Bll1AMR2ceddtk7mNDKFV9ILhTkBsccHuq0WjorGKwkgPIg+TjWGkA5kDy8KhD1RRmlbau2Lv4b8FtVtyRCJi05kHDXpwNAPi7KqVlSsaaMUoybevLZ4/hsVv1MjrH1tu7nQznC61kAOkntHKm1nA5kDy0aDVHqisBhWOsGcZGe7t9VQh6orz1gzjIz3dvqrJYUAUVhZAeIIPk41hpAOZAz3mgPdYzXLtS9EMMkpGQiM+OWdIzgH0VyjaLy2omt1UyPEJI0kbAyyhgHI5DjgmlFpkpWa57WRurUyaVfSC4ByA2OOCezNblcHkQfJQh6ooooArGKzRQBRRRQBRRRQBRRRQBRRRQBRRRQBRRRQBRRRQBRRRQBRRRQBWDWawaAV90PnO0v8AmV/BSte9fz3ZmOfXSn0dQ2awNh30U9xJbz2yrPIJCssUjkEIF5q691b9m7vzm5W5u50ldFZY0jjMaJq+U2CxJYjhx5Vu1dnXa7v/AKhTR7WW4umvLa5uXE7orJFNIqRpgKq6PBU+3jW6KyV9m36tHMIY2d7ZJxIrIFiDLjX4WA2cZzTEmxbuCWY2ssBjlcylJkfKOwGrDIeI4Z4iu6TZlxLZywzyxtLKrrrRCqqHGAAuSSB3541XL0VzXgVNubMhtbCDqkdFnltxMIjIWkUrlgOOcnuFcdzHbq0DWNneQTLNF4XUXCAxlwJA+rgRpOePdTrtjYLTW0USyBJITG6Pp1DXEOGVzxU8e2vFpb7RLp1s1ssYOXEcbkuP1QWbC57+NXVsFPYg94G2a9zJrt5rucYV1iSaTTgYA4EIvDyc6j9l2yS7P2hFJHII4ZJGiilLFosRBlUnUTwJzjJ50wx7FvIJZjay25jmkMumZHyrMBnDK3EcO6t+yN3JFiulnkVnumZnMalQutAmFBJzypqSXJdSS5IW32Dbw7Kknjj0yyWJ1vqc51RBjwJIHEZ4VtvbQT/7Mt5CxheNmdAxUOUhUqGI4kceVdllsG8+CyWs01uY+oMMbJG4bOnSrPlsYx2D11Ix7CYSWb6x/uyMjDB8LUgXI7uWalmXL9kHebFhs72yNqpi615I5FVm0uojLDKkkZBHOsbI2JBeXF7JdJ1zJcNEmssQiKowFXOBz50xbY2S009rIrACCRnYHPhBoymB6TS67Pb3Nz8HvLMCR+skiuCQ0bsozghuKkYPKidoJ2udzu3Ih6qW+t1J6qGdRGpJbQrwo5UFiTjJ5VmL6ab/AJIfjCuXo6dme+kd1l1Tj42MYRysSg6OfAcuZ5V27V2FdG8+FW00KEwiErLG78NerI0svio9mw61O/R46TfmDd/W2+PL8IT+WahN4ZYX2lKl1DPcRxxRdXHEksgVn1FmZY+08ACe41Mvu5dXEkZvbmJ4o3EghhiZA7qcqXZnJwDxx210bR2LcLdNdWskStIiRyJKrEHqySrBlOQfCNItLYsWlsQe7DBLm4+DQ3MFt8G1hJo5UUTqxyU6zvUjgO6ufZO7FtLssXLoxuGgaYza319ZpLBgc8MHHDlwpw2fa3ZWUXMkLaxhFiRlCcCCSzElic+LlXnZmxWisFtC4LCExawCBkqRnT3ceVHIjn/oUU3Xtjsv4UUb4T8HM/X6319bo16tWe/s5Vs3muldtnLcLNLE8TSSRxB2MjiNSpZY+JAJJxyppXYrDZ/wTUpbqDDrwcZKac454rlvt3psWrwSos1smga1LI4ZArA4II5ZBFNXsqmr3/Yv7HjiS/tzZW11AjdYs+uKdEZdBKZ1+DnUOddWwd37e9a5muk65/hEsYLM+FSNsKqgHAHkph2XBfdZquJYOrCkdXEjZLEjDF2PDHHgB21s3d2S1usoZg3WTSyjAIwJGyBx7RUciOXoT02bG1ltGBwXjtpZepDMx0aYQygHOSAWOAa6ItgW8OyZJ4o9Msll4b6nOrVEGPAnA48eFT1ru8Qt6juMXTuwxnwVeMJx8fDNcdpsG8+CyWs00Bj6gwxskbhs6dIZ8tjl2AVdRXL9nLtaayNvaJeK0rdUrpEglZm8AAtoj5js48ONcG6rIm0lS3guLWGS3kZopgyhmV1AdY2Y6eBI7OdTd1u5OssE9tLEJY4BbMJUYq6AhsjSQQdQrbs3Ytybtbq5khJSJ4lSJHHB2Vslmb93u7aWqGpUM4orArNcziFFFFAFFFFAFFFFAFFFFAFFFFAFFFFAFFFFAFFFFAFFFFAFFFFAFBoooDyKDRRV8jyFFFFRgKKKKpANBooqFMdlZoooAqkemP54PMFFFdsPcd/j9xae5vzSLzRU3RRXOfLOc+5mTWKKKyYM1iiigA0UUUCM1iiiiAd9HZRRVACiiioD1RRRQBRRRQBRRRQBRRRQBRRRQH//2Q=="/>
          <p:cNvSpPr>
            <a:spLocks noChangeAspect="1" noChangeArrowheads="1"/>
          </p:cNvSpPr>
          <p:nvPr/>
        </p:nvSpPr>
        <p:spPr bwMode="auto">
          <a:xfrm>
            <a:off x="155575" y="-936625"/>
            <a:ext cx="5915025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8" descr="data:image/jpeg;base64,/9j/4AAQSkZJRgABAQAAAQABAAD/2wCEAAkGBxQTEhUUExQUFRUXGBcXGBYWFxUYIBgXFRUcGBgYFxUYHCggHBwlHRgcITEhJSksLi4uGB8zODMsNygtLiwBCgoKDg0OGxAQGzQlICAsLCwsLCwsLCwsLCwsLCwsLCwsLCwsLCwsLCwsLCwsLCwsLCwsLCwsLCwsLCwsLCwsN//AABEIAIEBhgMBIgACEQEDEQH/xAAcAAACAgMBAQAAAAAAAAAAAAAABgUHAQMEAgj/xABPEAACAQMBBAQICQgHBwUBAAABAgMABBESBQYhMQcTQVEiYXFygZGhshQjMjQ1c5KxsxczQlJTYoLBFlSDotHS0xUkQ3STwsMlo+Lw8UX/xAAYAQEBAQEBAAAAAAAAAAAAAAAAAQIDBP/EACkRAAICAQMEAgICAwEAAAAAAAABAhEDEiExEzJBUQQiM2FCcSPB8BT/2gAMAwEAAhEDEQA/ALxrBrNcu0r1YYnlc4VFZj5FGfXQFYdLW8riVbaGR0CDVIUYqSzfJXKnPADP8QqW6JN4mnjeCVy8kXhKWOSYzwwTzOD29xFVnbwS7QvSB+cmd2yckKMFuOOwAY9Ve909qmyvI5GyoVikoP6p8FwfIeP8Net41o0+T3yxLp6Vyj6MrBrCNkZrNeQ8BQnSReSf7Rm8NviyoTBI0+AD4PdxOavHZMhaGJjxLRoSfGVBJqh+kf6RufOX8NavPY7YtoSeAESZJ7tArvlX1ierN2RJCildukDZ4OPhCnxhXI9BA41j8oOz/wCsD7D/AOWuWmXo4dOXoaawaV/yg7P/AKwPsSf5amdkbZhuULwSLIoODjmD3EHiKji1yiOMlyimulW7c7RddRxGI9ABI05RWJHccnn5O6ri3ZlZ7S3ZjlmhjJJ7SUGSapbpS+kp/JF+ClPmzOkCztrW3jZ2d1hjDLGurBCDILcFyO7NdpxbgqPTki3jjSLAopCj6V7Mnis6+Mop+5s0z7D3it7sZglVyOa8mHlQ8RXJwkuUeeWOUeUS1FYzXFtXa0NsmueRI17NRxk9yjmT4hWTCVndRSLcdKlkpwomfxqgA/vEH2Vssuk+xc4ZpI/G6cPWpOPTW9EvR06U/Q7UjdL00y2Y6osFLgSlcjCYOMkcgWwDTnaXSSIHjdXUjIZSCD5CK5dt7Rit4XlnIEajjkZzk4AA7SSeVSLpmYOpIq3oXmm+ESqpYwaCW56Q+oacdgYjPoq4RUBupt+1ulb4L4OjGpNGgjVyOB2HHPxVP1Zu5WayycpW1RmilfbO/llbMUaXW44FYhrII7CR4IPiJqKTpXsycFZwO8op+581FCT8EWOT3ofaKhtl7z2twjSRzoVUZbUdJUd7K2Co8ZqDv+k6xjbCtJL440yPtMQD6KKEn4ChJ7UOtFI9r0pWLnDdbH43TI/uE032F9HMgkidXQ8mUgj2fdRxa5RJQlHlHTRWKhdub1WtpwmmUNz0Llm+yuSPTWUr4Ik3wTdFIL9K9mDwS4Pj0J/N6lNk9INjOwUS9Wx4ASjRxPZqPg+2tOEl4NvFNb0NVFYBrDuACSQAOZPZWTmeqKT9pdJFjExUSNKRz6pdQ+1kKfQa5bbpUsmOG65PGyAj+6SfZWtEvRvpz9DDvfIy2N0ykqwglIIJBBEZIII5Gqr6M9qTybQiV5pXUrJlWdmHCM9hNWTt+/judm3TwOsqmCYAodXHqzwwOOfFzqq+ilSdpR47EkJ8Q0EZ9ZHrrrBfR2dsS/xysvgUVC7d3otrT8/KqseIQZZiO/QvHHjpcPSvZ5+RcEd+hPu11yUJPhHFY5PhD7RSzsffuyuSFSXS54BZAUJPcCeBPkNMoNRprky4tcmaKKKhAooooAooooDGarnpk21ohS2U+FKdT47EQ8B6W901YjtgE9gr523p2m17eySA8GcRx55aQdK+QH5R8tdcMbdvwd/jw1Sv0PPQxsXhLdMOfxUfDsHFz68D+E0vdKuxeovTIo8Ccax4pM4cfc38Rq2NgfB7a3ihWWLCKATrTi36Tc+05PpqC6TLaG5snKyRmSI9YmHTJwPCUce1SeHeBWlN67Nxyvq6vZ09GO2/hFkqscyQ/Ft3kAZQ+lcekGm+qJ6LdtfB70Ix+LnHVnz8/Fn15H8Xiq9s1zyxqRzzw0zPn3pH+kbnzl/DWrvsLYSWccbZw8KqcdzRgHFUh0kfSNz5y/hrV67D+bw/Vx+4K65e2J0zdkSsn6IJM8LtCOzMRBx48PivDdEUg53Uf/Tb/PVumqv6U98NObOBuJ4TMDyB/wCGD3kc/Fw7akJzk6skMuWbpMrLaMCxyOiSCVVOA4GkNjmQCTwzny1cnRXu7JbQNJLkPNpbR+qoHg5/eOSfVSp0X7n9e4upl+KQ/Fqf02H6RH6oPrI8VXJirmn/ABNfIy/xRQnSj9Jz/wBl+ClSm6XRs11Es00piRxlVVQWI7CSTgeTBqL6UfpKf+y/BSrl3SH+5Wv1MXuCrKbjBUankcccaEe+6Ik0nqrlw3Z1iqQfF4OCPLx8lVzBPNY3WeKywuQwB4HSfCU96kffX0rXztv/APSF39YfcFMU3K0yYJym3GR9CRSgoGHIgN6CM1877e2jLf3hJOS8nVxLngoLaUA7uwk+mvoCz+bp9WPcr5z2ZdCK5jlYEiOVXIGMkK4JAz5KmFck+Mt3RZNj0RJpBmuXLdojVQB4stkny8PJXDvF0WdVE8sEzOUUsUdQCQBk6WXAz4iPTUz+V21/YXPqh/1K03fSvbOjKILkFlYDIi5kY4/GUTy2E892LXRPtp4rtYMkxTZBXsDhdSsB2HgQe/Pip66Xfo5vrIveqsejkf8AqNt5x/DarP6Xfo5vrIveq5Euoi5VWZCx0I/nrrzI/eamnpT2w9vZ/Fkq0riLUOBClWZiD34XHppW6Efz1z5kfvNUt01/NYPrv/G1ZkrymZq84hbl7pvfuwD9WiY1vjV8rOFVcjJ4Hj2U7z9EMWnwLmUN2FlRhnxqMH21joR/NXPnp7pqzKZMslKkMuaSnSfB8z7Y2c9tNJDJ8pDg45EEAgjxEYPGnTdPo0NzCs80xjVxlURQTpPIljwGR2YqL6VR/wCoy+bH7lXJut8ztvqY/dFbyZGoprydMuWSgmvJW28nRb1UTy28zPoUsUdRkgDJ0sMccdhHGojor2y8N6kQJ6ufKsvYGCkqwHf4OPIfFV27Q/NSeY3umvn7o/8ApC0+sHuGpCTlF2Zxzc4S1eC8N79qNbWc0y8WVfB85iFU+gnPoqjN3diy7QuSgfwmBkeV8twBAJPax4jhn1VcXSb9Gz/wfiLVT7hbxR2M7yyJI4aMoBHpzkupydTDh4NTFai2uSYLUG48jxH0QwY43MxPeFQD0Ag/fSnvvuI1iglWTrYi2k5XSVJ5Z4kEcOfDyU4/ldtf2Fz6of8AUpf333+gvbUwxxTI2tGy4jxhTk/JcmrDqatywebVuMPQ7tt5YZIJGLdTpKE8TofI057gVOPLXN0zbZdFitkJAk1O+DjKqQFXyE5J8grh6EPzt15kXvPWnps+cwfVN79TSuqTSuvRGbkbhteoZXk6qIEqMLlnI54ycKB34NMW0OiIacw3Lau6RQQfSuMeXBpg6Jfo2Pz5fxWpyrM8slJ7mcmaam6Yk9HG6c1ksvXMpMhXwUJKgKDxJIGSc93ZUvtOGCxt7i4hhiRlRmOlVXUccASByzip7FRe9Ng09pPEvynjYL52MqPWBXPU29zjqcpWyiNibNl2jd6C/hvqd5GycAcScZ7yAB4xViL0RwY43E2e/CDj5MVW+7+2JbG561VGpdSOj5GQeBU9xyB6qsnZ/S1A3CWGWM966XH8j7K9OTX/AB4PXm6l/TgXdrdFd0jfEOkyk9vxZXygkg+UH0VbuyLdo4IkdtbKiqzd5CgE8ajdjb3WdywWKdS5/QYMjegMBn0ZqdFeec5PZnmyTnLaRmiiisHIKKKKAKKKKATulHbXweyZVOHm+KXHYCCXb0Lw8pFU1sjYVxc6uoiaTRjVgqMZ5cyO6p3pQ218IvWUHwIAY187m59fD+GrR6O9ifBrKMEYeT4x/K/EA+RcD0V6U+nD9s9ifSx35ZUP9BNof1R/XH/mrH9BNof1R/XH/mr6GrNZ68jH/ql6PmPaGz5raTRKjRSDDAHGR+qcgkdlfQe6W1xd2kU3aRhh3OvgsPWM+Q0ndMuxtcUdyo4xnQ/mPyJ8jY+0ajOhjaxEstsclXXrF8TLgMPSCPs1Z/eF+UbyPqY9XlCz0kfSNz5y/hrV67E+bw/Vx+4KorpI+kbnzl/DWrlk2mLbZwnI1dXAjY7zoGB66Ze2JnMvpEi+kTe4WcXVxnNxICF/cXkZD/LvPiBqsdyN2Xv5zqLdUp1Sv2knjpB7Wbjnxce6oLau0JLiV5pTl3OSfuAHYAOAp42D0jx2kKwxWfgrzPW8WY82Pgcya2oOMduTr03CFR5Zb9tbrGqogCqoAUDgAAMACttVX+WA/wBU/wDe/wDhTLuRvn/tB5V6nqurCH5erOokfqjHya87xyW7PLLFOKtorPpR+kp/7L8FKubdP5la/Uxe4KpnpR+kp/7L8FKubdP5la/Uxe4K6ZOyJ1zfjiS1fOvSB9IXf1n/AGivoqvnbf8A+kLv6w+4tMHcT4vc/wCi/LP5un1Y92vnbY9ks11HExIWSQKSuMgM2OGQRn0V9GbPGYYx+4vuivnzbmzpbC8II0lJOsibHBlDalI7+wEeUVcL5Rr4z3kiyvyR2n7e6+1D/pUfkjtP2919qH/SrksuluPSOtt3DduhlI9GrBrVtHpcGD1FudXfIwAHj0rnPkyKlZbolZ+Ce2H0bW1tOk6S3DMhJAdosHII46Ywe3vo6Xfo5vrIverl6Nd7Li9eZZ1UhApDopXBJ+SeJz311dLv0e31kXvVn7dRajH26qUhY6Efz1z5kfvNUt02fNYPrv8AxtUT0I/nrnzI/eapbps+awfXf+Nq2/ynSX5zT0I/mrnz0901ZdVp0I/mrnz0901Zdc8vczjn/Iyh+lb6Rl82P3auTdX5nbfUx+4KpvpW+kZfNj9yrk3V+Z231MfuCt5OyJ0zfjidu0PzUnmN7pr5+6P/AKQtPrB7hr6B2h+ak8xvdNfP3R/9IWn1g9w0xdsi4OyRb/Sb9Gz/AMH4i1VG4O7sd9cPFK0iKsZcGMqDkMox4SkY8Luq598Nltc2c0KY1svg5/WUhlB8pGPTVG7tbbk2fcmQJ4QBjkjfwTgkEjOOBBUGritxaXJrBbg1Hksn8kdp+3uvtQ/6VH5IrT9vdfah/wBKtSdLkGONvMD3Aofbmona/SzK3C3hWP8AekOo+hBge2ollZlLOx53T3MhsGkaKSVzIFB6wocaSSMaUX9akPps+cwfVN79P+4m2Jbu0SaZQHJYZAwGCtgMB3GkDpt+cwfVN79Md9TcmJvq/bkcOiX6Ni8+X8VqcaTuiX6Ni8+X8Vqca5T7mcsve/7CsEVmoTfO9eGynljbS6JqVuBwQR2HhWUYSt0etr7rWlydU0CM3LWMq32lwTSpf9E1s3GKWaPxEq49o1e2ojZXS24AFxAH/fjOkn+BuHtqUk6W7fHCCYnuOge3Ua7ackeD0KGaOyK43p2A9jcdUzBuAdHXIyCTg+JgQfVV5bk7Ra4sYJXOWZcMe9kYqT6SM1R28e2ZdoXOvR4TYRI0y3DsAPackmr23T2Yba0hhPykTwsfrE6mx6Sa1m7VfJr5F6FfJL0UUV5zyBRRRQBRRRQC5/QWw1avg6k5zks545zk5bjxpiArNFVtvkrbfIUUUVCHPfWaTRtHIoZHBVlPaDUNu7uda2Ts8KNrYY1OxYhc50jPIe04FMNFW2VSaVC3tTcWxuJWllhLO+NREsy5wMclcAcB2Cpw2SGLqioMenRpPEFcYwc8+FdFFNTDk35FI9G2zf6uf+tOPZ1lY/Jrs39g3/WuP9Sm6irrl7NdSfsUfya7N/YN/wBe4/1Kldg7rWtmXNvGULgBsvI+QucfLY45nlUzRRyk+WRzk9mxd2tuRZXMrTTRFpGxkiWZc6QFHgq4HIDsqcs7VYo0jQYRFCqMk4VRgDJ4nh31uoNRtsjk2qYUs7W3Gs7ifr5YyXONWGID44DUvbwGPHUXtbbVz8JeONyMNpVVA448vbWOu2j3S/ZWibXAUmuB5QYGOwVxbW2PBcponjWRezPMeMHmPRSdJtq9hYGTVx7HUYPpApz2TfLPGsi8M8CO4jmKhL8ihcdFdkT4JmTxB8+8CfbXu26LbFTlutk8TSED06MH2081it9SXs6dWfs5dnbOigQJDGsaDsUY/wD01r2zseG6iMU660JBwGZeKnI4qQa76KzfkxbuyF2Buta2ZdreMoXADZkkfIUkj5bHHM8q37e2BBeIqXCF1VtQAd0wcEZyjA8iak6Kandl1O7vcitg7u29mGW3QoHILZeR8kDA+Wxx6KlaKKN2Rtvdi9tjcmyuZTLNEWcgAkSzLwAwOCuBU3aWyxosaDCooVRknAUYAyeJrdRRtsOTapmGXIweRpZ2TuLZ28/XxRsHGdILEhNWc6V9OOPLspnoom0FJrgxioTbu6lrdnM0QLfrqSrfaU8fTmpyiibXATa4EB+ii0zwecDu1Kf+2u/Z/RvYRMGMbSkcusYsPsDCn0im/FGK1rl7NvLN+TzHGFACgADgAOAHkFQ+3t1LW8ZXuIy7KCqkSSpgE5xhGGam6Kym1ujCbTtHDsfZUVrEIYF0RgkgFmbixyfCYk8z313VybVlKQyMvAqjEeUCoPcraEkokEjltOkgn97OR7KhG7Getc8KupV1DKRggjII8YNbKKATb/o1sJCWEbxk/s3IH2TkD0VxL0U2YPF5yO7Uo9umn4il3ZO0pHvJo2OUXVpGBw0sBz9Nb1y9nTqz9m/YO6lracYYgG/XYlm+03LyDAqbxWaKy23yYbb5Cil3YW05JLq4jZsqpYKMDhpfSPZRvltKSFIzG2kljngDwA5cahBiorAri2ttRIE1OeP6Kjmx8X+NAd1FL27l1cTFpZMLEfkLjx8x24x2nnRQDDRRRQBRRRQBRRRQBRRRQBRRRQBRRRQBRRRQFff/ANL+2/nVg1Wu07gx3kjjBKyEjPLge2u/+mk36kXqb/NVYGDe9AbVyewqR5dQFcG4Tnq5AeQce0cfuqD2htie7xHpGM50oDxPZnOaZ7LZ5t7ORT8so7MR2Eryz4qA49p74qhKxLqxw1McD0AcTXCm+soPhRx48Woe0k/dWrcySJXdpWRSAoUuVHMnOM9vAU3SbTtmGGmhIPYXQ/zqA1bE22lwDjKsOan7we0V527t5LfAwWcjIUd3eT2ClbdcgXuF+T8YBjtUA4493AV53oOL0lxlcxnHegxn+Yqg6TvpNzEceP4z7c1MbC3mWdwjLpc5xg5Bx7RUhabWt3ACSJ4lJC/3TitsOzolfrFRQx/SAqA07Z2wluoLZLHOlRzOPuFLMm+kpPgxxgePUfuIrVvwf94Xu0L6smmq22jbIoVZYVAA4B0H86AhNn75gkCVNIPDUpyB5QeNNTyDTq5jGeHdjPCkrfSWF+raNo2bwgxRlPDhjODTNsDwrWLPbGB6MYoBdud9m/4cagfvkk+oY++vMG+z58KNCP3SQfbmmhBbwDA6qPHjVfaah95doW0kLgOjPjwccTnI5EUBN7M2gk6B0zjlg8we0GuLbu30t8LjW5GdIOMDvJqL3APgSj95T7D/AIVF7YUPtDS3EGSJT5CEBoDo/prLn83Hj+L78/yqe2NvEkyOzDQUALccjB7QfRyqYWIAacDHLGOHqpf3qtUjtZOrRU1MmrSAM+F24oDhvN9Tn4qMY73zx9A/xrTFvrID4caEeIsp9pNSG4kK9Sz4GrWRntwFXAz6TTHNCrDDKGHcQD99ARVxfCazkkUEAo/A+LIPtFJ2w9tm2D4UMW08zgDGefrp22jarHayog0qEcgeXJPtNLu4durNIzAEqFAzxxnOceqqDwu+kueMcePFqHtzTJsLbaXAOAVYc1PH0g9oqQuLdXUq4DA9hpE3N4XRA5aXHqIqAsClDYP0hcfx++Kb6UNg/SFx/H760A30UUUAo7sfPbrzpPxaz0hfm4vOb3axux89uvOk/Fr10gfIi85vdFAS+3dtJbrx4uR4K/zPcKhtlbHe4f4RdcQeKp4uzI7F8Xb21GXmyrhVF0+GfUGZSMkAcQT2Y8XYKctj7SWeMOvA8mX9U91AdyrjhRWaKAKKKKAKKKKAKKKKAKKKKAKKKKAKKKKAKKKKAr4/SX9t/Omvb+x1uI8cA44ofH3HxGl3/Z8vw/X1b6OtzqwcYzzz3U8UAgbubWa2kMUuQhbBB/Qbv8nf66ctrN8RL9W/umofezYXWjrYxmQDiB+mP8RW3deOVrdo5lYDiq6gQdBHceOBnhQCvu5sYXJcFyukLyAOck9/k9tTv9Ck/at9kf41Fts+6s5C0YLLy1KNQK5/SUcQa2vvFeNwCYP7sTZ9ufuoCa2TuysEqyCRmIzwIHaMfzqR2psmKfHWLkjkQSCPTUduxFcjW05bDY0qxyQe047B4qj9tSXkU7vEHMbYIwNY5AfJ44oDZdblLzSUjxMAfaMVG7vTyQ3QhLZBYowzwyM8Rnt4VsO8l4eAjGfFE5Po4kV07tbDl67r5gRjJAbmzHtI7OZqg499/nC+Yv3mpFdyk/at9kVu3s2G82JI+LAYK94zkYz21Ex7dvYxpKE44eHG2fWCM1ASP9Ck/at9kV0bfdrWzVEY5yserkcYJJ8uBj01ER3F/cMNOtBnnjQo8ueftpl3j2aZ4Cq/KBDLntIyMekE0Aq7E3aNwgkaTSCTwAyTg4Jznvrt2nurHFDI+p2ZVyM4x6gKjbO9u7UFAjBc5wyEjPbgj/Gttxta8nUpoOluBCxtxHlOceugJHcD5M3lX7jUbtL6TH10P/ZU7uhsySFX6xdJYjAyCeGeeKjL/Z8p2gHEblOtiOoA4wNOTn0UA7VA76fNW85Pvqerh21YdfC8ecE4wfGDkUBFbifN2+sb3VpjqvLZ7uzJVUbBOcadSk8sgj/Gt77avpRpVCM9qRsP7xzj2UA3bb+by+Y33UudH/8Axv4P+6pO3tpxZSLKS0hV8DOo4I4LntNce5FnJGZdaMmdGNQIzjVQDVSBuh87Pkf+VP8ASTuts+RLpi0bKAHBJBA4kYwe30UA60o7DONoXGeGdePtA/dTdSzt7YsnWi4t/ljGV4DOO0Z4HhwIoBnrGaU13rlQYlt2B7xlfYV/nXibbtzONEEDJnhr4nGe5iABQGd1jm8uSORLnPll4V66QvzcXnN7tSu7exvg6HUQXbBYjsxyA7+Z41w78WjyJGERnwWzpGccKAZWXOQaS72FrCcSICYXOCvd+75e406CtN7arIjI4yrf/cjx0Bm1uFdA6HKsMg0UpbP+EWkjxCJ5k+UuAcc/lA8h4x31igHSiiigCiiigCiiigCiiigCiiigCiiigCiisGgCs0nrte/mnuI7ZLTRBII8zNMCcorZ8AEfpV0bN27cLcrbXkUaNIrNFJCzMjlPlKQwDBscaulmtDGiivDSAcyB5a5trXwhhklPERozkDt0jOPZUM0dlYxUBu1f3kvh3EUEcbIrp1cjMw1cdLgjHLtFTqyA8iDjnjs8tVqitUe6wa8tIBzIHlOK59p3giiklIJCIzYHbpGcDNQlHVis1FLfvLaiaBV6x4hIiO2Bll1AMR2ceddtk7mNDKFV9ILhTkBsccHuq0WjorGKwkgPIg+TjWGkA5kDy8KhD1RRmlbau2Lv4b8FtVtyRCJi05kHDXpwNAPi7KqVlSsaaMUoybevLZ4/hsVv1MjrH1tu7nQznC61kAOkntHKm1nA5kDy0aDVHqisBhWOsGcZGe7t9VQh6orz1gzjIz3dvqrJYUAUVhZAeIIPk41hpAOZAz3mgPdYzXLtS9EMMkpGQiM+OWdIzgH0VyjaLy2omt1UyPEJI0kbAyyhgHI5DjgmlFpkpWa57WRurUyaVfSC4ByA2OOCezNblcHkQfJQh6ooooArGKzRQBRRRQBRRRQBRRRQBRRRQBRRRQBRRRQBRRRQBRRRQBRRRQBWDWawaAV90PnO0v8AmV/BSte9fz3ZmOfXSn0dQ2awNh30U9xJbz2yrPIJCssUjkEIF5q691b9m7vzm5W5u50ldFZY0jjMaJq+U2CxJYjhx5Vu1dnXa7v/AKhTR7WW4umvLa5uXE7orJFNIqRpgKq6PBU+3jW6KyV9m36tHMIY2d7ZJxIrIFiDLjX4WA2cZzTEmxbuCWY2ssBjlcylJkfKOwGrDIeI4Z4iu6TZlxLZywzyxtLKrrrRCqqHGAAuSSB3541XL0VzXgVNubMhtbCDqkdFnltxMIjIWkUrlgOOcnuFcdzHbq0DWNneQTLNF4XUXCAxlwJA+rgRpOePdTrtjYLTW0USyBJITG6Pp1DXEOGVzxU8e2vFpb7RLp1s1ssYOXEcbkuP1QWbC57+NXVsFPYg94G2a9zJrt5rucYV1iSaTTgYA4EIvDyc6j9l2yS7P2hFJHII4ZJGiilLFosRBlUnUTwJzjJ50wx7FvIJZjay25jmkMumZHyrMBnDK3EcO6t+yN3JFiulnkVnumZnMalQutAmFBJzypqSXJdSS5IW32Dbw7Kknjj0yyWJ1vqc51RBjwJIHEZ4VtvbQT/7Mt5CxheNmdAxUOUhUqGI4kceVdllsG8+CyWs01uY+oMMbJG4bOnSrPlsYx2D11Ix7CYSWb6x/uyMjDB8LUgXI7uWalmXL9kHebFhs72yNqpi615I5FVm0uojLDKkkZBHOsbI2JBeXF7JdJ1zJcNEmssQiKowFXOBz50xbY2S009rIrACCRnYHPhBoymB6TS67Pb3Nz8HvLMCR+skiuCQ0bsozghuKkYPKidoJ2udzu3Ih6qW+t1J6qGdRGpJbQrwo5UFiTjJ5VmL6ab/AJIfjCuXo6dme+kd1l1Tj42MYRysSg6OfAcuZ5V27V2FdG8+FW00KEwiErLG78NerI0svio9mw61O/R46TfmDd/W2+PL8IT+WahN4ZYX2lKl1DPcRxxRdXHEksgVn1FmZY+08ACe41Mvu5dXEkZvbmJ4o3EghhiZA7qcqXZnJwDxx210bR2LcLdNdWskStIiRyJKrEHqySrBlOQfCNItLYsWlsQe7DBLm4+DQ3MFt8G1hJo5UUTqxyU6zvUjgO6ufZO7FtLssXLoxuGgaYza319ZpLBgc8MHHDlwpw2fa3ZWUXMkLaxhFiRlCcCCSzElic+LlXnZmxWisFtC4LCExawCBkqRnT3ceVHIjn/oUU3Xtjsv4UUb4T8HM/X6319bo16tWe/s5Vs3muldtnLcLNLE8TSSRxB2MjiNSpZY+JAJJxyppXYrDZ/wTUpbqDDrwcZKac454rlvt3psWrwSos1smga1LI4ZArA4II5ZBFNXsqmr3/Yv7HjiS/tzZW11AjdYs+uKdEZdBKZ1+DnUOddWwd37e9a5muk65/hEsYLM+FSNsKqgHAHkph2XBfdZquJYOrCkdXEjZLEjDF2PDHHgB21s3d2S1usoZg3WTSyjAIwJGyBx7RUciOXoT02bG1ltGBwXjtpZepDMx0aYQygHOSAWOAa6ItgW8OyZJ4o9Msll4b6nOrVEGPAnA48eFT1ru8Qt6juMXTuwxnwVeMJx8fDNcdpsG8+CyWs00Bj6gwxskbhs6dIZ8tjl2AVdRXL9nLtaayNvaJeK0rdUrpEglZm8AAtoj5js48ONcG6rIm0lS3guLWGS3kZopgyhmV1AdY2Y6eBI7OdTd1u5OssE9tLEJY4BbMJUYq6AhsjSQQdQrbs3Ytybtbq5khJSJ4lSJHHB2Vslmb93u7aWqGpUM4orArNcziFFFFAFFFFAFFFFAFFFFAFFFFAFFFFAFFFFAFFFFAFFFFAFFFFAFBoooDyKDRRV8jyFFFFRgKKKKpANBooqFMdlZoooAqkemP54PMFFFdsPcd/j9xae5vzSLzRU3RRXOfLOc+5mTWKKKyYM1iiigA0UUUCM1iiiiAd9HZRRVACiiioD1RRRQBRRRQBRRRQBRRRQBRRRQH//2Q=="/>
          <p:cNvSpPr>
            <a:spLocks noChangeAspect="1" noChangeArrowheads="1"/>
          </p:cNvSpPr>
          <p:nvPr/>
        </p:nvSpPr>
        <p:spPr bwMode="auto">
          <a:xfrm>
            <a:off x="307975" y="-784225"/>
            <a:ext cx="5915025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40" name="Picture 16" descr="http://katetilleczek.ca/files/2014/05/cihr-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107" y="3581400"/>
            <a:ext cx="1524985" cy="952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637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8143" y="-117475"/>
            <a:ext cx="8207375" cy="1143000"/>
          </a:xfrm>
        </p:spPr>
        <p:txBody>
          <a:bodyPr/>
          <a:lstStyle/>
          <a:p>
            <a:pPr algn="l" eaLnBrk="1" hangingPunct="1"/>
            <a:r>
              <a:rPr lang="en-GB" altLang="en-US" sz="4800" dirty="0" smtClean="0">
                <a:ea typeface="ＭＳ Ｐゴシック" pitchFamily="34" charset="-128"/>
              </a:rPr>
              <a:t>REFERENCES</a:t>
            </a:r>
            <a:endParaRPr lang="en-GB" altLang="en-US" sz="4800" dirty="0">
              <a:ea typeface="ＭＳ Ｐゴシック" pitchFamily="34" charset="-128"/>
            </a:endParaRPr>
          </a:p>
        </p:txBody>
      </p:sp>
      <p:sp>
        <p:nvSpPr>
          <p:cNvPr id="2" name="AutoShape 6" descr="data:image/jpeg;base64,/9j/4AAQSkZJRgABAQAAAQABAAD/2wCEAAkGBxQTEhUUExQUFRUXGBcXGBYWFxUYIBgXFRUcGBgYFxUYHCggHBwlHRgcITEhJSksLi4uGB8zODMsNygtLiwBCgoKDg0OGxAQGzQlICAsLCwsLCwsLCwsLCwsLCwsLCwsLCwsLCwsLCwsLCwsLCwsLCwsLCwsLCwsLCwsLCwsN//AABEIAIEBhgMBIgACEQEDEQH/xAAcAAACAgMBAQAAAAAAAAAAAAAABgUHAQMEAgj/xABPEAACAQMBBAQICQgHBwUBAAABAgMABBESBQYhMQcTQVEiYXFygZGhshQjMjQ1c5KxsxczQlJTYoLBFlSDotHS0xUkQ3STwsMlo+Lw8UX/xAAYAQEBAQEBAAAAAAAAAAAAAAAAAQIDBP/EACkRAAICAQMEAgICAwEAAAAAAAABAhEDEiExEzJBUQQiM2FCcSPB8BT/2gAMAwEAAhEDEQA/ALxrBrNcu0r1YYnlc4VFZj5FGfXQFYdLW8riVbaGR0CDVIUYqSzfJXKnPADP8QqW6JN4mnjeCVy8kXhKWOSYzwwTzOD29xFVnbwS7QvSB+cmd2yckKMFuOOwAY9Ve909qmyvI5GyoVikoP6p8FwfIeP8Net41o0+T3yxLp6Vyj6MrBrCNkZrNeQ8BQnSReSf7Rm8NviyoTBI0+AD4PdxOavHZMhaGJjxLRoSfGVBJqh+kf6RufOX8NavPY7YtoSeAESZJ7tArvlX1ierN2RJCildukDZ4OPhCnxhXI9BA41j8oOz/wCsD7D/AOWuWmXo4dOXoaawaV/yg7P/AKwPsSf5amdkbZhuULwSLIoODjmD3EHiKji1yiOMlyimulW7c7RddRxGI9ABI05RWJHccnn5O6ri3ZlZ7S3ZjlmhjJJ7SUGSapbpS+kp/JF+ClPmzOkCztrW3jZ2d1hjDLGurBCDILcFyO7NdpxbgqPTki3jjSLAopCj6V7Mnis6+Mop+5s0z7D3it7sZglVyOa8mHlQ8RXJwkuUeeWOUeUS1FYzXFtXa0NsmueRI17NRxk9yjmT4hWTCVndRSLcdKlkpwomfxqgA/vEH2Vssuk+xc4ZpI/G6cPWpOPTW9EvR06U/Q7UjdL00y2Y6osFLgSlcjCYOMkcgWwDTnaXSSIHjdXUjIZSCD5CK5dt7Rit4XlnIEajjkZzk4AA7SSeVSLpmYOpIq3oXmm+ESqpYwaCW56Q+oacdgYjPoq4RUBupt+1ulb4L4OjGpNGgjVyOB2HHPxVP1Zu5WayycpW1RmilfbO/llbMUaXW44FYhrII7CR4IPiJqKTpXsycFZwO8op+581FCT8EWOT3ofaKhtl7z2twjSRzoVUZbUdJUd7K2Co8ZqDv+k6xjbCtJL440yPtMQD6KKEn4ChJ7UOtFI9r0pWLnDdbH43TI/uE032F9HMgkidXQ8mUgj2fdRxa5RJQlHlHTRWKhdub1WtpwmmUNz0Llm+yuSPTWUr4Ik3wTdFIL9K9mDwS4Pj0J/N6lNk9INjOwUS9Wx4ASjRxPZqPg+2tOEl4NvFNb0NVFYBrDuACSQAOZPZWTmeqKT9pdJFjExUSNKRz6pdQ+1kKfQa5bbpUsmOG65PGyAj+6SfZWtEvRvpz9DDvfIy2N0ykqwglIIJBBEZIII5Gqr6M9qTybQiV5pXUrJlWdmHCM9hNWTt+/judm3TwOsqmCYAodXHqzwwOOfFzqq+ilSdpR47EkJ8Q0EZ9ZHrrrBfR2dsS/xysvgUVC7d3otrT8/KqseIQZZiO/QvHHjpcPSvZ5+RcEd+hPu11yUJPhHFY5PhD7RSzsffuyuSFSXS54BZAUJPcCeBPkNMoNRprky4tcmaKKKhAooooAooooDGarnpk21ohS2U+FKdT47EQ8B6W901YjtgE9gr523p2m17eySA8GcRx55aQdK+QH5R8tdcMbdvwd/jw1Sv0PPQxsXhLdMOfxUfDsHFz68D+E0vdKuxeovTIo8Ccax4pM4cfc38Rq2NgfB7a3ihWWLCKATrTi36Tc+05PpqC6TLaG5snKyRmSI9YmHTJwPCUce1SeHeBWlN67Nxyvq6vZ09GO2/hFkqscyQ/Ft3kAZQ+lcekGm+qJ6LdtfB70Ix+LnHVnz8/Fn15H8Xiq9s1zyxqRzzw0zPn3pH+kbnzl/DWrvsLYSWccbZw8KqcdzRgHFUh0kfSNz5y/hrV67D+bw/Vx+4K65e2J0zdkSsn6IJM8LtCOzMRBx48PivDdEUg53Uf/Tb/PVumqv6U98NObOBuJ4TMDyB/wCGD3kc/Fw7akJzk6skMuWbpMrLaMCxyOiSCVVOA4GkNjmQCTwzny1cnRXu7JbQNJLkPNpbR+qoHg5/eOSfVSp0X7n9e4upl+KQ/Fqf02H6RH6oPrI8VXJirmn/ABNfIy/xRQnSj9Jz/wBl+ClSm6XRs11Es00piRxlVVQWI7CSTgeTBqL6UfpKf+y/BSrl3SH+5Wv1MXuCrKbjBUankcccaEe+6Ik0nqrlw3Z1iqQfF4OCPLx8lVzBPNY3WeKywuQwB4HSfCU96kffX0rXztv/APSF39YfcFMU3K0yYJym3GR9CRSgoGHIgN6CM1877e2jLf3hJOS8nVxLngoLaUA7uwk+mvoCz+bp9WPcr5z2ZdCK5jlYEiOVXIGMkK4JAz5KmFck+Mt3RZNj0RJpBmuXLdojVQB4stkny8PJXDvF0WdVE8sEzOUUsUdQCQBk6WXAz4iPTUz+V21/YXPqh/1K03fSvbOjKILkFlYDIi5kY4/GUTy2E892LXRPtp4rtYMkxTZBXsDhdSsB2HgQe/Pip66Xfo5vrIveqsejkf8AqNt5x/DarP6Xfo5vrIveq5Euoi5VWZCx0I/nrrzI/eamnpT2w9vZ/Fkq0riLUOBClWZiD34XHppW6Efz1z5kfvNUt01/NYPrv/G1ZkrymZq84hbl7pvfuwD9WiY1vjV8rOFVcjJ4Hj2U7z9EMWnwLmUN2FlRhnxqMH21joR/NXPnp7pqzKZMslKkMuaSnSfB8z7Y2c9tNJDJ8pDg45EEAgjxEYPGnTdPo0NzCs80xjVxlURQTpPIljwGR2YqL6VR/wCoy+bH7lXJut8ztvqY/dFbyZGoprydMuWSgmvJW28nRb1UTy28zPoUsUdRkgDJ0sMccdhHGojor2y8N6kQJ6ufKsvYGCkqwHf4OPIfFV27Q/NSeY3umvn7o/8ApC0+sHuGpCTlF2Zxzc4S1eC8N79qNbWc0y8WVfB85iFU+gnPoqjN3diy7QuSgfwmBkeV8twBAJPax4jhn1VcXSb9Gz/wfiLVT7hbxR2M7yyJI4aMoBHpzkupydTDh4NTFai2uSYLUG48jxH0QwY43MxPeFQD0Ag/fSnvvuI1iglWTrYi2k5XSVJ5Z4kEcOfDyU4/ldtf2Fz6of8AUpf333+gvbUwxxTI2tGy4jxhTk/JcmrDqatywebVuMPQ7tt5YZIJGLdTpKE8TofI057gVOPLXN0zbZdFitkJAk1O+DjKqQFXyE5J8grh6EPzt15kXvPWnps+cwfVN79TSuqTSuvRGbkbhteoZXk6qIEqMLlnI54ycKB34NMW0OiIacw3Lau6RQQfSuMeXBpg6Jfo2Pz5fxWpyrM8slJ7mcmaam6Yk9HG6c1ksvXMpMhXwUJKgKDxJIGSc93ZUvtOGCxt7i4hhiRlRmOlVXUccASByzip7FRe9Ng09pPEvynjYL52MqPWBXPU29zjqcpWyiNibNl2jd6C/hvqd5GycAcScZ7yAB4xViL0RwY43E2e/CDj5MVW+7+2JbG561VGpdSOj5GQeBU9xyB6qsnZ/S1A3CWGWM966XH8j7K9OTX/AB4PXm6l/TgXdrdFd0jfEOkyk9vxZXygkg+UH0VbuyLdo4IkdtbKiqzd5CgE8ajdjb3WdywWKdS5/QYMjegMBn0ZqdFeec5PZnmyTnLaRmiiisHIKKKKAKKKKATulHbXweyZVOHm+KXHYCCXb0Lw8pFU1sjYVxc6uoiaTRjVgqMZ5cyO6p3pQ218IvWUHwIAY187m59fD+GrR6O9ifBrKMEYeT4x/K/EA+RcD0V6U+nD9s9ifSx35ZUP9BNof1R/XH/mrH9BNof1R/XH/mr6GrNZ68jH/ql6PmPaGz5raTRKjRSDDAHGR+qcgkdlfQe6W1xd2kU3aRhh3OvgsPWM+Q0ndMuxtcUdyo4xnQ/mPyJ8jY+0ajOhjaxEstsclXXrF8TLgMPSCPs1Z/eF+UbyPqY9XlCz0kfSNz5y/hrV67E+bw/Vx+4KorpI+kbnzl/DWrlk2mLbZwnI1dXAjY7zoGB66Ze2JnMvpEi+kTe4WcXVxnNxICF/cXkZD/LvPiBqsdyN2Xv5zqLdUp1Sv2knjpB7Wbjnxce6oLau0JLiV5pTl3OSfuAHYAOAp42D0jx2kKwxWfgrzPW8WY82Pgcya2oOMduTr03CFR5Zb9tbrGqogCqoAUDgAAMACttVX+WA/wBU/wDe/wDhTLuRvn/tB5V6nqurCH5erOokfqjHya87xyW7PLLFOKtorPpR+kp/7L8FKubdP5la/Uxe4KpnpR+kp/7L8FKubdP5la/Uxe4K6ZOyJ1zfjiS1fOvSB9IXf1n/AGivoqvnbf8A+kLv6w+4tMHcT4vc/wCi/LP5un1Y92vnbY9ks11HExIWSQKSuMgM2OGQRn0V9GbPGYYx+4vuivnzbmzpbC8II0lJOsibHBlDalI7+wEeUVcL5Rr4z3kiyvyR2n7e6+1D/pUfkjtP2919qH/SrksuluPSOtt3DduhlI9GrBrVtHpcGD1FudXfIwAHj0rnPkyKlZbolZ+Ce2H0bW1tOk6S3DMhJAdosHII46Ywe3vo6Xfo5vrIverl6Nd7Li9eZZ1UhApDopXBJ+SeJz311dLv0e31kXvVn7dRajH26qUhY6Efz1z5kfvNUt02fNYPrv8AxtUT0I/nrnzI/eapbps+awfXf+Nq2/ynSX5zT0I/mrnz0901ZdVp0I/mrnz0901Zdc8vczjn/Iyh+lb6Rl82P3auTdX5nbfUx+4KpvpW+kZfNj9yrk3V+Z231MfuCt5OyJ0zfjidu0PzUnmN7pr5+6P/AKQtPrB7hr6B2h+ak8xvdNfP3R/9IWn1g9w0xdsi4OyRb/Sb9Gz/AMH4i1VG4O7sd9cPFK0iKsZcGMqDkMox4SkY8Luq598Nltc2c0KY1svg5/WUhlB8pGPTVG7tbbk2fcmQJ4QBjkjfwTgkEjOOBBUGritxaXJrBbg1Hksn8kdp+3uvtQ/6VH5IrT9vdfah/wBKtSdLkGONvMD3Aofbmona/SzK3C3hWP8AekOo+hBge2ollZlLOx53T3MhsGkaKSVzIFB6wocaSSMaUX9akPps+cwfVN79P+4m2Jbu0SaZQHJYZAwGCtgMB3GkDpt+cwfVN79Md9TcmJvq/bkcOiX6Ni8+X8VqcaTuiX6Ni8+X8Vqca5T7mcsve/7CsEVmoTfO9eGynljbS6JqVuBwQR2HhWUYSt0etr7rWlydU0CM3LWMq32lwTSpf9E1s3GKWaPxEq49o1e2ojZXS24AFxAH/fjOkn+BuHtqUk6W7fHCCYnuOge3Ua7ackeD0KGaOyK43p2A9jcdUzBuAdHXIyCTg+JgQfVV5bk7Ra4sYJXOWZcMe9kYqT6SM1R28e2ZdoXOvR4TYRI0y3DsAPackmr23T2Yba0hhPykTwsfrE6mx6Sa1m7VfJr5F6FfJL0UUV5zyBRRRQBRRRQC5/QWw1avg6k5zks545zk5bjxpiArNFVtvkrbfIUUUVCHPfWaTRtHIoZHBVlPaDUNu7uda2Ts8KNrYY1OxYhc50jPIe04FMNFW2VSaVC3tTcWxuJWllhLO+NREsy5wMclcAcB2Cpw2SGLqioMenRpPEFcYwc8+FdFFNTDk35FI9G2zf6uf+tOPZ1lY/Jrs39g3/WuP9Sm6irrl7NdSfsUfya7N/YN/wBe4/1Kldg7rWtmXNvGULgBsvI+QucfLY45nlUzRRyk+WRzk9mxd2tuRZXMrTTRFpGxkiWZc6QFHgq4HIDsqcs7VYo0jQYRFCqMk4VRgDJ4nh31uoNRtsjk2qYUs7W3Gs7ifr5YyXONWGID44DUvbwGPHUXtbbVz8JeONyMNpVVA448vbWOu2j3S/ZWibXAUmuB5QYGOwVxbW2PBcponjWRezPMeMHmPRSdJtq9hYGTVx7HUYPpApz2TfLPGsi8M8CO4jmKhL8ihcdFdkT4JmTxB8+8CfbXu26LbFTlutk8TSED06MH2081it9SXs6dWfs5dnbOigQJDGsaDsUY/wD01r2zseG6iMU660JBwGZeKnI4qQa76KzfkxbuyF2Buta2ZdreMoXADZkkfIUkj5bHHM8q37e2BBeIqXCF1VtQAd0wcEZyjA8iak6Kandl1O7vcitg7u29mGW3QoHILZeR8kDA+Wxx6KlaKKN2Rtvdi9tjcmyuZTLNEWcgAkSzLwAwOCuBU3aWyxosaDCooVRknAUYAyeJrdRRtsOTapmGXIweRpZ2TuLZ28/XxRsHGdILEhNWc6V9OOPLspnoom0FJrgxioTbu6lrdnM0QLfrqSrfaU8fTmpyiibXATa4EB+ii0zwecDu1Kf+2u/Z/RvYRMGMbSkcusYsPsDCn0im/FGK1rl7NvLN+TzHGFACgADgAOAHkFQ+3t1LW8ZXuIy7KCqkSSpgE5xhGGam6Kym1ujCbTtHDsfZUVrEIYF0RgkgFmbixyfCYk8z313VybVlKQyMvAqjEeUCoPcraEkokEjltOkgn97OR7KhG7Getc8KupV1DKRggjII8YNbKKATb/o1sJCWEbxk/s3IH2TkD0VxL0U2YPF5yO7Uo9umn4il3ZO0pHvJo2OUXVpGBw0sBz9Nb1y9nTqz9m/YO6lracYYgG/XYlm+03LyDAqbxWaKy23yYbb5Cil3YW05JLq4jZsqpYKMDhpfSPZRvltKSFIzG2kljngDwA5cahBiorAri2ttRIE1OeP6Kjmx8X+NAd1FL27l1cTFpZMLEfkLjx8x24x2nnRQDDRRRQBRRRQBRRRQBRRRQBRRRQBRRRQBRRRQFff/ANL+2/nVg1Wu07gx3kjjBKyEjPLge2u/+mk36kXqb/NVYGDe9AbVyewqR5dQFcG4Tnq5AeQce0cfuqD2htie7xHpGM50oDxPZnOaZ7LZ5t7ORT8so7MR2Eryz4qA49p74qhKxLqxw1McD0AcTXCm+soPhRx48Woe0k/dWrcySJXdpWRSAoUuVHMnOM9vAU3SbTtmGGmhIPYXQ/zqA1bE22lwDjKsOan7we0V527t5LfAwWcjIUd3eT2ClbdcgXuF+T8YBjtUA4493AV53oOL0lxlcxnHegxn+Yqg6TvpNzEceP4z7c1MbC3mWdwjLpc5xg5Bx7RUhabWt3ACSJ4lJC/3TitsOzolfrFRQx/SAqA07Z2wluoLZLHOlRzOPuFLMm+kpPgxxgePUfuIrVvwf94Xu0L6smmq22jbIoVZYVAA4B0H86AhNn75gkCVNIPDUpyB5QeNNTyDTq5jGeHdjPCkrfSWF+raNo2bwgxRlPDhjODTNsDwrWLPbGB6MYoBdud9m/4cagfvkk+oY++vMG+z58KNCP3SQfbmmhBbwDA6qPHjVfaah95doW0kLgOjPjwccTnI5EUBN7M2gk6B0zjlg8we0GuLbu30t8LjW5GdIOMDvJqL3APgSj95T7D/AIVF7YUPtDS3EGSJT5CEBoDo/prLn83Hj+L78/yqe2NvEkyOzDQUALccjB7QfRyqYWIAacDHLGOHqpf3qtUjtZOrRU1MmrSAM+F24oDhvN9Tn4qMY73zx9A/xrTFvrID4caEeIsp9pNSG4kK9Sz4GrWRntwFXAz6TTHNCrDDKGHcQD99ARVxfCazkkUEAo/A+LIPtFJ2w9tm2D4UMW08zgDGefrp22jarHayog0qEcgeXJPtNLu4durNIzAEqFAzxxnOceqqDwu+kueMcePFqHtzTJsLbaXAOAVYc1PH0g9oqQuLdXUq4DA9hpE3N4XRA5aXHqIqAsClDYP0hcfx++Kb6UNg/SFx/H760A30UUUAo7sfPbrzpPxaz0hfm4vOb3axux89uvOk/Fr10gfIi85vdFAS+3dtJbrx4uR4K/zPcKhtlbHe4f4RdcQeKp4uzI7F8Xb21GXmyrhVF0+GfUGZSMkAcQT2Y8XYKctj7SWeMOvA8mX9U91AdyrjhRWaKAKKKKAKKKKAKKKKAKKKKAKKKKAKKKKAKKKKAr4/SX9t/Omvb+x1uI8cA44ofH3HxGl3/Z8vw/X1b6OtzqwcYzzz3U8UAgbubWa2kMUuQhbBB/Qbv8nf66ctrN8RL9W/umofezYXWjrYxmQDiB+mP8RW3deOVrdo5lYDiq6gQdBHceOBnhQCvu5sYXJcFyukLyAOck9/k9tTv9Ck/at9kf41Fts+6s5C0YLLy1KNQK5/SUcQa2vvFeNwCYP7sTZ9ufuoCa2TuysEqyCRmIzwIHaMfzqR2psmKfHWLkjkQSCPTUduxFcjW05bDY0qxyQe047B4qj9tSXkU7vEHMbYIwNY5AfJ44oDZdblLzSUjxMAfaMVG7vTyQ3QhLZBYowzwyM8Rnt4VsO8l4eAjGfFE5Po4kV07tbDl67r5gRjJAbmzHtI7OZqg499/nC+Yv3mpFdyk/at9kVu3s2G82JI+LAYK94zkYz21Ex7dvYxpKE44eHG2fWCM1ASP9Ck/at9kV0bfdrWzVEY5yserkcYJJ8uBj01ER3F/cMNOtBnnjQo8ueftpl3j2aZ4Cq/KBDLntIyMekE0Aq7E3aNwgkaTSCTwAyTg4Jznvrt2nurHFDI+p2ZVyM4x6gKjbO9u7UFAjBc5wyEjPbgj/Gttxta8nUpoOluBCxtxHlOceugJHcD5M3lX7jUbtL6TH10P/ZU7uhsySFX6xdJYjAyCeGeeKjL/Z8p2gHEblOtiOoA4wNOTn0UA7VA76fNW85Pvqerh21YdfC8ecE4wfGDkUBFbifN2+sb3VpjqvLZ7uzJVUbBOcadSk8sgj/Gt77avpRpVCM9qRsP7xzj2UA3bb+by+Y33UudH/8Axv4P+6pO3tpxZSLKS0hV8DOo4I4LntNce5FnJGZdaMmdGNQIzjVQDVSBuh87Pkf+VP8ASTuts+RLpi0bKAHBJBA4kYwe30UA60o7DONoXGeGdePtA/dTdSzt7YsnWi4t/ljGV4DOO0Z4HhwIoBnrGaU13rlQYlt2B7xlfYV/nXibbtzONEEDJnhr4nGe5iABQGd1jm8uSORLnPll4V66QvzcXnN7tSu7exvg6HUQXbBYjsxyA7+Z41w78WjyJGERnwWzpGccKAZWXOQaS72FrCcSICYXOCvd+75e406CtN7arIjI4yrf/cjx0Bm1uFdA6HKsMg0UpbP+EWkjxCJ5k+UuAcc/lA8h4x31igHSiiigCiiigCiiigCiiigCiiigCiiigCiisGgCs0nrte/mnuI7ZLTRBII8zNMCcorZ8AEfpV0bN27cLcrbXkUaNIrNFJCzMjlPlKQwDBscaulmtDGiivDSAcyB5a5trXwhhklPERozkDt0jOPZUM0dlYxUBu1f3kvh3EUEcbIrp1cjMw1cdLgjHLtFTqyA8iDjnjs8tVqitUe6wa8tIBzIHlOK59p3giiklIJCIzYHbpGcDNQlHVis1FLfvLaiaBV6x4hIiO2Bll1AMR2ceddtk7mNDKFV9ILhTkBsccHuq0WjorGKwkgPIg+TjWGkA5kDy8KhD1RRmlbau2Lv4b8FtVtyRCJi05kHDXpwNAPi7KqVlSsaaMUoybevLZ4/hsVv1MjrH1tu7nQznC61kAOkntHKm1nA5kDy0aDVHqisBhWOsGcZGe7t9VQh6orz1gzjIz3dvqrJYUAUVhZAeIIPk41hpAOZAz3mgPdYzXLtS9EMMkpGQiM+OWdIzgH0VyjaLy2omt1UyPEJI0kbAyyhgHI5DjgmlFpkpWa57WRurUyaVfSC4ByA2OOCezNblcHkQfJQh6ooooArGKzRQBRRRQBRRRQBRRRQBRRRQBRRRQBRRRQBRRRQBRRRQBRRRQBWDWawaAV90PnO0v8AmV/BSte9fz3ZmOfXSn0dQ2awNh30U9xJbz2yrPIJCssUjkEIF5q691b9m7vzm5W5u50ldFZY0jjMaJq+U2CxJYjhx5Vu1dnXa7v/AKhTR7WW4umvLa5uXE7orJFNIqRpgKq6PBU+3jW6KyV9m36tHMIY2d7ZJxIrIFiDLjX4WA2cZzTEmxbuCWY2ssBjlcylJkfKOwGrDIeI4Z4iu6TZlxLZywzyxtLKrrrRCqqHGAAuSSB3541XL0VzXgVNubMhtbCDqkdFnltxMIjIWkUrlgOOcnuFcdzHbq0DWNneQTLNF4XUXCAxlwJA+rgRpOePdTrtjYLTW0USyBJITG6Pp1DXEOGVzxU8e2vFpb7RLp1s1ssYOXEcbkuP1QWbC57+NXVsFPYg94G2a9zJrt5rucYV1iSaTTgYA4EIvDyc6j9l2yS7P2hFJHII4ZJGiilLFosRBlUnUTwJzjJ50wx7FvIJZjay25jmkMumZHyrMBnDK3EcO6t+yN3JFiulnkVnumZnMalQutAmFBJzypqSXJdSS5IW32Dbw7Kknjj0yyWJ1vqc51RBjwJIHEZ4VtvbQT/7Mt5CxheNmdAxUOUhUqGI4kceVdllsG8+CyWs01uY+oMMbJG4bOnSrPlsYx2D11Ix7CYSWb6x/uyMjDB8LUgXI7uWalmXL9kHebFhs72yNqpi615I5FVm0uojLDKkkZBHOsbI2JBeXF7JdJ1zJcNEmssQiKowFXOBz50xbY2S009rIrACCRnYHPhBoymB6TS67Pb3Nz8HvLMCR+skiuCQ0bsozghuKkYPKidoJ2udzu3Ih6qW+t1J6qGdRGpJbQrwo5UFiTjJ5VmL6ab/AJIfjCuXo6dme+kd1l1Tj42MYRysSg6OfAcuZ5V27V2FdG8+FW00KEwiErLG78NerI0svio9mw61O/R46TfmDd/W2+PL8IT+WahN4ZYX2lKl1DPcRxxRdXHEksgVn1FmZY+08ACe41Mvu5dXEkZvbmJ4o3EghhiZA7qcqXZnJwDxx210bR2LcLdNdWskStIiRyJKrEHqySrBlOQfCNItLYsWlsQe7DBLm4+DQ3MFt8G1hJo5UUTqxyU6zvUjgO6ufZO7FtLssXLoxuGgaYza319ZpLBgc8MHHDlwpw2fa3ZWUXMkLaxhFiRlCcCCSzElic+LlXnZmxWisFtC4LCExawCBkqRnT3ceVHIjn/oUU3Xtjsv4UUb4T8HM/X6319bo16tWe/s5Vs3muldtnLcLNLE8TSSRxB2MjiNSpZY+JAJJxyppXYrDZ/wTUpbqDDrwcZKac454rlvt3psWrwSos1smga1LI4ZArA4II5ZBFNXsqmr3/Yv7HjiS/tzZW11AjdYs+uKdEZdBKZ1+DnUOddWwd37e9a5muk65/hEsYLM+FSNsKqgHAHkph2XBfdZquJYOrCkdXEjZLEjDF2PDHHgB21s3d2S1usoZg3WTSyjAIwJGyBx7RUciOXoT02bG1ltGBwXjtpZepDMx0aYQygHOSAWOAa6ItgW8OyZJ4o9Msll4b6nOrVEGPAnA48eFT1ru8Qt6juMXTuwxnwVeMJx8fDNcdpsG8+CyWs00Bj6gwxskbhs6dIZ8tjl2AVdRXL9nLtaayNvaJeK0rdUrpEglZm8AAtoj5js48ONcG6rIm0lS3guLWGS3kZopgyhmV1AdY2Y6eBI7OdTd1u5OssE9tLEJY4BbMJUYq6AhsjSQQdQrbs3Ytybtbq5khJSJ4lSJHHB2Vslmb93u7aWqGpUM4orArNcziFFFFAFFFFAFFFFAFFFFAFFFFAFFFFAFFFFAFFFFAFFFFAFFFFAFBoooDyKDRRV8jyFFFFRgKKKKpANBooqFMdlZoooAqkemP54PMFFFdsPcd/j9xae5vzSLzRU3RRXOfLOc+5mTWKKKyYM1iiigA0UUUCM1iiiiAd9HZRRVACiiioD1RRRQBRRRQBRRRQBRRRQBRRRQH//2Q=="/>
          <p:cNvSpPr>
            <a:spLocks noChangeAspect="1" noChangeArrowheads="1"/>
          </p:cNvSpPr>
          <p:nvPr/>
        </p:nvSpPr>
        <p:spPr bwMode="auto">
          <a:xfrm>
            <a:off x="155575" y="-936625"/>
            <a:ext cx="5915025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8" descr="data:image/jpeg;base64,/9j/4AAQSkZJRgABAQAAAQABAAD/2wCEAAkGBxQTEhUUExQUFRUXGBcXGBYWFxUYIBgXFRUcGBgYFxUYHCggHBwlHRgcITEhJSksLi4uGB8zODMsNygtLiwBCgoKDg0OGxAQGzQlICAsLCwsLCwsLCwsLCwsLCwsLCwsLCwsLCwsLCwsLCwsLCwsLCwsLCwsLCwsLCwsLCwsN//AABEIAIEBhgMBIgACEQEDEQH/xAAcAAACAgMBAQAAAAAAAAAAAAAABgUHAQMEAgj/xABPEAACAQMBBAQICQgHBwUBAAABAgMABBESBQYhMQcTQVEiYXFygZGhshQjMjQ1c5KxsxczQlJTYoLBFlSDotHS0xUkQ3STwsMlo+Lw8UX/xAAYAQEBAQEBAAAAAAAAAAAAAAAAAQIDBP/EACkRAAICAQMEAgICAwEAAAAAAAABAhEDEiExEzJBUQQiM2FCcSPB8BT/2gAMAwEAAhEDEQA/ALxrBrNcu0r1YYnlc4VFZj5FGfXQFYdLW8riVbaGR0CDVIUYqSzfJXKnPADP8QqW6JN4mnjeCVy8kXhKWOSYzwwTzOD29xFVnbwS7QvSB+cmd2yckKMFuOOwAY9Ve909qmyvI5GyoVikoP6p8FwfIeP8Net41o0+T3yxLp6Vyj6MrBrCNkZrNeQ8BQnSReSf7Rm8NviyoTBI0+AD4PdxOavHZMhaGJjxLRoSfGVBJqh+kf6RufOX8NavPY7YtoSeAESZJ7tArvlX1ierN2RJCildukDZ4OPhCnxhXI9BA41j8oOz/wCsD7D/AOWuWmXo4dOXoaawaV/yg7P/AKwPsSf5amdkbZhuULwSLIoODjmD3EHiKji1yiOMlyimulW7c7RddRxGI9ABI05RWJHccnn5O6ri3ZlZ7S3ZjlmhjJJ7SUGSapbpS+kp/JF+ClPmzOkCztrW3jZ2d1hjDLGurBCDILcFyO7NdpxbgqPTki3jjSLAopCj6V7Mnis6+Mop+5s0z7D3it7sZglVyOa8mHlQ8RXJwkuUeeWOUeUS1FYzXFtXa0NsmueRI17NRxk9yjmT4hWTCVndRSLcdKlkpwomfxqgA/vEH2Vssuk+xc4ZpI/G6cPWpOPTW9EvR06U/Q7UjdL00y2Y6osFLgSlcjCYOMkcgWwDTnaXSSIHjdXUjIZSCD5CK5dt7Rit4XlnIEajjkZzk4AA7SSeVSLpmYOpIq3oXmm+ESqpYwaCW56Q+oacdgYjPoq4RUBupt+1ulb4L4OjGpNGgjVyOB2HHPxVP1Zu5WayycpW1RmilfbO/llbMUaXW44FYhrII7CR4IPiJqKTpXsycFZwO8op+581FCT8EWOT3ofaKhtl7z2twjSRzoVUZbUdJUd7K2Co8ZqDv+k6xjbCtJL440yPtMQD6KKEn4ChJ7UOtFI9r0pWLnDdbH43TI/uE032F9HMgkidXQ8mUgj2fdRxa5RJQlHlHTRWKhdub1WtpwmmUNz0Llm+yuSPTWUr4Ik3wTdFIL9K9mDwS4Pj0J/N6lNk9INjOwUS9Wx4ASjRxPZqPg+2tOEl4NvFNb0NVFYBrDuACSQAOZPZWTmeqKT9pdJFjExUSNKRz6pdQ+1kKfQa5bbpUsmOG65PGyAj+6SfZWtEvRvpz9DDvfIy2N0ykqwglIIJBBEZIII5Gqr6M9qTybQiV5pXUrJlWdmHCM9hNWTt+/judm3TwOsqmCYAodXHqzwwOOfFzqq+ilSdpR47EkJ8Q0EZ9ZHrrrBfR2dsS/xysvgUVC7d3otrT8/KqseIQZZiO/QvHHjpcPSvZ5+RcEd+hPu11yUJPhHFY5PhD7RSzsffuyuSFSXS54BZAUJPcCeBPkNMoNRprky4tcmaKKKhAooooAooooDGarnpk21ohS2U+FKdT47EQ8B6W901YjtgE9gr523p2m17eySA8GcRx55aQdK+QH5R8tdcMbdvwd/jw1Sv0PPQxsXhLdMOfxUfDsHFz68D+E0vdKuxeovTIo8Ccax4pM4cfc38Rq2NgfB7a3ihWWLCKATrTi36Tc+05PpqC6TLaG5snKyRmSI9YmHTJwPCUce1SeHeBWlN67Nxyvq6vZ09GO2/hFkqscyQ/Ft3kAZQ+lcekGm+qJ6LdtfB70Ix+LnHVnz8/Fn15H8Xiq9s1zyxqRzzw0zPn3pH+kbnzl/DWrvsLYSWccbZw8KqcdzRgHFUh0kfSNz5y/hrV67D+bw/Vx+4K65e2J0zdkSsn6IJM8LtCOzMRBx48PivDdEUg53Uf/Tb/PVumqv6U98NObOBuJ4TMDyB/wCGD3kc/Fw7akJzk6skMuWbpMrLaMCxyOiSCVVOA4GkNjmQCTwzny1cnRXu7JbQNJLkPNpbR+qoHg5/eOSfVSp0X7n9e4upl+KQ/Fqf02H6RH6oPrI8VXJirmn/ABNfIy/xRQnSj9Jz/wBl+ClSm6XRs11Es00piRxlVVQWI7CSTgeTBqL6UfpKf+y/BSrl3SH+5Wv1MXuCrKbjBUankcccaEe+6Ik0nqrlw3Z1iqQfF4OCPLx8lVzBPNY3WeKywuQwB4HSfCU96kffX0rXztv/APSF39YfcFMU3K0yYJym3GR9CRSgoGHIgN6CM1877e2jLf3hJOS8nVxLngoLaUA7uwk+mvoCz+bp9WPcr5z2ZdCK5jlYEiOVXIGMkK4JAz5KmFck+Mt3RZNj0RJpBmuXLdojVQB4stkny8PJXDvF0WdVE8sEzOUUsUdQCQBk6WXAz4iPTUz+V21/YXPqh/1K03fSvbOjKILkFlYDIi5kY4/GUTy2E892LXRPtp4rtYMkxTZBXsDhdSsB2HgQe/Pip66Xfo5vrIveqsejkf8AqNt5x/DarP6Xfo5vrIveq5Euoi5VWZCx0I/nrrzI/eamnpT2w9vZ/Fkq0riLUOBClWZiD34XHppW6Efz1z5kfvNUt01/NYPrv/G1ZkrymZq84hbl7pvfuwD9WiY1vjV8rOFVcjJ4Hj2U7z9EMWnwLmUN2FlRhnxqMH21joR/NXPnp7pqzKZMslKkMuaSnSfB8z7Y2c9tNJDJ8pDg45EEAgjxEYPGnTdPo0NzCs80xjVxlURQTpPIljwGR2YqL6VR/wCoy+bH7lXJut8ztvqY/dFbyZGoprydMuWSgmvJW28nRb1UTy28zPoUsUdRkgDJ0sMccdhHGojor2y8N6kQJ6ufKsvYGCkqwHf4OPIfFV27Q/NSeY3umvn7o/8ApC0+sHuGpCTlF2Zxzc4S1eC8N79qNbWc0y8WVfB85iFU+gnPoqjN3diy7QuSgfwmBkeV8twBAJPax4jhn1VcXSb9Gz/wfiLVT7hbxR2M7yyJI4aMoBHpzkupydTDh4NTFai2uSYLUG48jxH0QwY43MxPeFQD0Ag/fSnvvuI1iglWTrYi2k5XSVJ5Z4kEcOfDyU4/ldtf2Fz6of8AUpf333+gvbUwxxTI2tGy4jxhTk/JcmrDqatywebVuMPQ7tt5YZIJGLdTpKE8TofI057gVOPLXN0zbZdFitkJAk1O+DjKqQFXyE5J8grh6EPzt15kXvPWnps+cwfVN79TSuqTSuvRGbkbhteoZXk6qIEqMLlnI54ycKB34NMW0OiIacw3Lau6RQQfSuMeXBpg6Jfo2Pz5fxWpyrM8slJ7mcmaam6Yk9HG6c1ksvXMpMhXwUJKgKDxJIGSc93ZUvtOGCxt7i4hhiRlRmOlVXUccASByzip7FRe9Ng09pPEvynjYL52MqPWBXPU29zjqcpWyiNibNl2jd6C/hvqd5GycAcScZ7yAB4xViL0RwY43E2e/CDj5MVW+7+2JbG561VGpdSOj5GQeBU9xyB6qsnZ/S1A3CWGWM966XH8j7K9OTX/AB4PXm6l/TgXdrdFd0jfEOkyk9vxZXygkg+UH0VbuyLdo4IkdtbKiqzd5CgE8ajdjb3WdywWKdS5/QYMjegMBn0ZqdFeec5PZnmyTnLaRmiiisHIKKKKAKKKKATulHbXweyZVOHm+KXHYCCXb0Lw8pFU1sjYVxc6uoiaTRjVgqMZ5cyO6p3pQ218IvWUHwIAY187m59fD+GrR6O9ifBrKMEYeT4x/K/EA+RcD0V6U+nD9s9ifSx35ZUP9BNof1R/XH/mrH9BNof1R/XH/mr6GrNZ68jH/ql6PmPaGz5raTRKjRSDDAHGR+qcgkdlfQe6W1xd2kU3aRhh3OvgsPWM+Q0ndMuxtcUdyo4xnQ/mPyJ8jY+0ajOhjaxEstsclXXrF8TLgMPSCPs1Z/eF+UbyPqY9XlCz0kfSNz5y/hrV67E+bw/Vx+4KorpI+kbnzl/DWrlk2mLbZwnI1dXAjY7zoGB66Ze2JnMvpEi+kTe4WcXVxnNxICF/cXkZD/LvPiBqsdyN2Xv5zqLdUp1Sv2knjpB7Wbjnxce6oLau0JLiV5pTl3OSfuAHYAOAp42D0jx2kKwxWfgrzPW8WY82Pgcya2oOMduTr03CFR5Zb9tbrGqogCqoAUDgAAMACttVX+WA/wBU/wDe/wDhTLuRvn/tB5V6nqurCH5erOokfqjHya87xyW7PLLFOKtorPpR+kp/7L8FKubdP5la/Uxe4KpnpR+kp/7L8FKubdP5la/Uxe4K6ZOyJ1zfjiS1fOvSB9IXf1n/AGivoqvnbf8A+kLv6w+4tMHcT4vc/wCi/LP5un1Y92vnbY9ks11HExIWSQKSuMgM2OGQRn0V9GbPGYYx+4vuivnzbmzpbC8II0lJOsibHBlDalI7+wEeUVcL5Rr4z3kiyvyR2n7e6+1D/pUfkjtP2919qH/SrksuluPSOtt3DduhlI9GrBrVtHpcGD1FudXfIwAHj0rnPkyKlZbolZ+Ce2H0bW1tOk6S3DMhJAdosHII46Ywe3vo6Xfo5vrIverl6Nd7Li9eZZ1UhApDopXBJ+SeJz311dLv0e31kXvVn7dRajH26qUhY6Efz1z5kfvNUt02fNYPrv8AxtUT0I/nrnzI/eapbps+awfXf+Nq2/ynSX5zT0I/mrnz0901ZdVp0I/mrnz0901Zdc8vczjn/Iyh+lb6Rl82P3auTdX5nbfUx+4KpvpW+kZfNj9yrk3V+Z231MfuCt5OyJ0zfjidu0PzUnmN7pr5+6P/AKQtPrB7hr6B2h+ak8xvdNfP3R/9IWn1g9w0xdsi4OyRb/Sb9Gz/AMH4i1VG4O7sd9cPFK0iKsZcGMqDkMox4SkY8Luq598Nltc2c0KY1svg5/WUhlB8pGPTVG7tbbk2fcmQJ4QBjkjfwTgkEjOOBBUGritxaXJrBbg1Hksn8kdp+3uvtQ/6VH5IrT9vdfah/wBKtSdLkGONvMD3Aofbmona/SzK3C3hWP8AekOo+hBge2ollZlLOx53T3MhsGkaKSVzIFB6wocaSSMaUX9akPps+cwfVN79P+4m2Jbu0SaZQHJYZAwGCtgMB3GkDpt+cwfVN79Md9TcmJvq/bkcOiX6Ni8+X8VqcaTuiX6Ni8+X8Vqca5T7mcsve/7CsEVmoTfO9eGynljbS6JqVuBwQR2HhWUYSt0etr7rWlydU0CM3LWMq32lwTSpf9E1s3GKWaPxEq49o1e2ojZXS24AFxAH/fjOkn+BuHtqUk6W7fHCCYnuOge3Ua7ackeD0KGaOyK43p2A9jcdUzBuAdHXIyCTg+JgQfVV5bk7Ra4sYJXOWZcMe9kYqT6SM1R28e2ZdoXOvR4TYRI0y3DsAPackmr23T2Yba0hhPykTwsfrE6mx6Sa1m7VfJr5F6FfJL0UUV5zyBRRRQBRRRQC5/QWw1avg6k5zks545zk5bjxpiArNFVtvkrbfIUUUVCHPfWaTRtHIoZHBVlPaDUNu7uda2Ts8KNrYY1OxYhc50jPIe04FMNFW2VSaVC3tTcWxuJWllhLO+NREsy5wMclcAcB2Cpw2SGLqioMenRpPEFcYwc8+FdFFNTDk35FI9G2zf6uf+tOPZ1lY/Jrs39g3/WuP9Sm6irrl7NdSfsUfya7N/YN/wBe4/1Kldg7rWtmXNvGULgBsvI+QucfLY45nlUzRRyk+WRzk9mxd2tuRZXMrTTRFpGxkiWZc6QFHgq4HIDsqcs7VYo0jQYRFCqMk4VRgDJ4nh31uoNRtsjk2qYUs7W3Gs7ifr5YyXONWGID44DUvbwGPHUXtbbVz8JeONyMNpVVA448vbWOu2j3S/ZWibXAUmuB5QYGOwVxbW2PBcponjWRezPMeMHmPRSdJtq9hYGTVx7HUYPpApz2TfLPGsi8M8CO4jmKhL8ihcdFdkT4JmTxB8+8CfbXu26LbFTlutk8TSED06MH2081it9SXs6dWfs5dnbOigQJDGsaDsUY/wD01r2zseG6iMU660JBwGZeKnI4qQa76KzfkxbuyF2Buta2ZdreMoXADZkkfIUkj5bHHM8q37e2BBeIqXCF1VtQAd0wcEZyjA8iak6Kandl1O7vcitg7u29mGW3QoHILZeR8kDA+Wxx6KlaKKN2Rtvdi9tjcmyuZTLNEWcgAkSzLwAwOCuBU3aWyxosaDCooVRknAUYAyeJrdRRtsOTapmGXIweRpZ2TuLZ28/XxRsHGdILEhNWc6V9OOPLspnoom0FJrgxioTbu6lrdnM0QLfrqSrfaU8fTmpyiibXATa4EB+ii0zwecDu1Kf+2u/Z/RvYRMGMbSkcusYsPsDCn0im/FGK1rl7NvLN+TzHGFACgADgAOAHkFQ+3t1LW8ZXuIy7KCqkSSpgE5xhGGam6Kym1ujCbTtHDsfZUVrEIYF0RgkgFmbixyfCYk8z313VybVlKQyMvAqjEeUCoPcraEkokEjltOkgn97OR7KhG7Getc8KupV1DKRggjII8YNbKKATb/o1sJCWEbxk/s3IH2TkD0VxL0U2YPF5yO7Uo9umn4il3ZO0pHvJo2OUXVpGBw0sBz9Nb1y9nTqz9m/YO6lracYYgG/XYlm+03LyDAqbxWaKy23yYbb5Cil3YW05JLq4jZsqpYKMDhpfSPZRvltKSFIzG2kljngDwA5cahBiorAri2ttRIE1OeP6Kjmx8X+NAd1FL27l1cTFpZMLEfkLjx8x24x2nnRQDDRRRQBRRRQBRRRQBRRRQBRRRQBRRRQBRRRQFff/ANL+2/nVg1Wu07gx3kjjBKyEjPLge2u/+mk36kXqb/NVYGDe9AbVyewqR5dQFcG4Tnq5AeQce0cfuqD2htie7xHpGM50oDxPZnOaZ7LZ5t7ORT8so7MR2Eryz4qA49p74qhKxLqxw1McD0AcTXCm+soPhRx48Woe0k/dWrcySJXdpWRSAoUuVHMnOM9vAU3SbTtmGGmhIPYXQ/zqA1bE22lwDjKsOan7we0V527t5LfAwWcjIUd3eT2ClbdcgXuF+T8YBjtUA4493AV53oOL0lxlcxnHegxn+Yqg6TvpNzEceP4z7c1MbC3mWdwjLpc5xg5Bx7RUhabWt3ACSJ4lJC/3TitsOzolfrFRQx/SAqA07Z2wluoLZLHOlRzOPuFLMm+kpPgxxgePUfuIrVvwf94Xu0L6smmq22jbIoVZYVAA4B0H86AhNn75gkCVNIPDUpyB5QeNNTyDTq5jGeHdjPCkrfSWF+raNo2bwgxRlPDhjODTNsDwrWLPbGB6MYoBdud9m/4cagfvkk+oY++vMG+z58KNCP3SQfbmmhBbwDA6qPHjVfaah95doW0kLgOjPjwccTnI5EUBN7M2gk6B0zjlg8we0GuLbu30t8LjW5GdIOMDvJqL3APgSj95T7D/AIVF7YUPtDS3EGSJT5CEBoDo/prLn83Hj+L78/yqe2NvEkyOzDQUALccjB7QfRyqYWIAacDHLGOHqpf3qtUjtZOrRU1MmrSAM+F24oDhvN9Tn4qMY73zx9A/xrTFvrID4caEeIsp9pNSG4kK9Sz4GrWRntwFXAz6TTHNCrDDKGHcQD99ARVxfCazkkUEAo/A+LIPtFJ2w9tm2D4UMW08zgDGefrp22jarHayog0qEcgeXJPtNLu4durNIzAEqFAzxxnOceqqDwu+kueMcePFqHtzTJsLbaXAOAVYc1PH0g9oqQuLdXUq4DA9hpE3N4XRA5aXHqIqAsClDYP0hcfx++Kb6UNg/SFx/H760A30UUUAo7sfPbrzpPxaz0hfm4vOb3axux89uvOk/Fr10gfIi85vdFAS+3dtJbrx4uR4K/zPcKhtlbHe4f4RdcQeKp4uzI7F8Xb21GXmyrhVF0+GfUGZSMkAcQT2Y8XYKctj7SWeMOvA8mX9U91AdyrjhRWaKAKKKKAKKKKAKKKKAKKKKAKKKKAKKKKAKKKKAr4/SX9t/Omvb+x1uI8cA44ofH3HxGl3/Z8vw/X1b6OtzqwcYzzz3U8UAgbubWa2kMUuQhbBB/Qbv8nf66ctrN8RL9W/umofezYXWjrYxmQDiB+mP8RW3deOVrdo5lYDiq6gQdBHceOBnhQCvu5sYXJcFyukLyAOck9/k9tTv9Ck/at9kf41Fts+6s5C0YLLy1KNQK5/SUcQa2vvFeNwCYP7sTZ9ufuoCa2TuysEqyCRmIzwIHaMfzqR2psmKfHWLkjkQSCPTUduxFcjW05bDY0qxyQe047B4qj9tSXkU7vEHMbYIwNY5AfJ44oDZdblLzSUjxMAfaMVG7vTyQ3QhLZBYowzwyM8Rnt4VsO8l4eAjGfFE5Po4kV07tbDl67r5gRjJAbmzHtI7OZqg499/nC+Yv3mpFdyk/at9kVu3s2G82JI+LAYK94zkYz21Ex7dvYxpKE44eHG2fWCM1ASP9Ck/at9kV0bfdrWzVEY5yserkcYJJ8uBj01ER3F/cMNOtBnnjQo8ueftpl3j2aZ4Cq/KBDLntIyMekE0Aq7E3aNwgkaTSCTwAyTg4Jznvrt2nurHFDI+p2ZVyM4x6gKjbO9u7UFAjBc5wyEjPbgj/Gttxta8nUpoOluBCxtxHlOceugJHcD5M3lX7jUbtL6TH10P/ZU7uhsySFX6xdJYjAyCeGeeKjL/Z8p2gHEblOtiOoA4wNOTn0UA7VA76fNW85Pvqerh21YdfC8ecE4wfGDkUBFbifN2+sb3VpjqvLZ7uzJVUbBOcadSk8sgj/Gt77avpRpVCM9qRsP7xzj2UA3bb+by+Y33UudH/8Axv4P+6pO3tpxZSLKS0hV8DOo4I4LntNce5FnJGZdaMmdGNQIzjVQDVSBuh87Pkf+VP8ASTuts+RLpi0bKAHBJBA4kYwe30UA60o7DONoXGeGdePtA/dTdSzt7YsnWi4t/ljGV4DOO0Z4HhwIoBnrGaU13rlQYlt2B7xlfYV/nXibbtzONEEDJnhr4nGe5iABQGd1jm8uSORLnPll4V66QvzcXnN7tSu7exvg6HUQXbBYjsxyA7+Z41w78WjyJGERnwWzpGccKAZWXOQaS72FrCcSICYXOCvd+75e406CtN7arIjI4yrf/cjx0Bm1uFdA6HKsMg0UpbP+EWkjxCJ5k+UuAcc/lA8h4x31igHSiiigCiiigCiiigCiiigCiiigCiiigCiisGgCs0nrte/mnuI7ZLTRBII8zNMCcorZ8AEfpV0bN27cLcrbXkUaNIrNFJCzMjlPlKQwDBscaulmtDGiivDSAcyB5a5trXwhhklPERozkDt0jOPZUM0dlYxUBu1f3kvh3EUEcbIrp1cjMw1cdLgjHLtFTqyA8iDjnjs8tVqitUe6wa8tIBzIHlOK59p3giiklIJCIzYHbpGcDNQlHVis1FLfvLaiaBV6x4hIiO2Bll1AMR2ceddtk7mNDKFV9ILhTkBsccHuq0WjorGKwkgPIg+TjWGkA5kDy8KhD1RRmlbau2Lv4b8FtVtyRCJi05kHDXpwNAPi7KqVlSsaaMUoybevLZ4/hsVv1MjrH1tu7nQznC61kAOkntHKm1nA5kDy0aDVHqisBhWOsGcZGe7t9VQh6orz1gzjIz3dvqrJYUAUVhZAeIIPk41hpAOZAz3mgPdYzXLtS9EMMkpGQiM+OWdIzgH0VyjaLy2omt1UyPEJI0kbAyyhgHI5DjgmlFpkpWa57WRurUyaVfSC4ByA2OOCezNblcHkQfJQh6ooooArGKzRQBRRRQBRRRQBRRRQBRRRQBRRRQBRRRQBRRRQBRRRQBRRRQBWDWawaAV90PnO0v8AmV/BSte9fz3ZmOfXSn0dQ2awNh30U9xJbz2yrPIJCssUjkEIF5q691b9m7vzm5W5u50ldFZY0jjMaJq+U2CxJYjhx5Vu1dnXa7v/AKhTR7WW4umvLa5uXE7orJFNIqRpgKq6PBU+3jW6KyV9m36tHMIY2d7ZJxIrIFiDLjX4WA2cZzTEmxbuCWY2ssBjlcylJkfKOwGrDIeI4Z4iu6TZlxLZywzyxtLKrrrRCqqHGAAuSSB3541XL0VzXgVNubMhtbCDqkdFnltxMIjIWkUrlgOOcnuFcdzHbq0DWNneQTLNF4XUXCAxlwJA+rgRpOePdTrtjYLTW0USyBJITG6Pp1DXEOGVzxU8e2vFpb7RLp1s1ssYOXEcbkuP1QWbC57+NXVsFPYg94G2a9zJrt5rucYV1iSaTTgYA4EIvDyc6j9l2yS7P2hFJHII4ZJGiilLFosRBlUnUTwJzjJ50wx7FvIJZjay25jmkMumZHyrMBnDK3EcO6t+yN3JFiulnkVnumZnMalQutAmFBJzypqSXJdSS5IW32Dbw7Kknjj0yyWJ1vqc51RBjwJIHEZ4VtvbQT/7Mt5CxheNmdAxUOUhUqGI4kceVdllsG8+CyWs01uY+oMMbJG4bOnSrPlsYx2D11Ix7CYSWb6x/uyMjDB8LUgXI7uWalmXL9kHebFhs72yNqpi615I5FVm0uojLDKkkZBHOsbI2JBeXF7JdJ1zJcNEmssQiKowFXOBz50xbY2S009rIrACCRnYHPhBoymB6TS67Pb3Nz8HvLMCR+skiuCQ0bsozghuKkYPKidoJ2udzu3Ih6qW+t1J6qGdRGpJbQrwo5UFiTjJ5VmL6ab/AJIfjCuXo6dme+kd1l1Tj42MYRysSg6OfAcuZ5V27V2FdG8+FW00KEwiErLG78NerI0svio9mw61O/R46TfmDd/W2+PL8IT+WahN4ZYX2lKl1DPcRxxRdXHEksgVn1FmZY+08ACe41Mvu5dXEkZvbmJ4o3EghhiZA7qcqXZnJwDxx210bR2LcLdNdWskStIiRyJKrEHqySrBlOQfCNItLYsWlsQe7DBLm4+DQ3MFt8G1hJo5UUTqxyU6zvUjgO6ufZO7FtLssXLoxuGgaYza319ZpLBgc8MHHDlwpw2fa3ZWUXMkLaxhFiRlCcCCSzElic+LlXnZmxWisFtC4LCExawCBkqRnT3ceVHIjn/oUU3Xtjsv4UUb4T8HM/X6319bo16tWe/s5Vs3muldtnLcLNLE8TSSRxB2MjiNSpZY+JAJJxyppXYrDZ/wTUpbqDDrwcZKac454rlvt3psWrwSos1smga1LI4ZArA4II5ZBFNXsqmr3/Yv7HjiS/tzZW11AjdYs+uKdEZdBKZ1+DnUOddWwd37e9a5muk65/hEsYLM+FSNsKqgHAHkph2XBfdZquJYOrCkdXEjZLEjDF2PDHHgB21s3d2S1usoZg3WTSyjAIwJGyBx7RUciOXoT02bG1ltGBwXjtpZepDMx0aYQygHOSAWOAa6ItgW8OyZJ4o9Msll4b6nOrVEGPAnA48eFT1ru8Qt6juMXTuwxnwVeMJx8fDNcdpsG8+CyWs00Bj6gwxskbhs6dIZ8tjl2AVdRXL9nLtaayNvaJeK0rdUrpEglZm8AAtoj5js48ONcG6rIm0lS3guLWGS3kZopgyhmV1AdY2Y6eBI7OdTd1u5OssE9tLEJY4BbMJUYq6AhsjSQQdQrbs3Ytybtbq5khJSJ4lSJHHB2Vslmb93u7aWqGpUM4orArNcziFFFFAFFFFAFFFFAFFFFAFFFFAFFFFAFFFFAFFFFAFFFFAFFFFAFBoooDyKDRRV8jyFFFFRgKKKKpANBooqFMdlZoooAqkemP54PMFFFdsPcd/j9xae5vzSLzRU3RRXOfLOc+5mTWKKKyYM1iiigA0UUUCM1iiiiAd9HZRRVACiiioD1RRRQBRRRQBRRRQBRRRQBRRRQH//2Q=="/>
          <p:cNvSpPr>
            <a:spLocks noChangeAspect="1" noChangeArrowheads="1"/>
          </p:cNvSpPr>
          <p:nvPr/>
        </p:nvSpPr>
        <p:spPr bwMode="auto">
          <a:xfrm>
            <a:off x="307975" y="-784225"/>
            <a:ext cx="5915025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18143" y="685800"/>
            <a:ext cx="9144000" cy="5661025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4400" dirty="0" err="1"/>
              <a:t>Bollen</a:t>
            </a:r>
            <a:r>
              <a:rPr lang="en-US" sz="4400" dirty="0"/>
              <a:t>, K., &amp; Curran, P. (2006). </a:t>
            </a:r>
            <a:r>
              <a:rPr lang="en-US" sz="4400" i="1" dirty="0"/>
              <a:t>Latent curve models: A structural equation perspective</a:t>
            </a:r>
            <a:r>
              <a:rPr lang="en-US" sz="4400" dirty="0"/>
              <a:t>. Hoboken, New Jersey: </a:t>
            </a:r>
            <a:r>
              <a:rPr lang="en-US" sz="4400" dirty="0" smtClean="0"/>
              <a:t>Wiley-</a:t>
            </a:r>
            <a:r>
              <a:rPr lang="en-US" sz="4400" dirty="0" err="1" smtClean="0"/>
              <a:t>Interscience</a:t>
            </a:r>
            <a:r>
              <a:rPr lang="en-US" sz="4400" dirty="0" smtClean="0"/>
              <a:t>.</a:t>
            </a:r>
            <a:br>
              <a:rPr lang="en-US" sz="4400" dirty="0" smtClean="0"/>
            </a:br>
            <a:r>
              <a:rPr lang="en-US" sz="4400" dirty="0" err="1" smtClean="0"/>
              <a:t>Brayne</a:t>
            </a:r>
            <a:r>
              <a:rPr lang="en-US" sz="4400" dirty="0"/>
              <a:t>, C. (2006). Incidence of dementia in England and Wales: The MRC cognitive function and ageing study. </a:t>
            </a:r>
            <a:r>
              <a:rPr lang="en-US" sz="4400" i="1" dirty="0"/>
              <a:t>Alzheimer disease and associated disorders, 20 (SUPPL. 2)</a:t>
            </a:r>
            <a:r>
              <a:rPr lang="en-US" sz="4400" dirty="0"/>
              <a:t>, S47-S51. 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>Cosco</a:t>
            </a:r>
            <a:r>
              <a:rPr lang="en-US" sz="4400" dirty="0"/>
              <a:t>, T. D., </a:t>
            </a:r>
            <a:r>
              <a:rPr lang="en-US" sz="4400" dirty="0" err="1"/>
              <a:t>Brehme</a:t>
            </a:r>
            <a:r>
              <a:rPr lang="en-US" sz="4400" dirty="0"/>
              <a:t>, D., </a:t>
            </a:r>
            <a:r>
              <a:rPr lang="en-US" sz="4400" dirty="0" err="1"/>
              <a:t>Grigoruta</a:t>
            </a:r>
            <a:r>
              <a:rPr lang="en-US" sz="4400" dirty="0"/>
              <a:t>, N., Kaufmann, L.-K., </a:t>
            </a:r>
            <a:r>
              <a:rPr lang="en-US" sz="4400" dirty="0" err="1"/>
              <a:t>Lemsalu</a:t>
            </a:r>
            <a:r>
              <a:rPr lang="en-US" sz="4400" dirty="0"/>
              <a:t>, L., </a:t>
            </a:r>
            <a:r>
              <a:rPr lang="en-US" sz="4400" dirty="0" err="1"/>
              <a:t>Meex</a:t>
            </a:r>
            <a:r>
              <a:rPr lang="en-US" sz="4400" dirty="0"/>
              <a:t>, R., . . . </a:t>
            </a:r>
            <a:r>
              <a:rPr lang="en-US" sz="4400" dirty="0" err="1"/>
              <a:t>Brayne</a:t>
            </a:r>
            <a:r>
              <a:rPr lang="en-US" sz="4400" dirty="0"/>
              <a:t>, C. (2015). Cross-cultural Perspectives of Successful Aging: Young Turks and Europeans. </a:t>
            </a:r>
            <a:r>
              <a:rPr lang="en-US" sz="4400" i="1" dirty="0"/>
              <a:t>Educational Gerontology, 41</a:t>
            </a:r>
            <a:r>
              <a:rPr lang="en-US" sz="4400" dirty="0"/>
              <a:t>(11), 800-813. </a:t>
            </a:r>
            <a:r>
              <a:rPr lang="en-US" sz="4400" dirty="0" smtClean="0"/>
              <a:t>doi:10.1080/03601277.2015.1050899</a:t>
            </a:r>
            <a:br>
              <a:rPr lang="en-US" sz="4400" dirty="0" smtClean="0"/>
            </a:br>
            <a:r>
              <a:rPr lang="en-US" sz="4400" dirty="0" smtClean="0"/>
              <a:t>Cosco</a:t>
            </a:r>
            <a:r>
              <a:rPr lang="en-US" sz="4400" dirty="0"/>
              <a:t>, T. D., Cooper, R., </a:t>
            </a:r>
            <a:r>
              <a:rPr lang="en-US" sz="4400" dirty="0" err="1"/>
              <a:t>Kuh</a:t>
            </a:r>
            <a:r>
              <a:rPr lang="en-US" sz="4400" dirty="0"/>
              <a:t>, D., &amp; Stafford, M. (2017). Socioeconomic inequalities in resilience and vulnerability among older adults: a population-based birth cohort analysis. </a:t>
            </a:r>
            <a:r>
              <a:rPr lang="en-US" sz="4400" i="1" dirty="0" err="1"/>
              <a:t>Int</a:t>
            </a:r>
            <a:r>
              <a:rPr lang="en-US" sz="4400" i="1" dirty="0"/>
              <a:t> </a:t>
            </a:r>
            <a:r>
              <a:rPr lang="en-US" sz="4400" i="1" dirty="0" err="1"/>
              <a:t>Psychogeriatr</a:t>
            </a:r>
            <a:r>
              <a:rPr lang="en-US" sz="4400" dirty="0"/>
              <a:t>, 1-9. </a:t>
            </a:r>
            <a:r>
              <a:rPr lang="en-US" sz="4400" dirty="0" smtClean="0"/>
              <a:t>doi:10.1017/S1041610217002198</a:t>
            </a:r>
            <a:br>
              <a:rPr lang="en-US" sz="4400" dirty="0" smtClean="0"/>
            </a:br>
            <a:r>
              <a:rPr lang="en-US" sz="4400" dirty="0" smtClean="0"/>
              <a:t>Cosco</a:t>
            </a:r>
            <a:r>
              <a:rPr lang="en-US" sz="4400" dirty="0"/>
              <a:t>, T. D., </a:t>
            </a:r>
            <a:r>
              <a:rPr lang="en-US" sz="4400" dirty="0" err="1"/>
              <a:t>Howse</a:t>
            </a:r>
            <a:r>
              <a:rPr lang="en-US" sz="4400" dirty="0"/>
              <a:t>, K., &amp; </a:t>
            </a:r>
            <a:r>
              <a:rPr lang="en-US" sz="4400" dirty="0" err="1"/>
              <a:t>Brayne</a:t>
            </a:r>
            <a:r>
              <a:rPr lang="en-US" sz="4400" dirty="0"/>
              <a:t>, C. (2017). Healthy ageing, resilience and wellbeing. </a:t>
            </a:r>
            <a:r>
              <a:rPr lang="en-US" sz="4400" i="1" dirty="0" err="1"/>
              <a:t>Epidemiol</a:t>
            </a:r>
            <a:r>
              <a:rPr lang="en-US" sz="4400" i="1" dirty="0"/>
              <a:t> </a:t>
            </a:r>
            <a:r>
              <a:rPr lang="en-US" sz="4400" i="1" dirty="0" err="1"/>
              <a:t>Psychiatr</a:t>
            </a:r>
            <a:r>
              <a:rPr lang="en-US" sz="4400" i="1" dirty="0"/>
              <a:t> </a:t>
            </a:r>
            <a:r>
              <a:rPr lang="en-US" sz="4400" i="1" dirty="0" err="1"/>
              <a:t>Sci</a:t>
            </a:r>
            <a:r>
              <a:rPr lang="en-US" sz="4400" i="1" dirty="0"/>
              <a:t>, 26</a:t>
            </a:r>
            <a:r>
              <a:rPr lang="en-US" sz="4400" dirty="0"/>
              <a:t>(6), 579-583. </a:t>
            </a:r>
            <a:r>
              <a:rPr lang="en-US" sz="4400" dirty="0" smtClean="0"/>
              <a:t>doi:10.1017/S2045796017000324</a:t>
            </a:r>
            <a:br>
              <a:rPr lang="en-US" sz="4400" dirty="0" smtClean="0"/>
            </a:br>
            <a:r>
              <a:rPr lang="en-US" sz="4400" dirty="0" smtClean="0"/>
              <a:t>Cosco</a:t>
            </a:r>
            <a:r>
              <a:rPr lang="en-US" sz="4400" dirty="0"/>
              <a:t>, T. D., </a:t>
            </a:r>
            <a:r>
              <a:rPr lang="en-US" sz="4400" dirty="0" err="1"/>
              <a:t>Kaushal</a:t>
            </a:r>
            <a:r>
              <a:rPr lang="en-US" sz="4400" dirty="0"/>
              <a:t>, A., Hardy, R., Richards, M., </a:t>
            </a:r>
            <a:r>
              <a:rPr lang="en-US" sz="4400" dirty="0" err="1"/>
              <a:t>Kuh</a:t>
            </a:r>
            <a:r>
              <a:rPr lang="en-US" sz="4400" dirty="0"/>
              <a:t>, D., &amp; Stafford, M. (2017). </a:t>
            </a:r>
            <a:r>
              <a:rPr lang="en-US" sz="4400" dirty="0" err="1"/>
              <a:t>Operationalising</a:t>
            </a:r>
            <a:r>
              <a:rPr lang="en-US" sz="4400" dirty="0"/>
              <a:t> resilience in longitudinal studies: a systematic review of methodological approaches. </a:t>
            </a:r>
            <a:r>
              <a:rPr lang="en-US" sz="4400" i="1" dirty="0"/>
              <a:t>Journal of epidemiology and community health, 71</a:t>
            </a:r>
            <a:r>
              <a:rPr lang="en-US" sz="4400" dirty="0"/>
              <a:t>(1), 98-104. </a:t>
            </a:r>
            <a:r>
              <a:rPr lang="en-US" sz="4400" dirty="0" smtClean="0"/>
              <a:t>doi:10.1136/jech-2015-206980</a:t>
            </a:r>
            <a:br>
              <a:rPr lang="en-US" sz="4400" dirty="0" smtClean="0"/>
            </a:br>
            <a:r>
              <a:rPr lang="en-US" sz="4400" dirty="0" smtClean="0"/>
              <a:t>Cosco</a:t>
            </a:r>
            <a:r>
              <a:rPr lang="en-US" sz="4400" dirty="0"/>
              <a:t>, T. D., </a:t>
            </a:r>
            <a:r>
              <a:rPr lang="en-US" sz="4400" dirty="0" err="1"/>
              <a:t>Prina</a:t>
            </a:r>
            <a:r>
              <a:rPr lang="en-US" sz="4400" dirty="0"/>
              <a:t>, A. M., Perales, J., Stephan, B., &amp; </a:t>
            </a:r>
            <a:r>
              <a:rPr lang="en-US" sz="4400" dirty="0" err="1"/>
              <a:t>Brayne</a:t>
            </a:r>
            <a:r>
              <a:rPr lang="en-US" sz="4400" dirty="0"/>
              <a:t>, C. (2013). Lay perspectives of successful ageing: a systematic review and meta-ethnography. </a:t>
            </a:r>
            <a:r>
              <a:rPr lang="en-US" sz="4400" i="1" dirty="0" err="1"/>
              <a:t>Bmj</a:t>
            </a:r>
            <a:r>
              <a:rPr lang="en-US" sz="4400" i="1" dirty="0"/>
              <a:t> Open, 3</a:t>
            </a:r>
            <a:r>
              <a:rPr lang="en-US" sz="4400" dirty="0"/>
              <a:t>(6), e002710. </a:t>
            </a:r>
            <a:r>
              <a:rPr lang="en-US" sz="4400" dirty="0" smtClean="0"/>
              <a:t>doi:10.1136/bmjopen-2013-002710</a:t>
            </a:r>
            <a:br>
              <a:rPr lang="en-US" sz="4400" dirty="0" smtClean="0"/>
            </a:br>
            <a:r>
              <a:rPr lang="en-US" sz="4400" dirty="0" smtClean="0"/>
              <a:t>Cosco</a:t>
            </a:r>
            <a:r>
              <a:rPr lang="en-US" sz="4400" dirty="0"/>
              <a:t>, T. D., </a:t>
            </a:r>
            <a:r>
              <a:rPr lang="en-US" sz="4400" dirty="0" err="1"/>
              <a:t>Prina</a:t>
            </a:r>
            <a:r>
              <a:rPr lang="en-US" sz="4400" dirty="0"/>
              <a:t>, A. M., Perales, J., Stephan, B., &amp; </a:t>
            </a:r>
            <a:r>
              <a:rPr lang="en-US" sz="4400" dirty="0" err="1"/>
              <a:t>Brayne</a:t>
            </a:r>
            <a:r>
              <a:rPr lang="en-US" sz="4400" dirty="0"/>
              <a:t>, C. (2014a). Operational definitions of successful aging: A systematic review. </a:t>
            </a:r>
            <a:r>
              <a:rPr lang="en-US" sz="4400" i="1" dirty="0"/>
              <a:t>International </a:t>
            </a:r>
            <a:r>
              <a:rPr lang="en-US" sz="4400" i="1" dirty="0" err="1" smtClean="0"/>
              <a:t>Psychogeriatrics</a:t>
            </a:r>
            <a:r>
              <a:rPr lang="en-US" sz="4400" i="1" dirty="0" smtClean="0"/>
              <a:t>, 26</a:t>
            </a:r>
            <a:r>
              <a:rPr lang="en-US" sz="4400" dirty="0" smtClean="0"/>
              <a:t>(3</a:t>
            </a:r>
            <a:r>
              <a:rPr lang="en-US" sz="4400" dirty="0"/>
              <a:t>), 373-381. </a:t>
            </a:r>
            <a:r>
              <a:rPr lang="en-US" sz="4400" dirty="0" smtClean="0"/>
              <a:t>doi:10.1017/S1041610213002287</a:t>
            </a:r>
            <a:br>
              <a:rPr lang="en-US" sz="4400" dirty="0" smtClean="0"/>
            </a:br>
            <a:r>
              <a:rPr lang="en-US" sz="4400" dirty="0" smtClean="0"/>
              <a:t>Cosco</a:t>
            </a:r>
            <a:r>
              <a:rPr lang="en-US" sz="4400" dirty="0"/>
              <a:t>, T. D., </a:t>
            </a:r>
            <a:r>
              <a:rPr lang="en-US" sz="4400" dirty="0" err="1"/>
              <a:t>Prina</a:t>
            </a:r>
            <a:r>
              <a:rPr lang="en-US" sz="4400" dirty="0"/>
              <a:t>, A. M., Perales, J., Stephan, B., &amp; </a:t>
            </a:r>
            <a:r>
              <a:rPr lang="en-US" sz="4400" dirty="0" err="1"/>
              <a:t>Brayne</a:t>
            </a:r>
            <a:r>
              <a:rPr lang="en-US" sz="4400" dirty="0"/>
              <a:t>, C. (2014b). Whose "successful ageing"? Lay- and researcher-driven </a:t>
            </a:r>
            <a:r>
              <a:rPr lang="en-US" sz="4400" dirty="0" err="1"/>
              <a:t>conceptualisations</a:t>
            </a:r>
            <a:r>
              <a:rPr lang="en-US" sz="4400" dirty="0"/>
              <a:t> of ageing well </a:t>
            </a:r>
            <a:r>
              <a:rPr lang="en-US" sz="4400" i="1" dirty="0"/>
              <a:t>European Journal of Psychiatry, 28</a:t>
            </a:r>
            <a:r>
              <a:rPr lang="en-US" sz="4400" dirty="0"/>
              <a:t>(2), 124-130. 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>Cosco</a:t>
            </a:r>
            <a:r>
              <a:rPr lang="en-US" sz="4400" dirty="0"/>
              <a:t>, T. D., Stephan, B. C., &amp; </a:t>
            </a:r>
            <a:r>
              <a:rPr lang="en-US" sz="4400" dirty="0" err="1"/>
              <a:t>Brayne</a:t>
            </a:r>
            <a:r>
              <a:rPr lang="en-US" sz="4400" dirty="0"/>
              <a:t>, C. (2013). Deathless models of aging and the importance of acknowledging the dying process. </a:t>
            </a:r>
            <a:r>
              <a:rPr lang="en-US" sz="4400" i="1" dirty="0"/>
              <a:t>CMAJ : Canadian Medical Association journal = journal de </a:t>
            </a:r>
            <a:r>
              <a:rPr lang="en-US" sz="4400" i="1" dirty="0" err="1"/>
              <a:t>l'Association</a:t>
            </a:r>
            <a:r>
              <a:rPr lang="en-US" sz="4400" i="1" dirty="0"/>
              <a:t> </a:t>
            </a:r>
            <a:r>
              <a:rPr lang="en-US" sz="4400" i="1" dirty="0" err="1"/>
              <a:t>medicale</a:t>
            </a:r>
            <a:r>
              <a:rPr lang="en-US" sz="4400" i="1" dirty="0"/>
              <a:t> </a:t>
            </a:r>
            <a:r>
              <a:rPr lang="en-US" sz="4400" i="1" dirty="0" err="1"/>
              <a:t>canadienne</a:t>
            </a:r>
            <a:r>
              <a:rPr lang="en-US" sz="4400" i="1" dirty="0"/>
              <a:t>, 185</a:t>
            </a:r>
            <a:r>
              <a:rPr lang="en-US" sz="4400" dirty="0"/>
              <a:t>(9), 751-752. </a:t>
            </a:r>
            <a:r>
              <a:rPr lang="en-US" sz="4400" dirty="0" smtClean="0"/>
              <a:t>doi:10.1503/cmaj.121720</a:t>
            </a:r>
            <a:br>
              <a:rPr lang="en-US" sz="4400" dirty="0" smtClean="0"/>
            </a:br>
            <a:r>
              <a:rPr lang="en-US" sz="4400" dirty="0" smtClean="0"/>
              <a:t>Cosco</a:t>
            </a:r>
            <a:r>
              <a:rPr lang="en-US" sz="4400" dirty="0"/>
              <a:t>, T. D., Stephan, B. C., &amp; </a:t>
            </a:r>
            <a:r>
              <a:rPr lang="en-US" sz="4400" dirty="0" err="1"/>
              <a:t>Brayne</a:t>
            </a:r>
            <a:r>
              <a:rPr lang="en-US" sz="4400" dirty="0"/>
              <a:t>, C. (2014). (Unsuccessful) binary modeling of successful aging in the oldest-old adults: a call for continuum-based measures. </a:t>
            </a:r>
            <a:r>
              <a:rPr lang="en-US" sz="4400" i="1" dirty="0"/>
              <a:t>Journal of the American Geriatrics Society, 62</a:t>
            </a:r>
            <a:r>
              <a:rPr lang="en-US" sz="4400" dirty="0"/>
              <a:t>(8), 1597-1598. </a:t>
            </a:r>
            <a:r>
              <a:rPr lang="en-US" sz="4400" dirty="0" smtClean="0"/>
              <a:t>doi:10.1111/jgs.12958</a:t>
            </a:r>
            <a:br>
              <a:rPr lang="en-US" sz="4400" dirty="0" smtClean="0"/>
            </a:br>
            <a:r>
              <a:rPr lang="en-US" sz="4400" dirty="0" smtClean="0"/>
              <a:t>Cosco</a:t>
            </a:r>
            <a:r>
              <a:rPr lang="en-US" sz="4400" dirty="0"/>
              <a:t>, T. D., Stephan, B. C., &amp; </a:t>
            </a:r>
            <a:r>
              <a:rPr lang="en-US" sz="4400" dirty="0" err="1"/>
              <a:t>Brayne</a:t>
            </a:r>
            <a:r>
              <a:rPr lang="en-US" sz="4400" dirty="0"/>
              <a:t>, C. (2015). Validation of an a priori, index model of successful aging in a population-based cohort study: the successful aging index. </a:t>
            </a:r>
            <a:r>
              <a:rPr lang="en-US" sz="4400" i="1" dirty="0" err="1"/>
              <a:t>Int</a:t>
            </a:r>
            <a:r>
              <a:rPr lang="en-US" sz="4400" i="1" dirty="0"/>
              <a:t> </a:t>
            </a:r>
            <a:r>
              <a:rPr lang="en-US" sz="4400" i="1" dirty="0" err="1"/>
              <a:t>Psychogeriatr</a:t>
            </a:r>
            <a:r>
              <a:rPr lang="en-US" sz="4400" i="1" dirty="0"/>
              <a:t>, 27</a:t>
            </a:r>
            <a:r>
              <a:rPr lang="en-US" sz="4400" dirty="0"/>
              <a:t>(12), 1971-1977. </a:t>
            </a:r>
            <a:r>
              <a:rPr lang="en-US" sz="4400" dirty="0" smtClean="0"/>
              <a:t>doi:10.1017/S1041610215000708</a:t>
            </a:r>
            <a:br>
              <a:rPr lang="en-US" sz="4400" dirty="0" smtClean="0"/>
            </a:br>
            <a:r>
              <a:rPr lang="en-US" sz="4400" dirty="0" smtClean="0"/>
              <a:t>Cosco</a:t>
            </a:r>
            <a:r>
              <a:rPr lang="en-US" sz="4400" dirty="0"/>
              <a:t>, T. D., Stephan, B. C. M., </a:t>
            </a:r>
            <a:r>
              <a:rPr lang="en-US" sz="4400" dirty="0" err="1"/>
              <a:t>Brayne</a:t>
            </a:r>
            <a:r>
              <a:rPr lang="en-US" sz="4400" dirty="0"/>
              <a:t>, C., Muniz, G., &amp; </a:t>
            </a:r>
            <a:r>
              <a:rPr lang="en-US" sz="4400" dirty="0" err="1"/>
              <a:t>Mrc</a:t>
            </a:r>
            <a:r>
              <a:rPr lang="en-US" sz="4400" dirty="0"/>
              <a:t>, C. (2017). Education and Successful Aging Trajectories: A Longitudinal Population-Based Latent Variable Modelling Analysis. </a:t>
            </a:r>
            <a:r>
              <a:rPr lang="en-US" sz="4400" i="1" dirty="0"/>
              <a:t>Can J Aging, 36</a:t>
            </a:r>
            <a:r>
              <a:rPr lang="en-US" sz="4400" dirty="0"/>
              <a:t>(4), 427-434. </a:t>
            </a:r>
            <a:r>
              <a:rPr lang="en-US" sz="4400" dirty="0" smtClean="0"/>
              <a:t>doi:10.1017/S0714980817000344</a:t>
            </a:r>
            <a:br>
              <a:rPr lang="en-US" sz="4400" dirty="0" smtClean="0"/>
            </a:br>
            <a:r>
              <a:rPr lang="en-US" sz="4400" dirty="0" smtClean="0"/>
              <a:t>Cosco</a:t>
            </a:r>
            <a:r>
              <a:rPr lang="en-US" sz="4400" dirty="0"/>
              <a:t>, T. D., Stephan, B. C. M., Muniz, G., &amp; </a:t>
            </a:r>
            <a:r>
              <a:rPr lang="en-US" sz="4400" dirty="0" err="1"/>
              <a:t>Brayne</a:t>
            </a:r>
            <a:r>
              <a:rPr lang="en-US" sz="4400" dirty="0"/>
              <a:t>, C. (2016). A Novel Examination of Successful Aging Trajectories at the End of Life. </a:t>
            </a:r>
            <a:r>
              <a:rPr lang="en-US" sz="4400" i="1" dirty="0"/>
              <a:t>Canadian Journal on Aging / La Revue </a:t>
            </a:r>
            <a:r>
              <a:rPr lang="en-US" sz="4400" i="1" dirty="0" err="1"/>
              <a:t>canadienne</a:t>
            </a:r>
            <a:r>
              <a:rPr lang="en-US" sz="4400" i="1" dirty="0"/>
              <a:t> du </a:t>
            </a:r>
            <a:r>
              <a:rPr lang="en-US" sz="4400" i="1" dirty="0" err="1"/>
              <a:t>vieillissement</a:t>
            </a:r>
            <a:r>
              <a:rPr lang="en-US" sz="4400" dirty="0"/>
              <a:t>, 1-8. </a:t>
            </a:r>
            <a:r>
              <a:rPr lang="en-US" sz="4400" dirty="0" smtClean="0"/>
              <a:t>doi:10.1017/S0714980816000519</a:t>
            </a:r>
            <a:br>
              <a:rPr lang="en-US" sz="4400" dirty="0" smtClean="0"/>
            </a:br>
            <a:r>
              <a:rPr lang="en-US" sz="4400" dirty="0" smtClean="0"/>
              <a:t>Fleming</a:t>
            </a:r>
            <a:r>
              <a:rPr lang="en-US" sz="4400" dirty="0"/>
              <a:t>, J., Zhao, E., O'Connor, D., Pollitt, P. A., &amp; </a:t>
            </a:r>
            <a:r>
              <a:rPr lang="en-US" sz="4400" dirty="0" err="1"/>
              <a:t>Brayne</a:t>
            </a:r>
            <a:r>
              <a:rPr lang="en-US" sz="4400" dirty="0"/>
              <a:t>, C. (2007). Cohort profile: the Cambridge City over-75s Cohort (CC75C). </a:t>
            </a:r>
            <a:r>
              <a:rPr lang="en-US" sz="4400" i="1" dirty="0"/>
              <a:t>International Journal of Epidemiology, 36</a:t>
            </a:r>
            <a:r>
              <a:rPr lang="en-US" sz="4400" dirty="0"/>
              <a:t>(1), 40-46. </a:t>
            </a:r>
            <a:r>
              <a:rPr lang="en-US" sz="4400" dirty="0" smtClean="0"/>
              <a:t>doi:10.1093/</a:t>
            </a:r>
            <a:r>
              <a:rPr lang="en-US" sz="4400" dirty="0" err="1" smtClean="0"/>
              <a:t>ije</a:t>
            </a:r>
            <a:r>
              <a:rPr lang="en-US" sz="4400" dirty="0" smtClean="0"/>
              <a:t>/dyl293</a:t>
            </a:r>
            <a:br>
              <a:rPr lang="en-US" sz="4400" dirty="0" smtClean="0"/>
            </a:br>
            <a:r>
              <a:rPr lang="en-US" sz="4400" dirty="0" smtClean="0"/>
              <a:t>Raina</a:t>
            </a:r>
            <a:r>
              <a:rPr lang="en-US" sz="4400" dirty="0"/>
              <a:t>, P. S., Wolfson, C., Kirkland, S. A., Griffith, L. E., </a:t>
            </a:r>
            <a:r>
              <a:rPr lang="en-US" sz="4400" dirty="0" err="1"/>
              <a:t>Oremus</a:t>
            </a:r>
            <a:r>
              <a:rPr lang="en-US" sz="4400" dirty="0"/>
              <a:t>, M., Patterson, C., . . . Brazil, K. (2009). The Canadian longitudinal study on aging (CLSA). </a:t>
            </a:r>
            <a:r>
              <a:rPr lang="en-US" sz="4400" i="1" dirty="0"/>
              <a:t>Canadian journal on aging = La revue </a:t>
            </a:r>
            <a:r>
              <a:rPr lang="en-US" sz="4400" i="1" dirty="0" err="1"/>
              <a:t>canadienne</a:t>
            </a:r>
            <a:r>
              <a:rPr lang="en-US" sz="4400" i="1" dirty="0"/>
              <a:t> du </a:t>
            </a:r>
            <a:r>
              <a:rPr lang="en-US" sz="4400" i="1" dirty="0" err="1"/>
              <a:t>vieillissement</a:t>
            </a:r>
            <a:r>
              <a:rPr lang="en-US" sz="4400" i="1" dirty="0"/>
              <a:t>, 28 (3)</a:t>
            </a:r>
            <a:r>
              <a:rPr lang="en-US" sz="4400" dirty="0"/>
              <a:t>, 221-229. 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>Singer</a:t>
            </a:r>
            <a:r>
              <a:rPr lang="en-US" sz="4400" dirty="0"/>
              <a:t>, J., &amp; Willett, J. (2003). </a:t>
            </a:r>
            <a:r>
              <a:rPr lang="en-US" sz="4400" i="1" dirty="0"/>
              <a:t>Applied longitudinal data analysis</a:t>
            </a:r>
            <a:r>
              <a:rPr lang="en-US" sz="4400" dirty="0"/>
              <a:t>. New York: Oxford University </a:t>
            </a:r>
            <a:r>
              <a:rPr lang="en-US" sz="4400" dirty="0" smtClean="0"/>
              <a:t>Press.</a:t>
            </a:r>
            <a:br>
              <a:rPr lang="en-US" sz="4400" dirty="0" smtClean="0"/>
            </a:br>
            <a:r>
              <a:rPr lang="en-US" sz="4400" dirty="0" smtClean="0"/>
              <a:t>Wadsworth</a:t>
            </a:r>
            <a:r>
              <a:rPr lang="en-US" sz="4400" dirty="0"/>
              <a:t>, M., </a:t>
            </a:r>
            <a:r>
              <a:rPr lang="en-US" sz="4400" dirty="0" err="1"/>
              <a:t>Kuh</a:t>
            </a:r>
            <a:r>
              <a:rPr lang="en-US" sz="4400" dirty="0"/>
              <a:t>, D., Richards, M., &amp; Hardy, R. (2006). Cohort Profile: The 1946 National Birth Cohort (MRC National Survey of Health and Development). </a:t>
            </a:r>
            <a:r>
              <a:rPr lang="en-US" sz="4400" i="1" dirty="0" err="1"/>
              <a:t>Int</a:t>
            </a:r>
            <a:r>
              <a:rPr lang="en-US" sz="4400" i="1" dirty="0"/>
              <a:t> J </a:t>
            </a:r>
            <a:r>
              <a:rPr lang="en-US" sz="4400" i="1" dirty="0" err="1"/>
              <a:t>Epidemiol</a:t>
            </a:r>
            <a:r>
              <a:rPr lang="en-US" sz="4400" i="1" dirty="0"/>
              <a:t>, 35</a:t>
            </a:r>
            <a:r>
              <a:rPr lang="en-US" sz="4400" dirty="0"/>
              <a:t>(1), 49-54. doi:10.1093/</a:t>
            </a:r>
            <a:r>
              <a:rPr lang="en-US" sz="4400" dirty="0" err="1"/>
              <a:t>ije</a:t>
            </a:r>
            <a:r>
              <a:rPr lang="en-US" sz="4400" dirty="0"/>
              <a:t>/dyi201</a:t>
            </a:r>
          </a:p>
          <a:p>
            <a:pPr marL="0" indent="0"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6434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470" y="76200"/>
            <a:ext cx="3518174" cy="1653541"/>
          </a:xfrm>
          <a:prstGeom prst="rect">
            <a:avLst/>
          </a:prstGeom>
        </p:spPr>
      </p:pic>
      <p:sp>
        <p:nvSpPr>
          <p:cNvPr id="6" name="Title 3"/>
          <p:cNvSpPr txBox="1">
            <a:spLocks/>
          </p:cNvSpPr>
          <p:nvPr/>
        </p:nvSpPr>
        <p:spPr>
          <a:xfrm>
            <a:off x="466044" y="678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b="0" kern="1200" cap="all" baseline="0">
                <a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Longitudinal Studies</a:t>
            </a:r>
            <a:endParaRPr lang="en-US" dirty="0"/>
          </a:p>
        </p:txBody>
      </p:sp>
      <p:sp>
        <p:nvSpPr>
          <p:cNvPr id="126" name="Rectangle 8"/>
          <p:cNvSpPr>
            <a:spLocks/>
          </p:cNvSpPr>
          <p:nvPr/>
        </p:nvSpPr>
        <p:spPr bwMode="auto">
          <a:xfrm>
            <a:off x="648765" y="1600200"/>
            <a:ext cx="7672039" cy="718304"/>
          </a:xfrm>
          <a:prstGeom prst="rect">
            <a:avLst/>
          </a:prstGeom>
          <a:noFill/>
          <a:ln w="28575">
            <a:solidFill>
              <a:srgbClr val="073557"/>
            </a:solidFill>
            <a:miter lim="800000"/>
            <a:headEnd/>
            <a:tailEnd/>
          </a:ln>
        </p:spPr>
        <p:txBody>
          <a:bodyPr lIns="38100" tIns="38100" rIns="38100" bIns="38100" anchor="ctr"/>
          <a:lstStyle/>
          <a:p>
            <a:pPr algn="ctr">
              <a:lnSpc>
                <a:spcPct val="80000"/>
              </a:lnSpc>
              <a:spcBef>
                <a:spcPts val="1400"/>
              </a:spcBef>
              <a:buFont typeface="Wingdings" pitchFamily="2" charset="2"/>
              <a:buNone/>
            </a:pPr>
            <a:r>
              <a:rPr lang="en-US" altLang="en-US" sz="2400" dirty="0">
                <a:solidFill>
                  <a:srgbClr val="073557"/>
                </a:solidFill>
                <a:latin typeface="Arial" charset="0"/>
                <a:sym typeface="Arial" charset="0"/>
              </a:rPr>
              <a:t>50,000 women and men aged 45 </a:t>
            </a:r>
            <a:r>
              <a:rPr lang="en-US" altLang="en-US" sz="2400" dirty="0" smtClean="0">
                <a:solidFill>
                  <a:srgbClr val="073557"/>
                </a:solidFill>
                <a:latin typeface="Arial" charset="0"/>
                <a:sym typeface="Arial" charset="0"/>
              </a:rPr>
              <a:t>– </a:t>
            </a:r>
            <a:r>
              <a:rPr lang="en-US" altLang="en-US" sz="2400" dirty="0">
                <a:solidFill>
                  <a:srgbClr val="073557"/>
                </a:solidFill>
                <a:latin typeface="Arial" charset="0"/>
                <a:sym typeface="Arial" charset="0"/>
              </a:rPr>
              <a:t>85 </a:t>
            </a:r>
            <a:r>
              <a:rPr lang="en-US" altLang="en-US" sz="2400" dirty="0" smtClean="0">
                <a:solidFill>
                  <a:srgbClr val="073557"/>
                </a:solidFill>
                <a:latin typeface="Arial" charset="0"/>
                <a:sym typeface="Arial" charset="0"/>
              </a:rPr>
              <a:t>community dwelling at </a:t>
            </a:r>
            <a:r>
              <a:rPr lang="en-US" altLang="en-US" sz="2400" dirty="0">
                <a:solidFill>
                  <a:srgbClr val="073557"/>
                </a:solidFill>
                <a:latin typeface="Arial" charset="0"/>
                <a:sym typeface="Arial" charset="0"/>
              </a:rPr>
              <a:t>baseline</a:t>
            </a:r>
          </a:p>
        </p:txBody>
      </p:sp>
      <p:sp>
        <p:nvSpPr>
          <p:cNvPr id="127" name="Rectangle 9"/>
          <p:cNvSpPr>
            <a:spLocks/>
          </p:cNvSpPr>
          <p:nvPr/>
        </p:nvSpPr>
        <p:spPr bwMode="auto">
          <a:xfrm>
            <a:off x="223766" y="2453687"/>
            <a:ext cx="4121222" cy="1155700"/>
          </a:xfrm>
          <a:prstGeom prst="rect">
            <a:avLst/>
          </a:prstGeom>
          <a:noFill/>
          <a:ln w="19050">
            <a:solidFill>
              <a:srgbClr val="073557"/>
            </a:solidFill>
            <a:miter lim="800000"/>
            <a:headEnd/>
            <a:tailEnd/>
          </a:ln>
        </p:spPr>
        <p:txBody>
          <a:bodyPr lIns="38100" tIns="38100" rIns="38100" bIns="38100" anchor="ctr"/>
          <a:lstStyle/>
          <a:p>
            <a:pPr algn="ctr">
              <a:buFont typeface="Wingdings" pitchFamily="2" charset="2"/>
              <a:buNone/>
            </a:pPr>
            <a:r>
              <a:rPr lang="en-US" altLang="en-US" sz="1800" dirty="0" smtClean="0">
                <a:solidFill>
                  <a:srgbClr val="073557"/>
                </a:solidFill>
                <a:latin typeface="Arial" charset="0"/>
                <a:sym typeface="Arial" charset="0"/>
              </a:rPr>
              <a:t>Tracking (20,000)</a:t>
            </a:r>
            <a:endParaRPr lang="en-US" altLang="en-US" sz="1800" dirty="0">
              <a:solidFill>
                <a:srgbClr val="073557"/>
              </a:solidFill>
            </a:endParaRPr>
          </a:p>
          <a:p>
            <a:pPr algn="ctr">
              <a:buFont typeface="Wingdings" pitchFamily="2" charset="2"/>
              <a:buNone/>
            </a:pPr>
            <a:r>
              <a:rPr lang="en-US" altLang="en-US" sz="1800" dirty="0">
                <a:solidFill>
                  <a:srgbClr val="073557"/>
                </a:solidFill>
                <a:latin typeface="Arial" charset="0"/>
                <a:sym typeface="Arial" charset="0"/>
              </a:rPr>
              <a:t>Randomly selected </a:t>
            </a:r>
            <a:endParaRPr lang="en-US" altLang="en-US" sz="1800" dirty="0" smtClean="0">
              <a:solidFill>
                <a:srgbClr val="073557"/>
              </a:solidFill>
              <a:latin typeface="Arial" charset="0"/>
              <a:sym typeface="Arial" charset="0"/>
            </a:endParaRPr>
          </a:p>
          <a:p>
            <a:pPr algn="ctr">
              <a:buFont typeface="Wingdings" pitchFamily="2" charset="2"/>
              <a:buNone/>
            </a:pPr>
            <a:r>
              <a:rPr lang="en-US" altLang="en-US" sz="1800" dirty="0" smtClean="0">
                <a:solidFill>
                  <a:srgbClr val="073557"/>
                </a:solidFill>
                <a:latin typeface="Arial" charset="0"/>
                <a:sym typeface="Arial" charset="0"/>
              </a:rPr>
              <a:t>10 provinces</a:t>
            </a:r>
            <a:endParaRPr lang="en-US" altLang="en-US" sz="1800" dirty="0">
              <a:solidFill>
                <a:srgbClr val="073557"/>
              </a:solidFill>
              <a:latin typeface="Arial" charset="0"/>
              <a:sym typeface="Arial" charset="0"/>
            </a:endParaRPr>
          </a:p>
        </p:txBody>
      </p:sp>
      <p:sp>
        <p:nvSpPr>
          <p:cNvPr id="248" name="Rectangle 10"/>
          <p:cNvSpPr>
            <a:spLocks/>
          </p:cNvSpPr>
          <p:nvPr/>
        </p:nvSpPr>
        <p:spPr bwMode="auto">
          <a:xfrm>
            <a:off x="4418012" y="2439399"/>
            <a:ext cx="4362900" cy="1155700"/>
          </a:xfrm>
          <a:prstGeom prst="rect">
            <a:avLst/>
          </a:prstGeom>
          <a:noFill/>
          <a:ln w="19050">
            <a:solidFill>
              <a:srgbClr val="073557"/>
            </a:solidFill>
            <a:miter lim="800000"/>
            <a:headEnd/>
            <a:tailEnd/>
          </a:ln>
        </p:spPr>
        <p:txBody>
          <a:bodyPr lIns="38100" tIns="38100" rIns="38100" bIns="38100" anchor="ctr"/>
          <a:lstStyle/>
          <a:p>
            <a:pPr algn="ctr">
              <a:buFont typeface="Wingdings" pitchFamily="2" charset="2"/>
              <a:buNone/>
            </a:pPr>
            <a:r>
              <a:rPr lang="en-US" altLang="en-US" sz="1800" dirty="0" smtClean="0">
                <a:solidFill>
                  <a:srgbClr val="073557"/>
                </a:solidFill>
                <a:latin typeface="Arial" charset="0"/>
                <a:sym typeface="Arial" charset="0"/>
              </a:rPr>
              <a:t>Comprehensive (30,000)</a:t>
            </a:r>
            <a:endParaRPr lang="en-US" altLang="en-US" dirty="0">
              <a:solidFill>
                <a:srgbClr val="073557"/>
              </a:solidFill>
            </a:endParaRPr>
          </a:p>
          <a:p>
            <a:pPr algn="ctr">
              <a:buFont typeface="Wingdings" pitchFamily="2" charset="2"/>
              <a:buNone/>
            </a:pPr>
            <a:r>
              <a:rPr lang="en-US" altLang="en-US" sz="1800" dirty="0">
                <a:solidFill>
                  <a:srgbClr val="073557"/>
                </a:solidFill>
                <a:latin typeface="Arial" charset="0"/>
                <a:sym typeface="Arial" charset="0"/>
              </a:rPr>
              <a:t>Randomly selected </a:t>
            </a:r>
            <a:endParaRPr lang="en-US" altLang="en-US" dirty="0">
              <a:solidFill>
                <a:srgbClr val="073557"/>
              </a:solidFill>
            </a:endParaRPr>
          </a:p>
          <a:p>
            <a:pPr algn="ctr">
              <a:buFont typeface="Wingdings" pitchFamily="2" charset="2"/>
              <a:buNone/>
            </a:pPr>
            <a:r>
              <a:rPr lang="en-US" altLang="en-US" sz="1800" dirty="0" smtClean="0">
                <a:solidFill>
                  <a:srgbClr val="073557"/>
                </a:solidFill>
                <a:latin typeface="Arial" charset="0"/>
                <a:sym typeface="Arial" charset="0"/>
              </a:rPr>
              <a:t>25-50 </a:t>
            </a:r>
            <a:r>
              <a:rPr lang="en-US" altLang="en-US" sz="1800" dirty="0">
                <a:solidFill>
                  <a:srgbClr val="073557"/>
                </a:solidFill>
                <a:latin typeface="Arial" charset="0"/>
                <a:sym typeface="Arial" charset="0"/>
              </a:rPr>
              <a:t>km of 11 </a:t>
            </a:r>
            <a:r>
              <a:rPr lang="en-US" altLang="en-US" sz="1800" dirty="0" smtClean="0">
                <a:solidFill>
                  <a:srgbClr val="073557"/>
                </a:solidFill>
                <a:latin typeface="Arial" charset="0"/>
                <a:sym typeface="Arial" charset="0"/>
              </a:rPr>
              <a:t>sites in 7 provinces</a:t>
            </a:r>
            <a:endParaRPr lang="en-US" altLang="en-US" sz="1800" dirty="0">
              <a:solidFill>
                <a:srgbClr val="073557"/>
              </a:solidFill>
              <a:latin typeface="Arial" charset="0"/>
              <a:sym typeface="Arial" charset="0"/>
            </a:endParaRPr>
          </a:p>
        </p:txBody>
      </p:sp>
      <p:sp>
        <p:nvSpPr>
          <p:cNvPr id="249" name="Line 11"/>
          <p:cNvSpPr>
            <a:spLocks noChangeShapeType="1"/>
          </p:cNvSpPr>
          <p:nvPr/>
        </p:nvSpPr>
        <p:spPr bwMode="auto">
          <a:xfrm>
            <a:off x="2652712" y="2283824"/>
            <a:ext cx="0" cy="1698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fr-CA"/>
          </a:p>
        </p:txBody>
      </p:sp>
      <p:sp>
        <p:nvSpPr>
          <p:cNvPr id="250" name="Rectangle 12"/>
          <p:cNvSpPr>
            <a:spLocks/>
          </p:cNvSpPr>
          <p:nvPr/>
        </p:nvSpPr>
        <p:spPr bwMode="auto">
          <a:xfrm>
            <a:off x="223765" y="3860212"/>
            <a:ext cx="4105347" cy="622300"/>
          </a:xfrm>
          <a:prstGeom prst="rect">
            <a:avLst/>
          </a:prstGeom>
          <a:solidFill>
            <a:srgbClr val="92C83E"/>
          </a:solidFill>
          <a:ln w="19050">
            <a:solidFill>
              <a:srgbClr val="073557"/>
            </a:solidFill>
            <a:miter lim="800000"/>
            <a:headEnd/>
            <a:tailEnd/>
          </a:ln>
        </p:spPr>
        <p:txBody>
          <a:bodyPr lIns="38100" tIns="38100" rIns="38100" bIns="38100" anchor="ctr"/>
          <a:lstStyle/>
          <a:p>
            <a:pPr algn="ctr">
              <a:buFont typeface="Wingdings" pitchFamily="2" charset="2"/>
              <a:buNone/>
            </a:pPr>
            <a:r>
              <a:rPr lang="en-US" altLang="en-US" sz="1800">
                <a:solidFill>
                  <a:srgbClr val="073557"/>
                </a:solidFill>
                <a:latin typeface="Arial" charset="0"/>
                <a:sym typeface="Arial" charset="0"/>
              </a:rPr>
              <a:t>Questionnaire</a:t>
            </a:r>
            <a:endParaRPr lang="en-US" altLang="en-US">
              <a:solidFill>
                <a:srgbClr val="073557"/>
              </a:solidFill>
            </a:endParaRPr>
          </a:p>
          <a:p>
            <a:pPr algn="ctr">
              <a:buClr>
                <a:srgbClr val="000000"/>
              </a:buClr>
              <a:buFont typeface="Arial" charset="0"/>
              <a:buChar char="•"/>
            </a:pPr>
            <a:r>
              <a:rPr lang="en-US" altLang="en-US" sz="1800">
                <a:solidFill>
                  <a:srgbClr val="073557"/>
                </a:solidFill>
                <a:latin typeface="Arial" charset="0"/>
                <a:sym typeface="Arial" charset="0"/>
              </a:rPr>
              <a:t> By telephone (CATI)</a:t>
            </a:r>
          </a:p>
        </p:txBody>
      </p:sp>
      <p:sp>
        <p:nvSpPr>
          <p:cNvPr id="251" name="Rectangle 13"/>
          <p:cNvSpPr>
            <a:spLocks/>
          </p:cNvSpPr>
          <p:nvPr/>
        </p:nvSpPr>
        <p:spPr bwMode="auto">
          <a:xfrm>
            <a:off x="4449761" y="3847512"/>
            <a:ext cx="4331151" cy="622300"/>
          </a:xfrm>
          <a:prstGeom prst="rect">
            <a:avLst/>
          </a:prstGeom>
          <a:solidFill>
            <a:srgbClr val="92C83E"/>
          </a:solidFill>
          <a:ln w="19050">
            <a:solidFill>
              <a:srgbClr val="073557"/>
            </a:solidFill>
            <a:miter lim="800000"/>
            <a:headEnd/>
            <a:tailEnd/>
          </a:ln>
        </p:spPr>
        <p:txBody>
          <a:bodyPr lIns="38100" tIns="38100" rIns="38100" bIns="38100" anchor="ctr"/>
          <a:lstStyle/>
          <a:p>
            <a:pPr algn="ctr">
              <a:buFont typeface="Wingdings" pitchFamily="2" charset="2"/>
              <a:buNone/>
            </a:pPr>
            <a:r>
              <a:rPr lang="en-US" altLang="en-US" sz="1800" dirty="0">
                <a:solidFill>
                  <a:srgbClr val="073557"/>
                </a:solidFill>
                <a:latin typeface="Arial" charset="0"/>
                <a:sym typeface="Arial" charset="0"/>
              </a:rPr>
              <a:t>Questionnaire</a:t>
            </a:r>
            <a:endParaRPr lang="en-US" altLang="en-US" dirty="0">
              <a:solidFill>
                <a:srgbClr val="073557"/>
              </a:solidFill>
            </a:endParaRPr>
          </a:p>
          <a:p>
            <a:pPr algn="ctr">
              <a:buClr>
                <a:srgbClr val="000000"/>
              </a:buClr>
              <a:buFont typeface="Arial" charset="0"/>
              <a:buChar char="•"/>
            </a:pPr>
            <a:r>
              <a:rPr lang="en-US" altLang="en-US" sz="1800" dirty="0">
                <a:solidFill>
                  <a:srgbClr val="073557"/>
                </a:solidFill>
                <a:latin typeface="Arial" charset="0"/>
                <a:sym typeface="Arial" charset="0"/>
              </a:rPr>
              <a:t> In person, in home  (CAPI)</a:t>
            </a:r>
          </a:p>
        </p:txBody>
      </p:sp>
      <p:sp>
        <p:nvSpPr>
          <p:cNvPr id="252" name="Rectangle 14"/>
          <p:cNvSpPr>
            <a:spLocks/>
          </p:cNvSpPr>
          <p:nvPr/>
        </p:nvSpPr>
        <p:spPr bwMode="auto">
          <a:xfrm>
            <a:off x="19050" y="5828381"/>
            <a:ext cx="9143999" cy="381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rgbClr val="073557"/>
            </a:solidFill>
            <a:miter lim="800000"/>
            <a:headEnd/>
            <a:tailEnd/>
          </a:ln>
        </p:spPr>
        <p:txBody>
          <a:bodyPr lIns="38100" tIns="38100" rIns="38100" bIns="38100" anchor="ctr"/>
          <a:lstStyle/>
          <a:p>
            <a:pPr algn="ctr">
              <a:lnSpc>
                <a:spcPct val="8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lang="en-US" altLang="en-US" sz="1800" dirty="0">
                <a:solidFill>
                  <a:srgbClr val="073557"/>
                </a:solidFill>
                <a:latin typeface="Arial" charset="0"/>
                <a:sym typeface="Arial" charset="0"/>
              </a:rPr>
              <a:t>20 year study: Full follow up every 3 years, </a:t>
            </a:r>
            <a:r>
              <a:rPr lang="en-US" altLang="en-US" sz="1800" dirty="0" smtClean="0">
                <a:solidFill>
                  <a:srgbClr val="073557"/>
                </a:solidFill>
                <a:latin typeface="Arial" charset="0"/>
                <a:sym typeface="Arial" charset="0"/>
              </a:rPr>
              <a:t>maintaining </a:t>
            </a:r>
            <a:r>
              <a:rPr lang="en-US" altLang="en-US" sz="1800" dirty="0">
                <a:solidFill>
                  <a:srgbClr val="073557"/>
                </a:solidFill>
                <a:latin typeface="Arial" charset="0"/>
                <a:sym typeface="Arial" charset="0"/>
              </a:rPr>
              <a:t>contact </a:t>
            </a:r>
            <a:r>
              <a:rPr lang="en-US" altLang="en-US" sz="1800" dirty="0" smtClean="0">
                <a:solidFill>
                  <a:srgbClr val="073557"/>
                </a:solidFill>
                <a:latin typeface="Arial" charset="0"/>
                <a:sym typeface="Arial" charset="0"/>
              </a:rPr>
              <a:t>in between</a:t>
            </a:r>
            <a:endParaRPr lang="en-US" altLang="en-US" sz="1800" dirty="0">
              <a:solidFill>
                <a:srgbClr val="073557"/>
              </a:solidFill>
              <a:latin typeface="Arial" charset="0"/>
              <a:sym typeface="Arial" charset="0"/>
            </a:endParaRPr>
          </a:p>
        </p:txBody>
      </p:sp>
      <p:sp>
        <p:nvSpPr>
          <p:cNvPr id="253" name="Rectangle 15"/>
          <p:cNvSpPr>
            <a:spLocks/>
          </p:cNvSpPr>
          <p:nvPr/>
        </p:nvSpPr>
        <p:spPr bwMode="auto">
          <a:xfrm>
            <a:off x="4448174" y="4652374"/>
            <a:ext cx="3744913" cy="904875"/>
          </a:xfrm>
          <a:prstGeom prst="rect">
            <a:avLst/>
          </a:prstGeom>
          <a:solidFill>
            <a:srgbClr val="FFC000"/>
          </a:solidFill>
          <a:ln w="19050">
            <a:solidFill>
              <a:srgbClr val="073557"/>
            </a:solidFill>
            <a:miter lim="800000"/>
            <a:headEnd/>
            <a:tailEnd/>
          </a:ln>
        </p:spPr>
        <p:txBody>
          <a:bodyPr lIns="38100" tIns="38100" rIns="38100" bIns="38100" anchor="ctr"/>
          <a:lstStyle/>
          <a:p>
            <a:pPr algn="ctr">
              <a:spcBef>
                <a:spcPts val="0"/>
              </a:spcBef>
              <a:buFont typeface="Wingdings" charset="0"/>
              <a:buNone/>
              <a:defRPr/>
            </a:pPr>
            <a:r>
              <a:rPr lang="en-US" sz="1800" dirty="0" smtClean="0">
                <a:solidFill>
                  <a:srgbClr val="073557"/>
                </a:solidFill>
                <a:latin typeface="Arial" charset="0"/>
                <a:ea typeface="ＭＳ Ｐゴシック" charset="0"/>
                <a:sym typeface="Arial" charset="0"/>
              </a:rPr>
              <a:t>Physical Assessments</a:t>
            </a:r>
            <a:endParaRPr lang="en-US" dirty="0">
              <a:solidFill>
                <a:srgbClr val="073557"/>
              </a:solidFill>
              <a:latin typeface="Calibri" charset="0"/>
              <a:ea typeface="ＭＳ Ｐゴシック" charset="0"/>
            </a:endParaRPr>
          </a:p>
          <a:p>
            <a:pPr algn="ctr">
              <a:spcBef>
                <a:spcPts val="0"/>
              </a:spcBef>
              <a:buFont typeface="Wingdings" charset="0"/>
              <a:buNone/>
              <a:defRPr/>
            </a:pPr>
            <a:r>
              <a:rPr lang="en-US" sz="1800" dirty="0">
                <a:solidFill>
                  <a:srgbClr val="073557"/>
                </a:solidFill>
                <a:latin typeface="Arial" charset="0"/>
                <a:ea typeface="ＭＳ Ｐゴシック" charset="0"/>
                <a:sym typeface="Arial" charset="0"/>
              </a:rPr>
              <a:t>Blood, </a:t>
            </a:r>
            <a:r>
              <a:rPr lang="en-US" sz="1800" dirty="0" smtClean="0">
                <a:solidFill>
                  <a:srgbClr val="073557"/>
                </a:solidFill>
                <a:latin typeface="Arial" charset="0"/>
                <a:ea typeface="ＭＳ Ｐゴシック" charset="0"/>
                <a:sym typeface="Arial" charset="0"/>
              </a:rPr>
              <a:t>Urine </a:t>
            </a:r>
            <a:endParaRPr lang="en-US" sz="1800" dirty="0">
              <a:solidFill>
                <a:srgbClr val="073557"/>
              </a:solidFill>
              <a:latin typeface="Arial" charset="0"/>
              <a:ea typeface="ＭＳ Ｐゴシック" charset="0"/>
              <a:sym typeface="Arial" charset="0"/>
            </a:endParaRPr>
          </a:p>
          <a:p>
            <a:pPr marL="285750" indent="-285750" algn="ctr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rgbClr val="073557"/>
                </a:solidFill>
                <a:latin typeface="Arial" charset="0"/>
                <a:ea typeface="ＭＳ Ｐゴシック" charset="0"/>
                <a:sym typeface="Arial" charset="0"/>
              </a:rPr>
              <a:t>At Data Collection Site</a:t>
            </a:r>
          </a:p>
        </p:txBody>
      </p:sp>
      <p:sp>
        <p:nvSpPr>
          <p:cNvPr id="254" name="Line 16"/>
          <p:cNvSpPr>
            <a:spLocks noChangeShapeType="1"/>
          </p:cNvSpPr>
          <p:nvPr/>
        </p:nvSpPr>
        <p:spPr bwMode="auto">
          <a:xfrm>
            <a:off x="2646362" y="3644312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fr-CA"/>
          </a:p>
        </p:txBody>
      </p:sp>
      <p:sp>
        <p:nvSpPr>
          <p:cNvPr id="255" name="Line 17"/>
          <p:cNvSpPr>
            <a:spLocks noChangeShapeType="1"/>
          </p:cNvSpPr>
          <p:nvPr/>
        </p:nvSpPr>
        <p:spPr bwMode="auto">
          <a:xfrm>
            <a:off x="6169024" y="3591924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fr-CA"/>
          </a:p>
        </p:txBody>
      </p:sp>
      <p:sp>
        <p:nvSpPr>
          <p:cNvPr id="256" name="Line 18"/>
          <p:cNvSpPr>
            <a:spLocks noChangeShapeType="1"/>
          </p:cNvSpPr>
          <p:nvPr/>
        </p:nvSpPr>
        <p:spPr bwMode="auto">
          <a:xfrm>
            <a:off x="2646362" y="4507912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fr-CA"/>
          </a:p>
        </p:txBody>
      </p:sp>
      <p:sp>
        <p:nvSpPr>
          <p:cNvPr id="257" name="Line 19"/>
          <p:cNvSpPr>
            <a:spLocks noChangeShapeType="1"/>
          </p:cNvSpPr>
          <p:nvPr/>
        </p:nvSpPr>
        <p:spPr bwMode="auto">
          <a:xfrm>
            <a:off x="6181724" y="4482512"/>
            <a:ext cx="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fr-CA"/>
          </a:p>
        </p:txBody>
      </p:sp>
      <p:sp>
        <p:nvSpPr>
          <p:cNvPr id="258" name="Line 20"/>
          <p:cNvSpPr>
            <a:spLocks noChangeShapeType="1"/>
          </p:cNvSpPr>
          <p:nvPr/>
        </p:nvSpPr>
        <p:spPr bwMode="auto">
          <a:xfrm>
            <a:off x="6175374" y="5587412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fr-CA"/>
          </a:p>
        </p:txBody>
      </p:sp>
      <p:sp>
        <p:nvSpPr>
          <p:cNvPr id="259" name="Rectangle 21"/>
          <p:cNvSpPr>
            <a:spLocks/>
          </p:cNvSpPr>
          <p:nvPr/>
        </p:nvSpPr>
        <p:spPr bwMode="auto">
          <a:xfrm>
            <a:off x="2547937" y="6473237"/>
            <a:ext cx="3730625" cy="3381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rgbClr val="073557"/>
            </a:solidFill>
            <a:miter lim="800000"/>
            <a:headEnd/>
            <a:tailEnd/>
          </a:ln>
        </p:spPr>
        <p:txBody>
          <a:bodyPr wrap="none" lIns="38100" tIns="38100" rIns="38100" bIns="38100" anchor="ctr"/>
          <a:lstStyle>
            <a:lvl1pPr eaLnBrk="0" hangingPunct="0">
              <a:spcBef>
                <a:spcPct val="20000"/>
              </a:spcBef>
              <a:buClr>
                <a:srgbClr val="92C83E"/>
              </a:buClr>
              <a:buFont typeface="Arial" charset="0"/>
              <a:buChar char="•"/>
              <a:defRPr sz="3200">
                <a:solidFill>
                  <a:srgbClr val="073557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2C83E"/>
              </a:buClr>
              <a:buFont typeface="Arial" charset="0"/>
              <a:buChar char="•"/>
              <a:defRPr sz="2800">
                <a:solidFill>
                  <a:srgbClr val="073557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2C83E"/>
              </a:buClr>
              <a:buFont typeface="Arial" charset="0"/>
              <a:buChar char="•"/>
              <a:defRPr sz="2400">
                <a:solidFill>
                  <a:srgbClr val="073557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2C83E"/>
              </a:buClr>
              <a:buFont typeface="Arial" charset="0"/>
              <a:buChar char="•"/>
              <a:defRPr sz="2000">
                <a:solidFill>
                  <a:srgbClr val="073557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92C83E"/>
              </a:buClr>
              <a:buFont typeface="Arial" charset="0"/>
              <a:buChar char="•"/>
              <a:defRPr sz="2000">
                <a:solidFill>
                  <a:srgbClr val="073557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C83E"/>
              </a:buClr>
              <a:buFont typeface="Arial" charset="0"/>
              <a:buChar char="•"/>
              <a:defRPr sz="2000">
                <a:solidFill>
                  <a:srgbClr val="073557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C83E"/>
              </a:buClr>
              <a:buFont typeface="Arial" charset="0"/>
              <a:buChar char="•"/>
              <a:defRPr sz="2000">
                <a:solidFill>
                  <a:srgbClr val="073557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C83E"/>
              </a:buClr>
              <a:buFont typeface="Arial" charset="0"/>
              <a:buChar char="•"/>
              <a:defRPr sz="2000">
                <a:solidFill>
                  <a:srgbClr val="073557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C83E"/>
              </a:buClr>
              <a:buFont typeface="Arial" charset="0"/>
              <a:buChar char="•"/>
              <a:defRPr sz="2000">
                <a:solidFill>
                  <a:srgbClr val="073557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ts val="1200"/>
              </a:spcBef>
              <a:buClrTx/>
              <a:buFont typeface="Wingdings" pitchFamily="2" charset="2"/>
              <a:buNone/>
              <a:defRPr/>
            </a:pPr>
            <a:r>
              <a:rPr lang="en-US" altLang="en-US" sz="2000" dirty="0" smtClean="0">
                <a:sym typeface="Arial" charset="0"/>
              </a:rPr>
              <a:t>Data Linkage </a:t>
            </a:r>
          </a:p>
        </p:txBody>
      </p:sp>
      <p:sp>
        <p:nvSpPr>
          <p:cNvPr id="260" name="Line 22"/>
          <p:cNvSpPr>
            <a:spLocks noChangeShapeType="1"/>
          </p:cNvSpPr>
          <p:nvPr/>
        </p:nvSpPr>
        <p:spPr bwMode="auto">
          <a:xfrm>
            <a:off x="2638424" y="6171612"/>
            <a:ext cx="7938" cy="280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fr-CA"/>
          </a:p>
        </p:txBody>
      </p:sp>
      <p:sp>
        <p:nvSpPr>
          <p:cNvPr id="261" name="Line 23"/>
          <p:cNvSpPr>
            <a:spLocks noChangeShapeType="1"/>
          </p:cNvSpPr>
          <p:nvPr/>
        </p:nvSpPr>
        <p:spPr bwMode="auto">
          <a:xfrm>
            <a:off x="6172199" y="6171612"/>
            <a:ext cx="3175" cy="280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fr-CA"/>
          </a:p>
        </p:txBody>
      </p:sp>
      <p:sp>
        <p:nvSpPr>
          <p:cNvPr id="262" name="Line 24"/>
          <p:cNvSpPr>
            <a:spLocks noChangeShapeType="1"/>
          </p:cNvSpPr>
          <p:nvPr/>
        </p:nvSpPr>
        <p:spPr bwMode="auto">
          <a:xfrm>
            <a:off x="5981699" y="2283824"/>
            <a:ext cx="0" cy="155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4103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077200" cy="45720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3200" dirty="0" smtClean="0"/>
              <a:t>“Change is inevitable. </a:t>
            </a:r>
            <a:endParaRPr lang="en-US" sz="3200" dirty="0"/>
          </a:p>
          <a:p>
            <a:pPr marL="0" indent="0" algn="ctr">
              <a:buNone/>
            </a:pPr>
            <a:r>
              <a:rPr lang="en-US" sz="3200" dirty="0" smtClean="0"/>
              <a:t>Change is constant”</a:t>
            </a:r>
          </a:p>
          <a:p>
            <a:pPr marL="0" indent="0" algn="ctr">
              <a:buNone/>
            </a:pPr>
            <a:r>
              <a:rPr lang="en-US" sz="3200" dirty="0" smtClean="0"/>
              <a:t> – Benjamin Disraeli</a:t>
            </a:r>
          </a:p>
          <a:p>
            <a:pPr marL="0" indent="0">
              <a:buNone/>
            </a:pPr>
            <a:endParaRPr lang="en-GB" sz="3200" dirty="0" smtClean="0"/>
          </a:p>
          <a:p>
            <a:pPr marL="0" indent="0">
              <a:buNone/>
            </a:pPr>
            <a:r>
              <a:rPr lang="en-GB" sz="3200" dirty="0"/>
              <a:t>Aging = Change </a:t>
            </a:r>
          </a:p>
          <a:p>
            <a:pPr marL="0" indent="0">
              <a:buNone/>
            </a:pPr>
            <a:r>
              <a:rPr lang="en-GB" sz="3200" dirty="0" smtClean="0"/>
              <a:t>Ability </a:t>
            </a:r>
            <a:r>
              <a:rPr lang="en-GB" sz="3200" dirty="0"/>
              <a:t>to study change</a:t>
            </a:r>
          </a:p>
          <a:p>
            <a:pPr lvl="1"/>
            <a:r>
              <a:rPr lang="en-GB" sz="2800" dirty="0"/>
              <a:t>Within-individual </a:t>
            </a:r>
            <a:r>
              <a:rPr lang="en-GB" sz="2800" dirty="0" smtClean="0"/>
              <a:t>change - how individuals change</a:t>
            </a:r>
            <a:endParaRPr lang="en-GB" sz="2800" dirty="0"/>
          </a:p>
          <a:p>
            <a:pPr lvl="1"/>
            <a:r>
              <a:rPr lang="en-GB" sz="2800" dirty="0" smtClean="0"/>
              <a:t>Inter-individual – differences in how individuals change</a:t>
            </a:r>
          </a:p>
          <a:p>
            <a:pPr marL="274320" lvl="1" indent="0">
              <a:buNone/>
            </a:pPr>
            <a:endParaRPr lang="en-GB" sz="2800" dirty="0" smtClean="0"/>
          </a:p>
          <a:p>
            <a:endParaRPr lang="en-US" dirty="0"/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466044" y="678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b="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Why study AGING longitudinally?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25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6"/>
          <p:cNvPicPr>
            <a:picLocks noChangeAspect="1" noChangeArrowheads="1"/>
          </p:cNvPicPr>
          <p:nvPr/>
        </p:nvPicPr>
        <p:blipFill rotWithShape="1">
          <a:blip r:embed="rId2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3209"/>
          <a:stretch/>
        </p:blipFill>
        <p:spPr bwMode="auto">
          <a:xfrm>
            <a:off x="4202113" y="3155949"/>
            <a:ext cx="4529137" cy="3206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429000"/>
            <a:ext cx="3352225" cy="2438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84" t="1231" r="11028" b="6033"/>
          <a:stretch>
            <a:fillRect/>
          </a:stretch>
        </p:blipFill>
        <p:spPr bwMode="auto">
          <a:xfrm>
            <a:off x="5365750" y="1499806"/>
            <a:ext cx="1041400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http://img06.deviantart.net/462a/i/2002/6/1/b/our_dry_earth_-_play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7" t="11787" r="3963" b="36363"/>
          <a:stretch>
            <a:fillRect/>
          </a:stretch>
        </p:blipFill>
        <p:spPr bwMode="auto">
          <a:xfrm>
            <a:off x="1960562" y="1591881"/>
            <a:ext cx="914400" cy="90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 descr="http://www.earthrivergeo.com/images/plant-sprout-200x250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563306"/>
            <a:ext cx="774700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197225" y="1463294"/>
            <a:ext cx="9366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920049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920049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920049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920049"/>
              </a:buClr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920049"/>
              </a:buClr>
              <a:buChar char="»"/>
              <a:defRPr 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en-US" sz="6600" b="1">
                <a:latin typeface="Times" panose="02020603050405020304" pitchFamily="18" charset="0"/>
              </a:rPr>
              <a:t>+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714875" y="1463294"/>
            <a:ext cx="9207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920049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920049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920049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920049"/>
              </a:buClr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920049"/>
              </a:buClr>
              <a:buChar char="»"/>
              <a:defRPr 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en-US" sz="6600" b="1">
                <a:latin typeface="Times" panose="02020603050405020304" pitchFamily="18" charset="0"/>
              </a:rPr>
              <a:t>=</a:t>
            </a:r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4684713" y="3352800"/>
            <a:ext cx="3773487" cy="1157288"/>
          </a:xfrm>
          <a:custGeom>
            <a:avLst/>
            <a:gdLst>
              <a:gd name="T0" fmla="*/ 0 w 3773214"/>
              <a:gd name="T1" fmla="*/ 0 h 1156138"/>
              <a:gd name="T2" fmla="*/ 21031 w 3773214"/>
              <a:gd name="T3" fmla="*/ 1161899 h 1156138"/>
              <a:gd name="T4" fmla="*/ 3774579 w 3773214"/>
              <a:gd name="T5" fmla="*/ 760516 h 1156138"/>
              <a:gd name="T6" fmla="*/ 3764064 w 3773214"/>
              <a:gd name="T7" fmla="*/ 21125 h 1156138"/>
              <a:gd name="T8" fmla="*/ 0 w 3773214"/>
              <a:gd name="T9" fmla="*/ 0 h 115613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773214" h="1156138">
                <a:moveTo>
                  <a:pt x="0" y="0"/>
                </a:moveTo>
                <a:lnTo>
                  <a:pt x="21021" y="1156138"/>
                </a:lnTo>
                <a:lnTo>
                  <a:pt x="3773214" y="756745"/>
                </a:lnTo>
                <a:lnTo>
                  <a:pt x="3762704" y="21020"/>
                </a:lnTo>
                <a:lnTo>
                  <a:pt x="0" y="0"/>
                </a:lnTo>
                <a:close/>
              </a:path>
            </a:pathLst>
          </a:custGeom>
          <a:solidFill>
            <a:srgbClr val="00B050">
              <a:alpha val="6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4694238" y="4092575"/>
            <a:ext cx="3773487" cy="1906588"/>
          </a:xfrm>
          <a:custGeom>
            <a:avLst/>
            <a:gdLst>
              <a:gd name="T0" fmla="*/ 3753556 w 3773213"/>
              <a:gd name="T1" fmla="*/ 0 h 1828800"/>
              <a:gd name="T2" fmla="*/ 3774583 w 3773213"/>
              <a:gd name="T3" fmla="*/ 2348248 h 1828800"/>
              <a:gd name="T4" fmla="*/ 0 w 3773213"/>
              <a:gd name="T5" fmla="*/ 2348248 h 1828800"/>
              <a:gd name="T6" fmla="*/ 10515 w 3773213"/>
              <a:gd name="T7" fmla="*/ 539826 h 1828800"/>
              <a:gd name="T8" fmla="*/ 3753556 w 3773213"/>
              <a:gd name="T9" fmla="*/ 0 h 1828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773213" h="1828800">
                <a:moveTo>
                  <a:pt x="3752193" y="0"/>
                </a:moveTo>
                <a:lnTo>
                  <a:pt x="3773213" y="1828800"/>
                </a:lnTo>
                <a:lnTo>
                  <a:pt x="0" y="1828800"/>
                </a:lnTo>
                <a:cubicBezTo>
                  <a:pt x="3503" y="1359338"/>
                  <a:pt x="7007" y="889876"/>
                  <a:pt x="10510" y="420414"/>
                </a:cubicBezTo>
                <a:lnTo>
                  <a:pt x="3752193" y="0"/>
                </a:lnTo>
                <a:close/>
              </a:path>
            </a:pathLst>
          </a:custGeom>
          <a:solidFill>
            <a:srgbClr val="FF0000">
              <a:alpha val="5098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4683125" y="4092575"/>
            <a:ext cx="3763963" cy="4159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"/>
          <p:cNvSpPr txBox="1">
            <a:spLocks noChangeArrowheads="1"/>
          </p:cNvSpPr>
          <p:nvPr/>
        </p:nvSpPr>
        <p:spPr>
          <a:xfrm>
            <a:off x="228600" y="0"/>
            <a:ext cx="820737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b="0" kern="1200" cap="all" baseline="0">
                <a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4800" dirty="0" smtClean="0">
                <a:ea typeface="ＭＳ Ｐゴシック" pitchFamily="34" charset="-128"/>
              </a:rPr>
              <a:t>Operationalization</a:t>
            </a:r>
            <a:endParaRPr lang="en-GB" altLang="en-US" sz="4800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26814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28600" y="0"/>
            <a:ext cx="820737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b="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4800" dirty="0" smtClean="0">
                <a:ea typeface="ＭＳ Ｐゴシック" pitchFamily="34" charset="-128"/>
              </a:rPr>
              <a:t>Analysis</a:t>
            </a:r>
            <a:endParaRPr lang="en-GB" altLang="en-US" sz="4800" dirty="0">
              <a:ea typeface="ＭＳ Ｐゴシック" pitchFamily="34" charset="-128"/>
            </a:endParaRPr>
          </a:p>
        </p:txBody>
      </p:sp>
      <p:graphicFrame>
        <p:nvGraphicFramePr>
          <p:cNvPr id="5" name="Chart 4"/>
          <p:cNvGraphicFramePr>
            <a:graphicFrameLocks noGrp="1"/>
          </p:cNvGraphicFramePr>
          <p:nvPr>
            <p:extLst/>
          </p:nvPr>
        </p:nvGraphicFramePr>
        <p:xfrm>
          <a:off x="567171" y="1914748"/>
          <a:ext cx="8557779" cy="4108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30106" y="3641725"/>
            <a:ext cx="4333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920049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920049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920049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920049"/>
              </a:buClr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920049"/>
              </a:buClr>
              <a:buChar char="»"/>
              <a:defRPr 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l-GR" altLang="en-US" sz="2800">
                <a:latin typeface="Arial" panose="020B0604020202020204" pitchFamily="34" charset="0"/>
              </a:rPr>
              <a:t>β</a:t>
            </a:r>
            <a:endParaRPr lang="en-GB" altLang="en-US" sz="2800">
              <a:latin typeface="Arial" panose="020B0604020202020204" pitchFamily="34" charset="0"/>
            </a:endParaRPr>
          </a:p>
        </p:txBody>
      </p:sp>
      <p:sp>
        <p:nvSpPr>
          <p:cNvPr id="7" name="TextBox 14"/>
          <p:cNvSpPr txBox="1">
            <a:spLocks noChangeArrowheads="1"/>
          </p:cNvSpPr>
          <p:nvPr/>
        </p:nvSpPr>
        <p:spPr bwMode="auto">
          <a:xfrm>
            <a:off x="1474731" y="6094413"/>
            <a:ext cx="48244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920049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920049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920049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920049"/>
              </a:buClr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920049"/>
              </a:buClr>
              <a:buChar char="»"/>
              <a:defRPr 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en-GB" altLang="en-US" sz="1400">
                <a:latin typeface="Arial" panose="020B0604020202020204" pitchFamily="34" charset="0"/>
              </a:rPr>
              <a:t>Sex-adjusted linear regression </a:t>
            </a:r>
          </a:p>
        </p:txBody>
      </p:sp>
      <p:sp>
        <p:nvSpPr>
          <p:cNvPr id="8" name="TextBox 15"/>
          <p:cNvSpPr txBox="1">
            <a:spLocks noChangeArrowheads="1"/>
          </p:cNvSpPr>
          <p:nvPr/>
        </p:nvSpPr>
        <p:spPr bwMode="auto">
          <a:xfrm>
            <a:off x="1273119" y="914400"/>
            <a:ext cx="194945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920049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920049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920049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920049"/>
              </a:buClr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920049"/>
              </a:buClr>
              <a:buChar char="»"/>
              <a:defRPr 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en-US" sz="1400" b="1">
                <a:latin typeface="Arial" panose="020B0604020202020204" pitchFamily="34" charset="0"/>
              </a:rPr>
              <a:t>Occupational Status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en-US" sz="1400">
                <a:latin typeface="Arial" panose="020B0604020202020204" pitchFamily="34" charset="0"/>
              </a:rPr>
              <a:t>Unskilled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en-US" sz="1400">
                <a:latin typeface="Arial" panose="020B0604020202020204" pitchFamily="34" charset="0"/>
              </a:rPr>
              <a:t>Partly Unskilled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en-US" sz="1400">
                <a:latin typeface="Arial" panose="020B0604020202020204" pitchFamily="34" charset="0"/>
              </a:rPr>
              <a:t>Skilled (manual)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en-US" sz="1400">
                <a:latin typeface="Arial" panose="020B0604020202020204" pitchFamily="34" charset="0"/>
              </a:rPr>
              <a:t>Skilled (Non-manual)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en-US" sz="1400">
                <a:latin typeface="Arial" panose="020B0604020202020204" pitchFamily="34" charset="0"/>
              </a:rPr>
              <a:t>Intermediate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en-US" sz="1400">
                <a:latin typeface="Arial" panose="020B0604020202020204" pitchFamily="34" charset="0"/>
              </a:rPr>
              <a:t>Professional</a:t>
            </a:r>
          </a:p>
        </p:txBody>
      </p:sp>
      <p:sp>
        <p:nvSpPr>
          <p:cNvPr id="9" name="TextBox 16"/>
          <p:cNvSpPr txBox="1">
            <a:spLocks noChangeArrowheads="1"/>
          </p:cNvSpPr>
          <p:nvPr/>
        </p:nvSpPr>
        <p:spPr bwMode="auto">
          <a:xfrm>
            <a:off x="6327719" y="1454150"/>
            <a:ext cx="2509837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920049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920049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920049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920049"/>
              </a:buClr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920049"/>
              </a:buClr>
              <a:buChar char="»"/>
              <a:defRPr 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en-US" sz="1400" b="1">
                <a:latin typeface="Arial" panose="020B0604020202020204" pitchFamily="34" charset="0"/>
              </a:rPr>
              <a:t>Education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en-US" sz="1400">
                <a:latin typeface="Arial" panose="020B0604020202020204" pitchFamily="34" charset="0"/>
              </a:rPr>
              <a:t>Sub GCSE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en-US" sz="1400">
                <a:latin typeface="Arial" panose="020B0604020202020204" pitchFamily="34" charset="0"/>
              </a:rPr>
              <a:t>O-Level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en-US" sz="1400">
                <a:latin typeface="Arial" panose="020B0604020202020204" pitchFamily="34" charset="0"/>
              </a:rPr>
              <a:t>A-Level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en-US" sz="1400">
                <a:latin typeface="Arial" panose="020B0604020202020204" pitchFamily="34" charset="0"/>
              </a:rPr>
              <a:t>Degree or above</a:t>
            </a:r>
          </a:p>
        </p:txBody>
      </p:sp>
      <p:sp>
        <p:nvSpPr>
          <p:cNvPr id="10" name="TextBox 16"/>
          <p:cNvSpPr txBox="1">
            <a:spLocks noChangeArrowheads="1"/>
          </p:cNvSpPr>
          <p:nvPr/>
        </p:nvSpPr>
        <p:spPr bwMode="auto">
          <a:xfrm>
            <a:off x="2779656" y="2173288"/>
            <a:ext cx="2509838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920049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920049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920049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920049"/>
              </a:buClr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920049"/>
              </a:buClr>
              <a:buChar char="»"/>
              <a:defRPr 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en-US" sz="1400" b="1">
                <a:latin typeface="Arial" panose="020B0604020202020204" pitchFamily="34" charset="0"/>
              </a:rPr>
              <a:t>Education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en-US" sz="1400">
                <a:latin typeface="Arial" panose="020B0604020202020204" pitchFamily="34" charset="0"/>
              </a:rPr>
              <a:t>Primary only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en-US" sz="1400">
                <a:latin typeface="Arial" panose="020B0604020202020204" pitchFamily="34" charset="0"/>
              </a:rPr>
              <a:t>Primary (no qualifications)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en-US" sz="1400">
                <a:latin typeface="Arial" panose="020B0604020202020204" pitchFamily="34" charset="0"/>
              </a:rPr>
              <a:t>Secondary only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en-US" sz="1400">
                <a:latin typeface="Arial" panose="020B0604020202020204" pitchFamily="34" charset="0"/>
              </a:rPr>
              <a:t>Secondary and higher </a:t>
            </a:r>
          </a:p>
        </p:txBody>
      </p:sp>
      <p:sp>
        <p:nvSpPr>
          <p:cNvPr id="11" name="TextBox 15"/>
          <p:cNvSpPr txBox="1">
            <a:spLocks noChangeArrowheads="1"/>
          </p:cNvSpPr>
          <p:nvPr/>
        </p:nvSpPr>
        <p:spPr bwMode="auto">
          <a:xfrm>
            <a:off x="4846581" y="922338"/>
            <a:ext cx="194945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920049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920049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920049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920049"/>
              </a:buClr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920049"/>
              </a:buClr>
              <a:buChar char="»"/>
              <a:defRPr 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i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en-US" sz="1400" b="1">
                <a:latin typeface="Arial" panose="020B0604020202020204" pitchFamily="34" charset="0"/>
              </a:rPr>
              <a:t>Occupational Status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en-US" sz="1400">
                <a:latin typeface="Arial" panose="020B0604020202020204" pitchFamily="34" charset="0"/>
              </a:rPr>
              <a:t>Unskilled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en-US" sz="1400">
                <a:latin typeface="Arial" panose="020B0604020202020204" pitchFamily="34" charset="0"/>
              </a:rPr>
              <a:t>Partly Unskilled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en-US" sz="1400">
                <a:latin typeface="Arial" panose="020B0604020202020204" pitchFamily="34" charset="0"/>
              </a:rPr>
              <a:t>Skilled (manual)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en-US" sz="1400">
                <a:latin typeface="Arial" panose="020B0604020202020204" pitchFamily="34" charset="0"/>
              </a:rPr>
              <a:t>Skilled (Non-manual)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en-US" sz="1400">
                <a:latin typeface="Arial" panose="020B0604020202020204" pitchFamily="34" charset="0"/>
              </a:rPr>
              <a:t>Intermediate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en-US" sz="1400">
                <a:latin typeface="Arial" panose="020B0604020202020204" pitchFamily="34" charset="0"/>
              </a:rPr>
              <a:t>Professional</a:t>
            </a:r>
          </a:p>
        </p:txBody>
      </p:sp>
    </p:spTree>
    <p:extLst>
      <p:ext uri="{BB962C8B-B14F-4D97-AF65-F5344CB8AC3E}">
        <p14:creationId xmlns:p14="http://schemas.microsoft.com/office/powerpoint/2010/main" val="34535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419600"/>
          </a:xfrm>
        </p:spPr>
        <p:txBody>
          <a:bodyPr/>
          <a:lstStyle/>
          <a:p>
            <a:r>
              <a:rPr lang="en-US" sz="2800" dirty="0" smtClean="0"/>
              <a:t>Trend </a:t>
            </a:r>
            <a:r>
              <a:rPr lang="en-US" sz="2800" dirty="0"/>
              <a:t>Study</a:t>
            </a:r>
          </a:p>
          <a:p>
            <a:pPr lvl="1"/>
            <a:r>
              <a:rPr lang="en-US" sz="2400" dirty="0"/>
              <a:t>Different sample from a changing population</a:t>
            </a:r>
          </a:p>
          <a:p>
            <a:pPr lvl="2"/>
            <a:r>
              <a:rPr lang="en-US" sz="2000" dirty="0"/>
              <a:t>Census </a:t>
            </a:r>
          </a:p>
          <a:p>
            <a:r>
              <a:rPr lang="en-US" sz="2800" dirty="0"/>
              <a:t>Panel Study </a:t>
            </a:r>
          </a:p>
          <a:p>
            <a:pPr lvl="1"/>
            <a:r>
              <a:rPr lang="en-US" sz="2400" dirty="0" smtClean="0"/>
              <a:t>Same sample followed </a:t>
            </a:r>
            <a:r>
              <a:rPr lang="en-US" sz="2400" dirty="0"/>
              <a:t>up over a period of time </a:t>
            </a:r>
            <a:endParaRPr lang="en-US" sz="2400" dirty="0" smtClean="0"/>
          </a:p>
          <a:p>
            <a:r>
              <a:rPr lang="en-US" sz="2800" dirty="0" smtClean="0"/>
              <a:t>Cohort </a:t>
            </a:r>
            <a:r>
              <a:rPr lang="en-US" sz="2800" dirty="0"/>
              <a:t>Study </a:t>
            </a:r>
            <a:endParaRPr lang="en-US" sz="2800" dirty="0" smtClean="0"/>
          </a:p>
          <a:p>
            <a:pPr lvl="1"/>
            <a:r>
              <a:rPr lang="en-US" sz="2400" dirty="0" smtClean="0"/>
              <a:t>Same sample followed up over a period of time with a common characteristic, e.g. birthdate</a:t>
            </a:r>
            <a:endParaRPr lang="en-US" sz="2400" dirty="0"/>
          </a:p>
          <a:p>
            <a:endParaRPr lang="en-US" dirty="0"/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466044" y="678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b="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Types of Longitudinal Studies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94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cfas.ac.uk/pages/bcfasidi/cfas_flow_chart_v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600" y="1121208"/>
            <a:ext cx="3632200" cy="5461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3"/>
          <p:cNvSpPr txBox="1">
            <a:spLocks/>
          </p:cNvSpPr>
          <p:nvPr/>
        </p:nvSpPr>
        <p:spPr>
          <a:xfrm>
            <a:off x="466044" y="678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b="0" kern="1200" cap="all" baseline="0">
                <a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Longitudinal Studies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97" b="54068"/>
          <a:stretch/>
        </p:blipFill>
        <p:spPr>
          <a:xfrm>
            <a:off x="4848225" y="914400"/>
            <a:ext cx="3709746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86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4"/>
          <a:stretch/>
        </p:blipFill>
        <p:spPr bwMode="auto">
          <a:xfrm>
            <a:off x="2133600" y="1140258"/>
            <a:ext cx="508213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3"/>
          <p:cNvSpPr txBox="1">
            <a:spLocks/>
          </p:cNvSpPr>
          <p:nvPr/>
        </p:nvSpPr>
        <p:spPr>
          <a:xfrm>
            <a:off x="466044" y="678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b="0" kern="1200" cap="all" baseline="0">
                <a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Longitudinal Studies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28600" y="3429000"/>
            <a:ext cx="32766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Cambridge City over-75 Cohort (CC75C)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3600" b="1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24758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470" y="76200"/>
            <a:ext cx="3518174" cy="1653541"/>
          </a:xfrm>
          <a:prstGeom prst="rect">
            <a:avLst/>
          </a:prstGeom>
        </p:spPr>
      </p:pic>
      <p:sp>
        <p:nvSpPr>
          <p:cNvPr id="6" name="Title 3"/>
          <p:cNvSpPr txBox="1">
            <a:spLocks/>
          </p:cNvSpPr>
          <p:nvPr/>
        </p:nvSpPr>
        <p:spPr>
          <a:xfrm>
            <a:off x="466044" y="678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b="0" kern="1200" cap="all" baseline="0">
                <a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Longitudinal Studies</a:t>
            </a:r>
            <a:endParaRPr lang="en-US" dirty="0"/>
          </a:p>
        </p:txBody>
      </p:sp>
      <p:pic>
        <p:nvPicPr>
          <p:cNvPr id="128" name="Picture 53" descr="canada-map"/>
          <p:cNvPicPr>
            <a:picLocks noChangeAspect="1" noChangeArrowheads="1"/>
          </p:cNvPicPr>
          <p:nvPr/>
        </p:nvPicPr>
        <p:blipFill>
          <a:blip r:embed="rId5" cstate="email">
            <a:lum bright="5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478"/>
          <a:stretch>
            <a:fillRect/>
          </a:stretch>
        </p:blipFill>
        <p:spPr bwMode="auto">
          <a:xfrm>
            <a:off x="903400" y="1600200"/>
            <a:ext cx="6924675" cy="490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9" name="Oval 19"/>
          <p:cNvSpPr>
            <a:spLocks noChangeArrowheads="1"/>
          </p:cNvSpPr>
          <p:nvPr/>
        </p:nvSpPr>
        <p:spPr bwMode="auto">
          <a:xfrm flipV="1">
            <a:off x="1208994" y="5019675"/>
            <a:ext cx="107950" cy="1079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 dirty="0">
              <a:cs typeface="ＭＳ Ｐゴシック" charset="0"/>
            </a:endParaRPr>
          </a:p>
        </p:txBody>
      </p:sp>
      <p:sp>
        <p:nvSpPr>
          <p:cNvPr id="130" name="Oval 20"/>
          <p:cNvSpPr>
            <a:spLocks noChangeArrowheads="1"/>
          </p:cNvSpPr>
          <p:nvPr/>
        </p:nvSpPr>
        <p:spPr bwMode="auto">
          <a:xfrm flipV="1">
            <a:off x="1421719" y="5000625"/>
            <a:ext cx="106363" cy="1079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 dirty="0">
              <a:cs typeface="ＭＳ Ｐゴシック" charset="0"/>
            </a:endParaRPr>
          </a:p>
        </p:txBody>
      </p:sp>
      <p:sp>
        <p:nvSpPr>
          <p:cNvPr id="131" name="Oval 21"/>
          <p:cNvSpPr>
            <a:spLocks noChangeArrowheads="1"/>
          </p:cNvSpPr>
          <p:nvPr/>
        </p:nvSpPr>
        <p:spPr bwMode="auto">
          <a:xfrm flipV="1">
            <a:off x="1331232" y="4933950"/>
            <a:ext cx="106362" cy="106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 dirty="0">
              <a:cs typeface="ＭＳ Ｐゴシック" charset="0"/>
            </a:endParaRPr>
          </a:p>
        </p:txBody>
      </p:sp>
      <p:sp>
        <p:nvSpPr>
          <p:cNvPr id="132" name="Oval 23"/>
          <p:cNvSpPr>
            <a:spLocks noChangeArrowheads="1"/>
          </p:cNvSpPr>
          <p:nvPr/>
        </p:nvSpPr>
        <p:spPr bwMode="auto">
          <a:xfrm flipV="1">
            <a:off x="2296432" y="5108575"/>
            <a:ext cx="107950" cy="106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 dirty="0">
              <a:cs typeface="ＭＳ Ｐゴシック" charset="0"/>
            </a:endParaRPr>
          </a:p>
        </p:txBody>
      </p:sp>
      <p:sp>
        <p:nvSpPr>
          <p:cNvPr id="133" name="Oval 24"/>
          <p:cNvSpPr>
            <a:spLocks noChangeArrowheads="1"/>
          </p:cNvSpPr>
          <p:nvPr/>
        </p:nvSpPr>
        <p:spPr bwMode="auto">
          <a:xfrm flipV="1">
            <a:off x="3582307" y="5205413"/>
            <a:ext cx="107950" cy="1063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 dirty="0">
              <a:cs typeface="ＭＳ Ｐゴシック" charset="0"/>
            </a:endParaRPr>
          </a:p>
        </p:txBody>
      </p:sp>
      <p:sp>
        <p:nvSpPr>
          <p:cNvPr id="134" name="Oval 25"/>
          <p:cNvSpPr>
            <a:spLocks noChangeArrowheads="1"/>
          </p:cNvSpPr>
          <p:nvPr/>
        </p:nvSpPr>
        <p:spPr bwMode="auto">
          <a:xfrm flipV="1">
            <a:off x="5633357" y="6100763"/>
            <a:ext cx="106362" cy="1079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 dirty="0">
              <a:cs typeface="ＭＳ Ｐゴシック" charset="0"/>
            </a:endParaRPr>
          </a:p>
        </p:txBody>
      </p:sp>
      <p:sp>
        <p:nvSpPr>
          <p:cNvPr id="135" name="Oval 29"/>
          <p:cNvSpPr>
            <a:spLocks noChangeArrowheads="1"/>
          </p:cNvSpPr>
          <p:nvPr/>
        </p:nvSpPr>
        <p:spPr bwMode="auto">
          <a:xfrm flipV="1">
            <a:off x="7116082" y="5326063"/>
            <a:ext cx="106362" cy="1063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 dirty="0">
              <a:cs typeface="ＭＳ Ｐゴシック" charset="0"/>
            </a:endParaRPr>
          </a:p>
        </p:txBody>
      </p:sp>
      <p:sp>
        <p:nvSpPr>
          <p:cNvPr id="136" name="Oval 30"/>
          <p:cNvSpPr>
            <a:spLocks noChangeArrowheads="1"/>
          </p:cNvSpPr>
          <p:nvPr/>
        </p:nvSpPr>
        <p:spPr bwMode="auto">
          <a:xfrm flipV="1">
            <a:off x="7719332" y="4327525"/>
            <a:ext cx="107950" cy="1079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 dirty="0">
              <a:cs typeface="ＭＳ Ｐゴシック" charset="0"/>
            </a:endParaRPr>
          </a:p>
        </p:txBody>
      </p:sp>
      <p:sp>
        <p:nvSpPr>
          <p:cNvPr id="137" name="Oval 31"/>
          <p:cNvSpPr>
            <a:spLocks noChangeArrowheads="1"/>
          </p:cNvSpPr>
          <p:nvPr/>
        </p:nvSpPr>
        <p:spPr bwMode="auto">
          <a:xfrm flipV="1">
            <a:off x="3949019" y="4516438"/>
            <a:ext cx="46038" cy="4603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 dirty="0">
              <a:cs typeface="ＭＳ Ｐゴシック" charset="0"/>
            </a:endParaRPr>
          </a:p>
        </p:txBody>
      </p:sp>
      <p:sp>
        <p:nvSpPr>
          <p:cNvPr id="138" name="Oval 33"/>
          <p:cNvSpPr>
            <a:spLocks noChangeArrowheads="1"/>
          </p:cNvSpPr>
          <p:nvPr/>
        </p:nvSpPr>
        <p:spPr bwMode="auto">
          <a:xfrm flipV="1">
            <a:off x="4811032" y="5040313"/>
            <a:ext cx="46037" cy="4603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 dirty="0">
              <a:cs typeface="ＭＳ Ｐゴシック" charset="0"/>
            </a:endParaRPr>
          </a:p>
        </p:txBody>
      </p:sp>
      <p:sp>
        <p:nvSpPr>
          <p:cNvPr id="139" name="Oval 34"/>
          <p:cNvSpPr>
            <a:spLocks noChangeArrowheads="1"/>
          </p:cNvSpPr>
          <p:nvPr/>
        </p:nvSpPr>
        <p:spPr bwMode="auto">
          <a:xfrm flipV="1">
            <a:off x="4039507" y="5394860"/>
            <a:ext cx="46037" cy="4603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 dirty="0">
              <a:cs typeface="ＭＳ Ｐゴシック" charset="0"/>
            </a:endParaRPr>
          </a:p>
        </p:txBody>
      </p:sp>
      <p:sp>
        <p:nvSpPr>
          <p:cNvPr id="140" name="Oval 35"/>
          <p:cNvSpPr>
            <a:spLocks noChangeArrowheads="1"/>
          </p:cNvSpPr>
          <p:nvPr/>
        </p:nvSpPr>
        <p:spPr bwMode="auto">
          <a:xfrm flipV="1">
            <a:off x="4276044" y="5386388"/>
            <a:ext cx="46038" cy="4603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 dirty="0">
              <a:cs typeface="ＭＳ Ｐゴシック" charset="0"/>
            </a:endParaRPr>
          </a:p>
        </p:txBody>
      </p:sp>
      <p:sp>
        <p:nvSpPr>
          <p:cNvPr id="141" name="Oval 36"/>
          <p:cNvSpPr>
            <a:spLocks noChangeArrowheads="1"/>
          </p:cNvSpPr>
          <p:nvPr/>
        </p:nvSpPr>
        <p:spPr bwMode="auto">
          <a:xfrm flipV="1">
            <a:off x="5722257" y="4962525"/>
            <a:ext cx="44450" cy="4445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 dirty="0">
              <a:cs typeface="ＭＳ Ｐゴシック" charset="0"/>
            </a:endParaRPr>
          </a:p>
        </p:txBody>
      </p:sp>
      <p:sp>
        <p:nvSpPr>
          <p:cNvPr id="142" name="Oval 37"/>
          <p:cNvSpPr>
            <a:spLocks noChangeArrowheads="1"/>
          </p:cNvSpPr>
          <p:nvPr/>
        </p:nvSpPr>
        <p:spPr bwMode="auto">
          <a:xfrm flipV="1">
            <a:off x="5763532" y="5329238"/>
            <a:ext cx="46037" cy="4603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 dirty="0">
              <a:cs typeface="ＭＳ Ｐゴシック" charset="0"/>
            </a:endParaRPr>
          </a:p>
        </p:txBody>
      </p:sp>
      <p:sp>
        <p:nvSpPr>
          <p:cNvPr id="143" name="Oval 38"/>
          <p:cNvSpPr>
            <a:spLocks noChangeArrowheads="1"/>
          </p:cNvSpPr>
          <p:nvPr/>
        </p:nvSpPr>
        <p:spPr bwMode="auto">
          <a:xfrm flipV="1">
            <a:off x="5514294" y="5092700"/>
            <a:ext cx="46038" cy="46038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 dirty="0">
              <a:cs typeface="ＭＳ Ｐゴシック" charset="0"/>
            </a:endParaRPr>
          </a:p>
        </p:txBody>
      </p:sp>
      <p:sp>
        <p:nvSpPr>
          <p:cNvPr id="144" name="Oval 39"/>
          <p:cNvSpPr>
            <a:spLocks noChangeArrowheads="1"/>
          </p:cNvSpPr>
          <p:nvPr/>
        </p:nvSpPr>
        <p:spPr bwMode="auto">
          <a:xfrm flipV="1">
            <a:off x="6830332" y="4305300"/>
            <a:ext cx="46037" cy="46038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 dirty="0">
              <a:cs typeface="ＭＳ Ｐゴシック" charset="0"/>
            </a:endParaRPr>
          </a:p>
        </p:txBody>
      </p:sp>
      <p:sp>
        <p:nvSpPr>
          <p:cNvPr id="145" name="Oval 40"/>
          <p:cNvSpPr>
            <a:spLocks noChangeArrowheads="1"/>
          </p:cNvSpPr>
          <p:nvPr/>
        </p:nvSpPr>
        <p:spPr bwMode="auto">
          <a:xfrm flipV="1">
            <a:off x="6389007" y="4730750"/>
            <a:ext cx="46037" cy="46038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 dirty="0">
              <a:cs typeface="ＭＳ Ｐゴシック" charset="0"/>
            </a:endParaRPr>
          </a:p>
        </p:txBody>
      </p:sp>
      <p:sp>
        <p:nvSpPr>
          <p:cNvPr id="146" name="Oval 41"/>
          <p:cNvSpPr>
            <a:spLocks noChangeArrowheads="1"/>
          </p:cNvSpPr>
          <p:nvPr/>
        </p:nvSpPr>
        <p:spPr bwMode="auto">
          <a:xfrm flipV="1">
            <a:off x="5461907" y="4440238"/>
            <a:ext cx="46037" cy="4603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 dirty="0">
              <a:cs typeface="ＭＳ Ｐゴシック" charset="0"/>
            </a:endParaRPr>
          </a:p>
        </p:txBody>
      </p:sp>
      <p:sp>
        <p:nvSpPr>
          <p:cNvPr id="147" name="Oval 43"/>
          <p:cNvSpPr>
            <a:spLocks noChangeArrowheads="1"/>
          </p:cNvSpPr>
          <p:nvPr/>
        </p:nvSpPr>
        <p:spPr bwMode="auto">
          <a:xfrm flipV="1">
            <a:off x="3623582" y="5081588"/>
            <a:ext cx="46037" cy="4603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 dirty="0">
              <a:cs typeface="ＭＳ Ｐゴシック" charset="0"/>
            </a:endParaRPr>
          </a:p>
        </p:txBody>
      </p:sp>
      <p:sp>
        <p:nvSpPr>
          <p:cNvPr id="148" name="Oval 44"/>
          <p:cNvSpPr>
            <a:spLocks noChangeArrowheads="1"/>
          </p:cNvSpPr>
          <p:nvPr/>
        </p:nvSpPr>
        <p:spPr bwMode="auto">
          <a:xfrm flipV="1">
            <a:off x="1474107" y="3633788"/>
            <a:ext cx="46037" cy="4603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 dirty="0">
              <a:cs typeface="ＭＳ Ｐゴシック" charset="0"/>
            </a:endParaRPr>
          </a:p>
        </p:txBody>
      </p:sp>
      <p:sp>
        <p:nvSpPr>
          <p:cNvPr id="149" name="Oval 45"/>
          <p:cNvSpPr>
            <a:spLocks noChangeArrowheads="1"/>
          </p:cNvSpPr>
          <p:nvPr/>
        </p:nvSpPr>
        <p:spPr bwMode="auto">
          <a:xfrm flipV="1">
            <a:off x="4342719" y="5562600"/>
            <a:ext cx="46038" cy="46038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 dirty="0">
              <a:cs typeface="ＭＳ Ｐゴシック" charset="0"/>
            </a:endParaRPr>
          </a:p>
        </p:txBody>
      </p:sp>
      <p:sp>
        <p:nvSpPr>
          <p:cNvPr id="150" name="Oval 46"/>
          <p:cNvSpPr>
            <a:spLocks noChangeArrowheads="1"/>
          </p:cNvSpPr>
          <p:nvPr/>
        </p:nvSpPr>
        <p:spPr bwMode="auto">
          <a:xfrm flipV="1">
            <a:off x="2859994" y="4598988"/>
            <a:ext cx="46038" cy="4603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 dirty="0">
              <a:cs typeface="ＭＳ Ｐゴシック" charset="0"/>
            </a:endParaRPr>
          </a:p>
        </p:txBody>
      </p:sp>
      <p:sp>
        <p:nvSpPr>
          <p:cNvPr id="151" name="Oval 47"/>
          <p:cNvSpPr>
            <a:spLocks noChangeArrowheads="1"/>
          </p:cNvSpPr>
          <p:nvPr/>
        </p:nvSpPr>
        <p:spPr bwMode="auto">
          <a:xfrm flipV="1">
            <a:off x="3425144" y="4157663"/>
            <a:ext cx="46038" cy="4603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 dirty="0">
              <a:cs typeface="ＭＳ Ｐゴシック" charset="0"/>
            </a:endParaRPr>
          </a:p>
        </p:txBody>
      </p:sp>
      <p:sp>
        <p:nvSpPr>
          <p:cNvPr id="152" name="Oval 48"/>
          <p:cNvSpPr>
            <a:spLocks noChangeArrowheads="1"/>
          </p:cNvSpPr>
          <p:nvPr/>
        </p:nvSpPr>
        <p:spPr bwMode="auto">
          <a:xfrm flipV="1">
            <a:off x="3280682" y="5019675"/>
            <a:ext cx="46037" cy="46038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 dirty="0">
              <a:cs typeface="ＭＳ Ｐゴシック" charset="0"/>
            </a:endParaRPr>
          </a:p>
        </p:txBody>
      </p:sp>
      <p:sp>
        <p:nvSpPr>
          <p:cNvPr id="153" name="Oval 49"/>
          <p:cNvSpPr>
            <a:spLocks noChangeArrowheads="1"/>
          </p:cNvSpPr>
          <p:nvPr/>
        </p:nvSpPr>
        <p:spPr bwMode="auto">
          <a:xfrm flipV="1">
            <a:off x="2986994" y="5130800"/>
            <a:ext cx="46038" cy="46038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 dirty="0">
              <a:cs typeface="ＭＳ Ｐゴシック" charset="0"/>
            </a:endParaRPr>
          </a:p>
        </p:txBody>
      </p:sp>
      <p:sp>
        <p:nvSpPr>
          <p:cNvPr id="154" name="Oval 50"/>
          <p:cNvSpPr>
            <a:spLocks noChangeArrowheads="1"/>
          </p:cNvSpPr>
          <p:nvPr/>
        </p:nvSpPr>
        <p:spPr bwMode="auto">
          <a:xfrm flipV="1">
            <a:off x="1432832" y="3987800"/>
            <a:ext cx="46037" cy="46038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 dirty="0">
              <a:cs typeface="ＭＳ Ｐゴシック" charset="0"/>
            </a:endParaRPr>
          </a:p>
        </p:txBody>
      </p:sp>
      <p:sp>
        <p:nvSpPr>
          <p:cNvPr id="155" name="Oval 51"/>
          <p:cNvSpPr>
            <a:spLocks noChangeArrowheads="1"/>
          </p:cNvSpPr>
          <p:nvPr/>
        </p:nvSpPr>
        <p:spPr bwMode="auto">
          <a:xfrm flipV="1">
            <a:off x="4352244" y="4632325"/>
            <a:ext cx="46038" cy="46038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 dirty="0">
              <a:cs typeface="ＭＳ Ｐゴシック" charset="0"/>
            </a:endParaRPr>
          </a:p>
        </p:txBody>
      </p:sp>
      <p:sp>
        <p:nvSpPr>
          <p:cNvPr id="156" name="Oval 52"/>
          <p:cNvSpPr>
            <a:spLocks noChangeArrowheads="1"/>
          </p:cNvSpPr>
          <p:nvPr/>
        </p:nvSpPr>
        <p:spPr bwMode="auto">
          <a:xfrm flipV="1">
            <a:off x="3110819" y="4570413"/>
            <a:ext cx="46038" cy="4603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 dirty="0">
              <a:cs typeface="ＭＳ Ｐゴシック" charset="0"/>
            </a:endParaRPr>
          </a:p>
        </p:txBody>
      </p:sp>
      <p:sp>
        <p:nvSpPr>
          <p:cNvPr id="157" name="Oval 53"/>
          <p:cNvSpPr>
            <a:spLocks noChangeArrowheads="1"/>
          </p:cNvSpPr>
          <p:nvPr/>
        </p:nvSpPr>
        <p:spPr bwMode="auto">
          <a:xfrm flipV="1">
            <a:off x="3025094" y="4260850"/>
            <a:ext cx="44450" cy="46038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 dirty="0">
              <a:cs typeface="ＭＳ Ｐゴシック" charset="0"/>
            </a:endParaRPr>
          </a:p>
        </p:txBody>
      </p:sp>
      <p:sp>
        <p:nvSpPr>
          <p:cNvPr id="158" name="Oval 54"/>
          <p:cNvSpPr>
            <a:spLocks noChangeArrowheads="1"/>
          </p:cNvSpPr>
          <p:nvPr/>
        </p:nvSpPr>
        <p:spPr bwMode="auto">
          <a:xfrm flipV="1">
            <a:off x="5214257" y="5500688"/>
            <a:ext cx="46037" cy="4603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 dirty="0">
              <a:cs typeface="ＭＳ Ｐゴシック" charset="0"/>
            </a:endParaRPr>
          </a:p>
        </p:txBody>
      </p:sp>
      <p:sp>
        <p:nvSpPr>
          <p:cNvPr id="159" name="Oval 55"/>
          <p:cNvSpPr>
            <a:spLocks noChangeArrowheads="1"/>
          </p:cNvSpPr>
          <p:nvPr/>
        </p:nvSpPr>
        <p:spPr bwMode="auto">
          <a:xfrm flipV="1">
            <a:off x="1769382" y="3660775"/>
            <a:ext cx="46037" cy="46038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 dirty="0">
              <a:cs typeface="ＭＳ Ｐゴシック" charset="0"/>
            </a:endParaRPr>
          </a:p>
        </p:txBody>
      </p:sp>
      <p:sp>
        <p:nvSpPr>
          <p:cNvPr id="160" name="Oval 56"/>
          <p:cNvSpPr>
            <a:spLocks noChangeArrowheads="1"/>
          </p:cNvSpPr>
          <p:nvPr/>
        </p:nvSpPr>
        <p:spPr bwMode="auto">
          <a:xfrm flipV="1">
            <a:off x="1820182" y="3856038"/>
            <a:ext cx="46037" cy="4603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 dirty="0">
              <a:cs typeface="ＭＳ Ｐゴシック" charset="0"/>
            </a:endParaRPr>
          </a:p>
        </p:txBody>
      </p:sp>
      <p:sp>
        <p:nvSpPr>
          <p:cNvPr id="161" name="Oval 57"/>
          <p:cNvSpPr>
            <a:spLocks noChangeArrowheads="1"/>
          </p:cNvSpPr>
          <p:nvPr/>
        </p:nvSpPr>
        <p:spPr bwMode="auto">
          <a:xfrm flipV="1">
            <a:off x="2137682" y="3835400"/>
            <a:ext cx="46037" cy="46038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 dirty="0">
              <a:cs typeface="ＭＳ Ｐゴシック" charset="0"/>
            </a:endParaRPr>
          </a:p>
        </p:txBody>
      </p:sp>
      <p:sp>
        <p:nvSpPr>
          <p:cNvPr id="162" name="Oval 58"/>
          <p:cNvSpPr>
            <a:spLocks noChangeArrowheads="1"/>
          </p:cNvSpPr>
          <p:nvPr/>
        </p:nvSpPr>
        <p:spPr bwMode="auto">
          <a:xfrm flipV="1">
            <a:off x="1523319" y="4260850"/>
            <a:ext cx="46038" cy="46038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 dirty="0">
              <a:cs typeface="ＭＳ Ｐゴシック" charset="0"/>
            </a:endParaRPr>
          </a:p>
        </p:txBody>
      </p:sp>
      <p:sp>
        <p:nvSpPr>
          <p:cNvPr id="163" name="Oval 59"/>
          <p:cNvSpPr>
            <a:spLocks noChangeArrowheads="1"/>
          </p:cNvSpPr>
          <p:nvPr/>
        </p:nvSpPr>
        <p:spPr bwMode="auto">
          <a:xfrm flipV="1">
            <a:off x="2393269" y="4173538"/>
            <a:ext cx="46038" cy="4603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 dirty="0">
              <a:cs typeface="ＭＳ Ｐゴシック" charset="0"/>
            </a:endParaRPr>
          </a:p>
        </p:txBody>
      </p:sp>
      <p:sp>
        <p:nvSpPr>
          <p:cNvPr id="164" name="Oval 64"/>
          <p:cNvSpPr>
            <a:spLocks noChangeArrowheads="1"/>
          </p:cNvSpPr>
          <p:nvPr/>
        </p:nvSpPr>
        <p:spPr bwMode="auto">
          <a:xfrm flipV="1">
            <a:off x="2013857" y="4511675"/>
            <a:ext cx="46037" cy="46038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 dirty="0">
              <a:cs typeface="ＭＳ Ｐゴシック" charset="0"/>
            </a:endParaRPr>
          </a:p>
        </p:txBody>
      </p:sp>
      <p:sp>
        <p:nvSpPr>
          <p:cNvPr id="165" name="Oval 65"/>
          <p:cNvSpPr>
            <a:spLocks noChangeArrowheads="1"/>
          </p:cNvSpPr>
          <p:nvPr/>
        </p:nvSpPr>
        <p:spPr bwMode="auto">
          <a:xfrm flipV="1">
            <a:off x="2447244" y="4416425"/>
            <a:ext cx="46038" cy="46038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 dirty="0">
              <a:cs typeface="ＭＳ Ｐゴシック" charset="0"/>
            </a:endParaRPr>
          </a:p>
        </p:txBody>
      </p:sp>
      <p:sp>
        <p:nvSpPr>
          <p:cNvPr id="166" name="Oval 67"/>
          <p:cNvSpPr>
            <a:spLocks noChangeArrowheads="1"/>
          </p:cNvSpPr>
          <p:nvPr/>
        </p:nvSpPr>
        <p:spPr bwMode="auto">
          <a:xfrm flipV="1">
            <a:off x="2840944" y="4772025"/>
            <a:ext cx="46038" cy="46038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 dirty="0">
              <a:cs typeface="ＭＳ Ｐゴシック" charset="0"/>
            </a:endParaRPr>
          </a:p>
        </p:txBody>
      </p:sp>
      <p:sp>
        <p:nvSpPr>
          <p:cNvPr id="167" name="Oval 68"/>
          <p:cNvSpPr>
            <a:spLocks noChangeArrowheads="1"/>
          </p:cNvSpPr>
          <p:nvPr/>
        </p:nvSpPr>
        <p:spPr bwMode="auto">
          <a:xfrm flipV="1">
            <a:off x="2845707" y="5005388"/>
            <a:ext cx="46037" cy="4603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 dirty="0">
              <a:cs typeface="ＭＳ Ｐゴシック" charset="0"/>
            </a:endParaRPr>
          </a:p>
        </p:txBody>
      </p:sp>
      <p:sp>
        <p:nvSpPr>
          <p:cNvPr id="168" name="Oval 69"/>
          <p:cNvSpPr>
            <a:spLocks noChangeArrowheads="1"/>
          </p:cNvSpPr>
          <p:nvPr/>
        </p:nvSpPr>
        <p:spPr bwMode="auto">
          <a:xfrm flipV="1">
            <a:off x="2183719" y="4705350"/>
            <a:ext cx="46038" cy="46038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 dirty="0">
              <a:cs typeface="ＭＳ Ｐゴシック" charset="0"/>
            </a:endParaRPr>
          </a:p>
        </p:txBody>
      </p:sp>
      <p:sp>
        <p:nvSpPr>
          <p:cNvPr id="169" name="Oval 70"/>
          <p:cNvSpPr>
            <a:spLocks noChangeArrowheads="1"/>
          </p:cNvSpPr>
          <p:nvPr/>
        </p:nvSpPr>
        <p:spPr bwMode="auto">
          <a:xfrm flipV="1">
            <a:off x="1767794" y="4268788"/>
            <a:ext cx="46038" cy="4603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 dirty="0">
              <a:cs typeface="ＭＳ Ｐゴシック" charset="0"/>
            </a:endParaRPr>
          </a:p>
        </p:txBody>
      </p:sp>
      <p:sp>
        <p:nvSpPr>
          <p:cNvPr id="170" name="Oval 73"/>
          <p:cNvSpPr>
            <a:spLocks noChangeArrowheads="1"/>
          </p:cNvSpPr>
          <p:nvPr/>
        </p:nvSpPr>
        <p:spPr bwMode="auto">
          <a:xfrm flipV="1">
            <a:off x="1378857" y="4545013"/>
            <a:ext cx="46037" cy="4603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 dirty="0">
              <a:cs typeface="ＭＳ Ｐゴシック" charset="0"/>
            </a:endParaRPr>
          </a:p>
        </p:txBody>
      </p:sp>
      <p:sp>
        <p:nvSpPr>
          <p:cNvPr id="171" name="Oval 75"/>
          <p:cNvSpPr>
            <a:spLocks noChangeArrowheads="1"/>
          </p:cNvSpPr>
          <p:nvPr/>
        </p:nvSpPr>
        <p:spPr bwMode="auto">
          <a:xfrm flipV="1">
            <a:off x="2540907" y="3951288"/>
            <a:ext cx="46037" cy="4603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 dirty="0">
              <a:cs typeface="ＭＳ Ｐゴシック" charset="0"/>
            </a:endParaRPr>
          </a:p>
        </p:txBody>
      </p:sp>
      <p:sp>
        <p:nvSpPr>
          <p:cNvPr id="172" name="Oval 76"/>
          <p:cNvSpPr>
            <a:spLocks noChangeArrowheads="1"/>
          </p:cNvSpPr>
          <p:nvPr/>
        </p:nvSpPr>
        <p:spPr bwMode="auto">
          <a:xfrm flipV="1">
            <a:off x="2659969" y="5318125"/>
            <a:ext cx="46038" cy="4445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 dirty="0">
              <a:cs typeface="ＭＳ Ｐゴシック" charset="0"/>
            </a:endParaRPr>
          </a:p>
        </p:txBody>
      </p:sp>
      <p:sp>
        <p:nvSpPr>
          <p:cNvPr id="173" name="Oval 77"/>
          <p:cNvSpPr>
            <a:spLocks noChangeArrowheads="1"/>
          </p:cNvSpPr>
          <p:nvPr/>
        </p:nvSpPr>
        <p:spPr bwMode="auto">
          <a:xfrm flipV="1">
            <a:off x="3077482" y="4891088"/>
            <a:ext cx="46037" cy="4603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 dirty="0">
              <a:cs typeface="ＭＳ Ｐゴシック" charset="0"/>
            </a:endParaRPr>
          </a:p>
        </p:txBody>
      </p:sp>
      <p:sp>
        <p:nvSpPr>
          <p:cNvPr id="174" name="Oval 78"/>
          <p:cNvSpPr>
            <a:spLocks noChangeArrowheads="1"/>
          </p:cNvSpPr>
          <p:nvPr/>
        </p:nvSpPr>
        <p:spPr bwMode="auto">
          <a:xfrm flipV="1">
            <a:off x="1470932" y="4730750"/>
            <a:ext cx="46037" cy="46038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 dirty="0">
              <a:cs typeface="ＭＳ Ｐゴシック" charset="0"/>
            </a:endParaRPr>
          </a:p>
        </p:txBody>
      </p:sp>
      <p:sp>
        <p:nvSpPr>
          <p:cNvPr id="175" name="Oval 79"/>
          <p:cNvSpPr>
            <a:spLocks noChangeArrowheads="1"/>
          </p:cNvSpPr>
          <p:nvPr/>
        </p:nvSpPr>
        <p:spPr bwMode="auto">
          <a:xfrm flipV="1">
            <a:off x="5549219" y="3725863"/>
            <a:ext cx="46038" cy="4603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 dirty="0">
              <a:cs typeface="ＭＳ Ｐゴシック" charset="0"/>
            </a:endParaRPr>
          </a:p>
        </p:txBody>
      </p:sp>
      <p:sp>
        <p:nvSpPr>
          <p:cNvPr id="176" name="Oval 80"/>
          <p:cNvSpPr>
            <a:spLocks noChangeArrowheads="1"/>
          </p:cNvSpPr>
          <p:nvPr/>
        </p:nvSpPr>
        <p:spPr bwMode="auto">
          <a:xfrm flipV="1">
            <a:off x="3302907" y="5462588"/>
            <a:ext cx="46037" cy="4603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 dirty="0">
              <a:cs typeface="ＭＳ Ｐゴシック" charset="0"/>
            </a:endParaRPr>
          </a:p>
        </p:txBody>
      </p:sp>
      <p:sp>
        <p:nvSpPr>
          <p:cNvPr id="177" name="Oval 81"/>
          <p:cNvSpPr>
            <a:spLocks noChangeArrowheads="1"/>
          </p:cNvSpPr>
          <p:nvPr/>
        </p:nvSpPr>
        <p:spPr bwMode="auto">
          <a:xfrm flipV="1">
            <a:off x="3720419" y="5392738"/>
            <a:ext cx="44450" cy="4603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 dirty="0">
              <a:cs typeface="ＭＳ Ｐゴシック" charset="0"/>
            </a:endParaRPr>
          </a:p>
        </p:txBody>
      </p:sp>
      <p:sp>
        <p:nvSpPr>
          <p:cNvPr id="178" name="Oval 82"/>
          <p:cNvSpPr>
            <a:spLocks noChangeArrowheads="1"/>
          </p:cNvSpPr>
          <p:nvPr/>
        </p:nvSpPr>
        <p:spPr bwMode="auto">
          <a:xfrm flipV="1">
            <a:off x="2990169" y="5356225"/>
            <a:ext cx="46038" cy="46038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 dirty="0">
              <a:cs typeface="ＭＳ Ｐゴシック" charset="0"/>
            </a:endParaRPr>
          </a:p>
        </p:txBody>
      </p:sp>
      <p:sp>
        <p:nvSpPr>
          <p:cNvPr id="179" name="Oval 83"/>
          <p:cNvSpPr>
            <a:spLocks noChangeArrowheads="1"/>
          </p:cNvSpPr>
          <p:nvPr/>
        </p:nvSpPr>
        <p:spPr bwMode="auto">
          <a:xfrm flipV="1">
            <a:off x="2894919" y="4024313"/>
            <a:ext cx="46038" cy="4603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 dirty="0">
              <a:cs typeface="ＭＳ Ｐゴシック" charset="0"/>
            </a:endParaRPr>
          </a:p>
        </p:txBody>
      </p:sp>
      <p:sp>
        <p:nvSpPr>
          <p:cNvPr id="180" name="Oval 84"/>
          <p:cNvSpPr>
            <a:spLocks noChangeArrowheads="1"/>
          </p:cNvSpPr>
          <p:nvPr/>
        </p:nvSpPr>
        <p:spPr bwMode="auto">
          <a:xfrm flipV="1">
            <a:off x="5604782" y="4078288"/>
            <a:ext cx="46037" cy="4603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 dirty="0">
              <a:cs typeface="ＭＳ Ｐゴシック" charset="0"/>
            </a:endParaRPr>
          </a:p>
        </p:txBody>
      </p:sp>
      <p:sp>
        <p:nvSpPr>
          <p:cNvPr id="181" name="Oval 85"/>
          <p:cNvSpPr>
            <a:spLocks noChangeArrowheads="1"/>
          </p:cNvSpPr>
          <p:nvPr/>
        </p:nvSpPr>
        <p:spPr bwMode="auto">
          <a:xfrm flipV="1">
            <a:off x="5723844" y="4445000"/>
            <a:ext cx="46038" cy="46038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 dirty="0">
              <a:cs typeface="ＭＳ Ｐゴシック" charset="0"/>
            </a:endParaRPr>
          </a:p>
        </p:txBody>
      </p:sp>
      <p:sp>
        <p:nvSpPr>
          <p:cNvPr id="182" name="Oval 86"/>
          <p:cNvSpPr>
            <a:spLocks noChangeArrowheads="1"/>
          </p:cNvSpPr>
          <p:nvPr/>
        </p:nvSpPr>
        <p:spPr bwMode="auto">
          <a:xfrm flipV="1">
            <a:off x="5876244" y="4762500"/>
            <a:ext cx="46038" cy="46038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 dirty="0">
              <a:cs typeface="ＭＳ Ｐゴシック" charset="0"/>
            </a:endParaRPr>
          </a:p>
        </p:txBody>
      </p:sp>
      <p:sp>
        <p:nvSpPr>
          <p:cNvPr id="183" name="Oval 87"/>
          <p:cNvSpPr>
            <a:spLocks noChangeArrowheads="1"/>
          </p:cNvSpPr>
          <p:nvPr/>
        </p:nvSpPr>
        <p:spPr bwMode="auto">
          <a:xfrm flipV="1">
            <a:off x="5938157" y="4989513"/>
            <a:ext cx="46037" cy="4603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 dirty="0">
              <a:cs typeface="ＭＳ Ｐゴシック" charset="0"/>
            </a:endParaRPr>
          </a:p>
        </p:txBody>
      </p:sp>
      <p:sp>
        <p:nvSpPr>
          <p:cNvPr id="184" name="Oval 88"/>
          <p:cNvSpPr>
            <a:spLocks noChangeArrowheads="1"/>
          </p:cNvSpPr>
          <p:nvPr/>
        </p:nvSpPr>
        <p:spPr bwMode="auto">
          <a:xfrm flipV="1">
            <a:off x="6181044" y="5067300"/>
            <a:ext cx="46038" cy="46038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 dirty="0">
              <a:cs typeface="ＭＳ Ｐゴシック" charset="0"/>
            </a:endParaRPr>
          </a:p>
        </p:txBody>
      </p:sp>
      <p:sp>
        <p:nvSpPr>
          <p:cNvPr id="185" name="Oval 89"/>
          <p:cNvSpPr>
            <a:spLocks noChangeArrowheads="1"/>
          </p:cNvSpPr>
          <p:nvPr/>
        </p:nvSpPr>
        <p:spPr bwMode="auto">
          <a:xfrm flipV="1">
            <a:off x="6333444" y="5219700"/>
            <a:ext cx="46038" cy="46038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 dirty="0">
              <a:cs typeface="ＭＳ Ｐゴシック" charset="0"/>
            </a:endParaRPr>
          </a:p>
        </p:txBody>
      </p:sp>
      <p:sp>
        <p:nvSpPr>
          <p:cNvPr id="186" name="Oval 90"/>
          <p:cNvSpPr>
            <a:spLocks noChangeArrowheads="1"/>
          </p:cNvSpPr>
          <p:nvPr/>
        </p:nvSpPr>
        <p:spPr bwMode="auto">
          <a:xfrm flipV="1">
            <a:off x="6849382" y="5248275"/>
            <a:ext cx="46037" cy="46038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 dirty="0">
              <a:cs typeface="ＭＳ Ｐゴシック" charset="0"/>
            </a:endParaRPr>
          </a:p>
        </p:txBody>
      </p:sp>
      <p:sp>
        <p:nvSpPr>
          <p:cNvPr id="187" name="Oval 91"/>
          <p:cNvSpPr>
            <a:spLocks noChangeArrowheads="1"/>
          </p:cNvSpPr>
          <p:nvPr/>
        </p:nvSpPr>
        <p:spPr bwMode="auto">
          <a:xfrm flipV="1">
            <a:off x="6604907" y="4171950"/>
            <a:ext cx="46037" cy="46038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 dirty="0">
              <a:cs typeface="ＭＳ Ｐゴシック" charset="0"/>
            </a:endParaRPr>
          </a:p>
        </p:txBody>
      </p:sp>
      <p:sp>
        <p:nvSpPr>
          <p:cNvPr id="188" name="Oval 92"/>
          <p:cNvSpPr>
            <a:spLocks noChangeArrowheads="1"/>
          </p:cNvSpPr>
          <p:nvPr/>
        </p:nvSpPr>
        <p:spPr bwMode="auto">
          <a:xfrm flipV="1">
            <a:off x="6708094" y="5192713"/>
            <a:ext cx="46038" cy="4445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 dirty="0">
              <a:cs typeface="ＭＳ Ｐゴシック" charset="0"/>
            </a:endParaRPr>
          </a:p>
        </p:txBody>
      </p:sp>
      <p:sp>
        <p:nvSpPr>
          <p:cNvPr id="189" name="Oval 93"/>
          <p:cNvSpPr>
            <a:spLocks noChangeArrowheads="1"/>
          </p:cNvSpPr>
          <p:nvPr/>
        </p:nvSpPr>
        <p:spPr bwMode="auto">
          <a:xfrm flipV="1">
            <a:off x="4101419" y="4668838"/>
            <a:ext cx="46038" cy="4603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 dirty="0">
              <a:cs typeface="ＭＳ Ｐゴシック" charset="0"/>
            </a:endParaRPr>
          </a:p>
        </p:txBody>
      </p:sp>
      <p:sp>
        <p:nvSpPr>
          <p:cNvPr id="190" name="Oval 94"/>
          <p:cNvSpPr>
            <a:spLocks noChangeArrowheads="1"/>
          </p:cNvSpPr>
          <p:nvPr/>
        </p:nvSpPr>
        <p:spPr bwMode="auto">
          <a:xfrm flipV="1">
            <a:off x="6112782" y="4502150"/>
            <a:ext cx="46037" cy="46038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 dirty="0">
              <a:cs typeface="ＭＳ Ｐゴシック" charset="0"/>
            </a:endParaRPr>
          </a:p>
        </p:txBody>
      </p:sp>
      <p:sp>
        <p:nvSpPr>
          <p:cNvPr id="191" name="Oval 95"/>
          <p:cNvSpPr>
            <a:spLocks noChangeArrowheads="1"/>
          </p:cNvSpPr>
          <p:nvPr/>
        </p:nvSpPr>
        <p:spPr bwMode="auto">
          <a:xfrm flipV="1">
            <a:off x="4628469" y="4735513"/>
            <a:ext cx="46038" cy="4603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 dirty="0">
              <a:cs typeface="ＭＳ Ｐゴシック" charset="0"/>
            </a:endParaRPr>
          </a:p>
        </p:txBody>
      </p:sp>
      <p:sp>
        <p:nvSpPr>
          <p:cNvPr id="192" name="Oval 96"/>
          <p:cNvSpPr>
            <a:spLocks noChangeArrowheads="1"/>
          </p:cNvSpPr>
          <p:nvPr/>
        </p:nvSpPr>
        <p:spPr bwMode="auto">
          <a:xfrm flipV="1">
            <a:off x="4558619" y="5126038"/>
            <a:ext cx="46038" cy="4603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 dirty="0">
              <a:cs typeface="ＭＳ Ｐゴシック" charset="0"/>
            </a:endParaRPr>
          </a:p>
        </p:txBody>
      </p:sp>
      <p:sp>
        <p:nvSpPr>
          <p:cNvPr id="193" name="Oval 97"/>
          <p:cNvSpPr>
            <a:spLocks noChangeArrowheads="1"/>
          </p:cNvSpPr>
          <p:nvPr/>
        </p:nvSpPr>
        <p:spPr bwMode="auto">
          <a:xfrm flipV="1">
            <a:off x="4711019" y="5278438"/>
            <a:ext cx="46038" cy="4603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 dirty="0">
              <a:cs typeface="ＭＳ Ｐゴシック" charset="0"/>
            </a:endParaRPr>
          </a:p>
        </p:txBody>
      </p:sp>
      <p:sp>
        <p:nvSpPr>
          <p:cNvPr id="194" name="Oval 98"/>
          <p:cNvSpPr>
            <a:spLocks noChangeArrowheads="1"/>
          </p:cNvSpPr>
          <p:nvPr/>
        </p:nvSpPr>
        <p:spPr bwMode="auto">
          <a:xfrm flipV="1">
            <a:off x="5152344" y="5233988"/>
            <a:ext cx="46038" cy="4603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 dirty="0">
              <a:cs typeface="ＭＳ Ｐゴシック" charset="0"/>
            </a:endParaRPr>
          </a:p>
        </p:txBody>
      </p:sp>
      <p:sp>
        <p:nvSpPr>
          <p:cNvPr id="195" name="Oval 99"/>
          <p:cNvSpPr>
            <a:spLocks noChangeArrowheads="1"/>
          </p:cNvSpPr>
          <p:nvPr/>
        </p:nvSpPr>
        <p:spPr bwMode="auto">
          <a:xfrm flipV="1">
            <a:off x="5907994" y="5768975"/>
            <a:ext cx="46038" cy="46038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 dirty="0">
              <a:cs typeface="ＭＳ Ｐゴシック" charset="0"/>
            </a:endParaRPr>
          </a:p>
        </p:txBody>
      </p:sp>
      <p:sp>
        <p:nvSpPr>
          <p:cNvPr id="196" name="Oval 100"/>
          <p:cNvSpPr>
            <a:spLocks noChangeArrowheads="1"/>
          </p:cNvSpPr>
          <p:nvPr/>
        </p:nvSpPr>
        <p:spPr bwMode="auto">
          <a:xfrm flipV="1">
            <a:off x="5317444" y="5711825"/>
            <a:ext cx="44450" cy="46038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 dirty="0">
              <a:cs typeface="ＭＳ Ｐゴシック" charset="0"/>
            </a:endParaRPr>
          </a:p>
        </p:txBody>
      </p:sp>
      <p:sp>
        <p:nvSpPr>
          <p:cNvPr id="197" name="Oval 101"/>
          <p:cNvSpPr>
            <a:spLocks noChangeArrowheads="1"/>
          </p:cNvSpPr>
          <p:nvPr/>
        </p:nvSpPr>
        <p:spPr bwMode="auto">
          <a:xfrm flipV="1">
            <a:off x="5725432" y="5967413"/>
            <a:ext cx="46037" cy="4603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 dirty="0">
              <a:cs typeface="ＭＳ Ｐゴシック" charset="0"/>
            </a:endParaRPr>
          </a:p>
        </p:txBody>
      </p:sp>
      <p:sp>
        <p:nvSpPr>
          <p:cNvPr id="198" name="Oval 102"/>
          <p:cNvSpPr>
            <a:spLocks noChangeArrowheads="1"/>
          </p:cNvSpPr>
          <p:nvPr/>
        </p:nvSpPr>
        <p:spPr bwMode="auto">
          <a:xfrm flipV="1">
            <a:off x="3501344" y="4452938"/>
            <a:ext cx="46038" cy="4603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 dirty="0">
              <a:cs typeface="ＭＳ Ｐゴシック" charset="0"/>
            </a:endParaRPr>
          </a:p>
        </p:txBody>
      </p:sp>
      <p:sp>
        <p:nvSpPr>
          <p:cNvPr id="199" name="Oval 103"/>
          <p:cNvSpPr>
            <a:spLocks noChangeArrowheads="1"/>
          </p:cNvSpPr>
          <p:nvPr/>
        </p:nvSpPr>
        <p:spPr bwMode="auto">
          <a:xfrm flipV="1">
            <a:off x="3855357" y="4286250"/>
            <a:ext cx="46037" cy="46038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 dirty="0">
              <a:cs typeface="ＭＳ Ｐゴシック" charset="0"/>
            </a:endParaRPr>
          </a:p>
        </p:txBody>
      </p:sp>
      <p:sp>
        <p:nvSpPr>
          <p:cNvPr id="200" name="Oval 104"/>
          <p:cNvSpPr>
            <a:spLocks noChangeArrowheads="1"/>
          </p:cNvSpPr>
          <p:nvPr/>
        </p:nvSpPr>
        <p:spPr bwMode="auto">
          <a:xfrm flipV="1">
            <a:off x="3763282" y="4487863"/>
            <a:ext cx="46037" cy="4603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 dirty="0">
              <a:cs typeface="ＭＳ Ｐゴシック" charset="0"/>
            </a:endParaRPr>
          </a:p>
        </p:txBody>
      </p:sp>
      <p:sp>
        <p:nvSpPr>
          <p:cNvPr id="201" name="Oval 105"/>
          <p:cNvSpPr>
            <a:spLocks noChangeArrowheads="1"/>
          </p:cNvSpPr>
          <p:nvPr/>
        </p:nvSpPr>
        <p:spPr bwMode="auto">
          <a:xfrm flipV="1">
            <a:off x="3849007" y="4775200"/>
            <a:ext cx="46037" cy="46038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 dirty="0">
              <a:cs typeface="ＭＳ Ｐゴシック" charset="0"/>
            </a:endParaRPr>
          </a:p>
        </p:txBody>
      </p:sp>
      <p:sp>
        <p:nvSpPr>
          <p:cNvPr id="202" name="Oval 106"/>
          <p:cNvSpPr>
            <a:spLocks noChangeArrowheads="1"/>
          </p:cNvSpPr>
          <p:nvPr/>
        </p:nvSpPr>
        <p:spPr bwMode="auto">
          <a:xfrm flipV="1">
            <a:off x="4187144" y="4919663"/>
            <a:ext cx="46038" cy="4603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 dirty="0">
              <a:cs typeface="ＭＳ Ｐゴシック" charset="0"/>
            </a:endParaRPr>
          </a:p>
        </p:txBody>
      </p:sp>
      <p:sp>
        <p:nvSpPr>
          <p:cNvPr id="203" name="Oval 107"/>
          <p:cNvSpPr>
            <a:spLocks noChangeArrowheads="1"/>
          </p:cNvSpPr>
          <p:nvPr/>
        </p:nvSpPr>
        <p:spPr bwMode="auto">
          <a:xfrm flipV="1">
            <a:off x="4464957" y="4911725"/>
            <a:ext cx="46037" cy="46038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 dirty="0">
              <a:cs typeface="ＭＳ Ｐゴシック" charset="0"/>
            </a:endParaRPr>
          </a:p>
        </p:txBody>
      </p:sp>
      <p:sp>
        <p:nvSpPr>
          <p:cNvPr id="204" name="Oval 108"/>
          <p:cNvSpPr>
            <a:spLocks noChangeArrowheads="1"/>
          </p:cNvSpPr>
          <p:nvPr/>
        </p:nvSpPr>
        <p:spPr bwMode="auto">
          <a:xfrm flipV="1">
            <a:off x="4357007" y="5148263"/>
            <a:ext cx="46037" cy="4603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 dirty="0">
              <a:cs typeface="ＭＳ Ｐゴシック" charset="0"/>
            </a:endParaRPr>
          </a:p>
        </p:txBody>
      </p:sp>
      <p:sp>
        <p:nvSpPr>
          <p:cNvPr id="205" name="Oval 109"/>
          <p:cNvSpPr>
            <a:spLocks noChangeArrowheads="1"/>
          </p:cNvSpPr>
          <p:nvPr/>
        </p:nvSpPr>
        <p:spPr bwMode="auto">
          <a:xfrm flipV="1">
            <a:off x="4644344" y="5376863"/>
            <a:ext cx="46038" cy="4603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 dirty="0">
              <a:cs typeface="ＭＳ Ｐゴシック" charset="0"/>
            </a:endParaRPr>
          </a:p>
        </p:txBody>
      </p:sp>
      <p:sp>
        <p:nvSpPr>
          <p:cNvPr id="206" name="Oval 110"/>
          <p:cNvSpPr>
            <a:spLocks noChangeArrowheads="1"/>
          </p:cNvSpPr>
          <p:nvPr/>
        </p:nvSpPr>
        <p:spPr bwMode="auto">
          <a:xfrm flipV="1">
            <a:off x="4920923" y="5450240"/>
            <a:ext cx="46038" cy="4603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 dirty="0">
              <a:cs typeface="ＭＳ Ｐゴシック" charset="0"/>
            </a:endParaRPr>
          </a:p>
        </p:txBody>
      </p:sp>
      <p:sp>
        <p:nvSpPr>
          <p:cNvPr id="207" name="Oval 111"/>
          <p:cNvSpPr>
            <a:spLocks noChangeArrowheads="1"/>
          </p:cNvSpPr>
          <p:nvPr/>
        </p:nvSpPr>
        <p:spPr bwMode="auto">
          <a:xfrm flipV="1">
            <a:off x="5092019" y="5630863"/>
            <a:ext cx="46038" cy="4603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 dirty="0">
              <a:cs typeface="ＭＳ Ｐゴシック" charset="0"/>
            </a:endParaRPr>
          </a:p>
        </p:txBody>
      </p:sp>
      <p:sp>
        <p:nvSpPr>
          <p:cNvPr id="208" name="Oval 114"/>
          <p:cNvSpPr>
            <a:spLocks noChangeArrowheads="1"/>
          </p:cNvSpPr>
          <p:nvPr/>
        </p:nvSpPr>
        <p:spPr bwMode="auto">
          <a:xfrm flipV="1">
            <a:off x="6905997" y="5324475"/>
            <a:ext cx="46037" cy="46038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 dirty="0">
              <a:cs typeface="ＭＳ Ｐゴシック" charset="0"/>
            </a:endParaRPr>
          </a:p>
        </p:txBody>
      </p:sp>
      <p:sp>
        <p:nvSpPr>
          <p:cNvPr id="209" name="Oval 115"/>
          <p:cNvSpPr>
            <a:spLocks noChangeArrowheads="1"/>
          </p:cNvSpPr>
          <p:nvPr/>
        </p:nvSpPr>
        <p:spPr bwMode="auto">
          <a:xfrm flipV="1">
            <a:off x="7136719" y="5048250"/>
            <a:ext cx="46038" cy="46038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 dirty="0">
              <a:cs typeface="ＭＳ Ｐゴシック" charset="0"/>
            </a:endParaRPr>
          </a:p>
        </p:txBody>
      </p:sp>
      <p:sp>
        <p:nvSpPr>
          <p:cNvPr id="210" name="Oval 116"/>
          <p:cNvSpPr>
            <a:spLocks noChangeArrowheads="1"/>
          </p:cNvSpPr>
          <p:nvPr/>
        </p:nvSpPr>
        <p:spPr bwMode="auto">
          <a:xfrm flipV="1">
            <a:off x="7222444" y="5192713"/>
            <a:ext cx="46038" cy="4603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 dirty="0">
              <a:cs typeface="ＭＳ Ｐゴシック" charset="0"/>
            </a:endParaRPr>
          </a:p>
        </p:txBody>
      </p:sp>
      <p:sp>
        <p:nvSpPr>
          <p:cNvPr id="211" name="Oval 117"/>
          <p:cNvSpPr>
            <a:spLocks noChangeArrowheads="1"/>
          </p:cNvSpPr>
          <p:nvPr/>
        </p:nvSpPr>
        <p:spPr bwMode="auto">
          <a:xfrm flipV="1">
            <a:off x="7382782" y="4378325"/>
            <a:ext cx="46037" cy="46038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 dirty="0">
              <a:cs typeface="ＭＳ Ｐゴシック" charset="0"/>
            </a:endParaRPr>
          </a:p>
        </p:txBody>
      </p:sp>
      <p:sp>
        <p:nvSpPr>
          <p:cNvPr id="212" name="Oval 118"/>
          <p:cNvSpPr>
            <a:spLocks noChangeArrowheads="1"/>
          </p:cNvSpPr>
          <p:nvPr/>
        </p:nvSpPr>
        <p:spPr bwMode="auto">
          <a:xfrm flipV="1">
            <a:off x="7460569" y="4513263"/>
            <a:ext cx="46038" cy="4603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 dirty="0">
              <a:cs typeface="ＭＳ Ｐゴシック" charset="0"/>
            </a:endParaRPr>
          </a:p>
        </p:txBody>
      </p:sp>
      <p:sp>
        <p:nvSpPr>
          <p:cNvPr id="213" name="Oval 119"/>
          <p:cNvSpPr>
            <a:spLocks noChangeArrowheads="1"/>
          </p:cNvSpPr>
          <p:nvPr/>
        </p:nvSpPr>
        <p:spPr bwMode="auto">
          <a:xfrm flipV="1">
            <a:off x="6142944" y="3943350"/>
            <a:ext cx="46038" cy="46038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 dirty="0">
              <a:cs typeface="ＭＳ Ｐゴシック" charset="0"/>
            </a:endParaRPr>
          </a:p>
        </p:txBody>
      </p:sp>
      <p:sp>
        <p:nvSpPr>
          <p:cNvPr id="214" name="Oval 120"/>
          <p:cNvSpPr>
            <a:spLocks noChangeArrowheads="1"/>
          </p:cNvSpPr>
          <p:nvPr/>
        </p:nvSpPr>
        <p:spPr bwMode="auto">
          <a:xfrm flipV="1">
            <a:off x="6379482" y="4449763"/>
            <a:ext cx="46037" cy="4603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 dirty="0">
              <a:cs typeface="ＭＳ Ｐゴシック" charset="0"/>
            </a:endParaRPr>
          </a:p>
        </p:txBody>
      </p:sp>
      <p:sp>
        <p:nvSpPr>
          <p:cNvPr id="215" name="Oval 121"/>
          <p:cNvSpPr>
            <a:spLocks noChangeArrowheads="1"/>
          </p:cNvSpPr>
          <p:nvPr/>
        </p:nvSpPr>
        <p:spPr bwMode="auto">
          <a:xfrm flipV="1">
            <a:off x="6531882" y="4602163"/>
            <a:ext cx="46037" cy="4603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 dirty="0">
              <a:cs typeface="ＭＳ Ｐゴシック" charset="0"/>
            </a:endParaRPr>
          </a:p>
        </p:txBody>
      </p:sp>
      <p:sp>
        <p:nvSpPr>
          <p:cNvPr id="216" name="Oval 122"/>
          <p:cNvSpPr>
            <a:spLocks noChangeArrowheads="1"/>
          </p:cNvSpPr>
          <p:nvPr/>
        </p:nvSpPr>
        <p:spPr bwMode="auto">
          <a:xfrm flipV="1">
            <a:off x="5809569" y="5553075"/>
            <a:ext cx="46038" cy="46038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 dirty="0">
              <a:cs typeface="ＭＳ Ｐゴシック" charset="0"/>
            </a:endParaRPr>
          </a:p>
        </p:txBody>
      </p:sp>
      <p:sp>
        <p:nvSpPr>
          <p:cNvPr id="217" name="Oval 123"/>
          <p:cNvSpPr>
            <a:spLocks noChangeArrowheads="1"/>
          </p:cNvSpPr>
          <p:nvPr/>
        </p:nvSpPr>
        <p:spPr bwMode="auto">
          <a:xfrm flipV="1">
            <a:off x="6736669" y="4906963"/>
            <a:ext cx="46038" cy="4603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 dirty="0">
              <a:cs typeface="ＭＳ Ｐゴシック" charset="0"/>
            </a:endParaRPr>
          </a:p>
        </p:txBody>
      </p:sp>
      <p:sp>
        <p:nvSpPr>
          <p:cNvPr id="218" name="Oval 124"/>
          <p:cNvSpPr>
            <a:spLocks noChangeArrowheads="1"/>
          </p:cNvSpPr>
          <p:nvPr/>
        </p:nvSpPr>
        <p:spPr bwMode="auto">
          <a:xfrm flipV="1">
            <a:off x="1250269" y="4225925"/>
            <a:ext cx="44450" cy="4445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 dirty="0">
              <a:cs typeface="ＭＳ Ｐゴシック" charset="0"/>
            </a:endParaRPr>
          </a:p>
        </p:txBody>
      </p:sp>
      <p:sp>
        <p:nvSpPr>
          <p:cNvPr id="219" name="Oval 126"/>
          <p:cNvSpPr>
            <a:spLocks noChangeArrowheads="1"/>
          </p:cNvSpPr>
          <p:nvPr/>
        </p:nvSpPr>
        <p:spPr bwMode="auto">
          <a:xfrm flipV="1">
            <a:off x="1267732" y="3335338"/>
            <a:ext cx="46037" cy="4603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 dirty="0">
              <a:cs typeface="ＭＳ Ｐゴシック" charset="0"/>
            </a:endParaRPr>
          </a:p>
        </p:txBody>
      </p:sp>
      <p:sp>
        <p:nvSpPr>
          <p:cNvPr id="220" name="Oval 127"/>
          <p:cNvSpPr>
            <a:spLocks noChangeArrowheads="1"/>
          </p:cNvSpPr>
          <p:nvPr/>
        </p:nvSpPr>
        <p:spPr bwMode="auto">
          <a:xfrm flipV="1">
            <a:off x="2009094" y="4816475"/>
            <a:ext cx="46038" cy="46038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 dirty="0">
              <a:cs typeface="ＭＳ Ｐゴシック" charset="0"/>
            </a:endParaRPr>
          </a:p>
        </p:txBody>
      </p:sp>
      <p:sp>
        <p:nvSpPr>
          <p:cNvPr id="221" name="Oval 128"/>
          <p:cNvSpPr>
            <a:spLocks noChangeArrowheads="1"/>
          </p:cNvSpPr>
          <p:nvPr/>
        </p:nvSpPr>
        <p:spPr bwMode="auto">
          <a:xfrm flipV="1">
            <a:off x="2347232" y="4943475"/>
            <a:ext cx="46037" cy="46038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 dirty="0">
              <a:cs typeface="ＭＳ Ｐゴシック" charset="0"/>
            </a:endParaRPr>
          </a:p>
        </p:txBody>
      </p:sp>
      <p:sp>
        <p:nvSpPr>
          <p:cNvPr id="222" name="Oval 130"/>
          <p:cNvSpPr>
            <a:spLocks noChangeArrowheads="1"/>
          </p:cNvSpPr>
          <p:nvPr/>
        </p:nvSpPr>
        <p:spPr bwMode="auto">
          <a:xfrm flipV="1">
            <a:off x="1763032" y="4040188"/>
            <a:ext cx="46037" cy="4603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 dirty="0">
              <a:cs typeface="ＭＳ Ｐゴシック" charset="0"/>
            </a:endParaRPr>
          </a:p>
        </p:txBody>
      </p:sp>
      <p:sp>
        <p:nvSpPr>
          <p:cNvPr id="223" name="Oval 131"/>
          <p:cNvSpPr>
            <a:spLocks noChangeArrowheads="1"/>
          </p:cNvSpPr>
          <p:nvPr/>
        </p:nvSpPr>
        <p:spPr bwMode="auto">
          <a:xfrm flipV="1">
            <a:off x="1629682" y="4579938"/>
            <a:ext cx="46037" cy="4603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 dirty="0">
              <a:cs typeface="ＭＳ Ｐゴシック" charset="0"/>
            </a:endParaRPr>
          </a:p>
        </p:txBody>
      </p:sp>
      <p:sp>
        <p:nvSpPr>
          <p:cNvPr id="224" name="TextBox 137"/>
          <p:cNvSpPr txBox="1">
            <a:spLocks noChangeArrowheads="1"/>
          </p:cNvSpPr>
          <p:nvPr/>
        </p:nvSpPr>
        <p:spPr bwMode="auto">
          <a:xfrm>
            <a:off x="3623582" y="5172126"/>
            <a:ext cx="819455" cy="227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Wingdings" charset="0"/>
              <a:defRPr sz="16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Wingdings" charset="0"/>
              <a:defRPr sz="16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Wingdings" charset="0"/>
              <a:defRPr sz="16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Wingdings" charset="0"/>
              <a:defRPr sz="16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 dirty="0">
                <a:latin typeface="Arial" charset="0"/>
              </a:rPr>
              <a:t>Winnipeg</a:t>
            </a:r>
          </a:p>
        </p:txBody>
      </p:sp>
      <p:sp>
        <p:nvSpPr>
          <p:cNvPr id="225" name="TextBox 133"/>
          <p:cNvSpPr txBox="1">
            <a:spLocks noChangeArrowheads="1"/>
          </p:cNvSpPr>
          <p:nvPr/>
        </p:nvSpPr>
        <p:spPr bwMode="auto">
          <a:xfrm>
            <a:off x="1366320" y="4829559"/>
            <a:ext cx="9271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Wingdings" charset="0"/>
              <a:defRPr sz="16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Wingdings" charset="0"/>
              <a:defRPr sz="16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Wingdings" charset="0"/>
              <a:defRPr sz="16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Wingdings" charset="0"/>
              <a:defRPr sz="16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 dirty="0">
                <a:latin typeface="Arial" charset="0"/>
              </a:rPr>
              <a:t>Vancouver</a:t>
            </a:r>
          </a:p>
        </p:txBody>
      </p:sp>
      <p:sp>
        <p:nvSpPr>
          <p:cNvPr id="226" name="TextBox 134"/>
          <p:cNvSpPr txBox="1">
            <a:spLocks noChangeArrowheads="1"/>
          </p:cNvSpPr>
          <p:nvPr/>
        </p:nvSpPr>
        <p:spPr bwMode="auto">
          <a:xfrm>
            <a:off x="504144" y="4873625"/>
            <a:ext cx="700833" cy="227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Wingdings" charset="0"/>
              <a:defRPr sz="16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Wingdings" charset="0"/>
              <a:defRPr sz="16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Wingdings" charset="0"/>
              <a:defRPr sz="16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Wingdings" charset="0"/>
              <a:defRPr sz="16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 dirty="0">
                <a:latin typeface="Arial" charset="0"/>
              </a:rPr>
              <a:t>Victoria</a:t>
            </a:r>
          </a:p>
        </p:txBody>
      </p:sp>
      <p:sp>
        <p:nvSpPr>
          <p:cNvPr id="227" name="TextBox 135"/>
          <p:cNvSpPr txBox="1">
            <a:spLocks noChangeArrowheads="1"/>
          </p:cNvSpPr>
          <p:nvPr/>
        </p:nvSpPr>
        <p:spPr bwMode="auto">
          <a:xfrm>
            <a:off x="1499506" y="5001419"/>
            <a:ext cx="6318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Wingdings" charset="0"/>
              <a:defRPr sz="16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Wingdings" charset="0"/>
              <a:defRPr sz="16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Wingdings" charset="0"/>
              <a:defRPr sz="16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Wingdings" charset="0"/>
              <a:defRPr sz="16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 dirty="0">
                <a:latin typeface="Arial" charset="0"/>
              </a:rPr>
              <a:t>Surrey</a:t>
            </a:r>
          </a:p>
        </p:txBody>
      </p:sp>
      <p:sp>
        <p:nvSpPr>
          <p:cNvPr id="228" name="TextBox 136"/>
          <p:cNvSpPr txBox="1">
            <a:spLocks noChangeArrowheads="1"/>
          </p:cNvSpPr>
          <p:nvPr/>
        </p:nvSpPr>
        <p:spPr bwMode="auto">
          <a:xfrm>
            <a:off x="2365680" y="5081588"/>
            <a:ext cx="819150" cy="227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Wingdings" charset="0"/>
              <a:defRPr sz="16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Wingdings" charset="0"/>
              <a:defRPr sz="16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Wingdings" charset="0"/>
              <a:defRPr sz="16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Wingdings" charset="0"/>
              <a:defRPr sz="16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 dirty="0">
                <a:latin typeface="Arial" charset="0"/>
              </a:rPr>
              <a:t>Calgary</a:t>
            </a:r>
          </a:p>
        </p:txBody>
      </p:sp>
      <p:sp>
        <p:nvSpPr>
          <p:cNvPr id="229" name="TextBox 138"/>
          <p:cNvSpPr txBox="1">
            <a:spLocks noChangeArrowheads="1"/>
          </p:cNvSpPr>
          <p:nvPr/>
        </p:nvSpPr>
        <p:spPr bwMode="auto">
          <a:xfrm>
            <a:off x="4880882" y="6064250"/>
            <a:ext cx="78898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Wingdings" charset="0"/>
              <a:defRPr sz="16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Wingdings" charset="0"/>
              <a:defRPr sz="16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Wingdings" charset="0"/>
              <a:defRPr sz="16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Wingdings" charset="0"/>
              <a:defRPr sz="16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 dirty="0">
                <a:latin typeface="Arial" charset="0"/>
              </a:rPr>
              <a:t>Hamilton</a:t>
            </a:r>
          </a:p>
        </p:txBody>
      </p:sp>
      <p:sp>
        <p:nvSpPr>
          <p:cNvPr id="230" name="TextBox 139"/>
          <p:cNvSpPr txBox="1">
            <a:spLocks noChangeArrowheads="1"/>
          </p:cNvSpPr>
          <p:nvPr/>
        </p:nvSpPr>
        <p:spPr bwMode="auto">
          <a:xfrm>
            <a:off x="5299982" y="5619927"/>
            <a:ext cx="65405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Wingdings" charset="0"/>
              <a:defRPr sz="16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Wingdings" charset="0"/>
              <a:defRPr sz="16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Wingdings" charset="0"/>
              <a:defRPr sz="16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Wingdings" charset="0"/>
              <a:defRPr sz="16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 dirty="0">
                <a:latin typeface="Arial" charset="0"/>
              </a:rPr>
              <a:t>Ottawa</a:t>
            </a:r>
          </a:p>
        </p:txBody>
      </p:sp>
      <p:sp>
        <p:nvSpPr>
          <p:cNvPr id="231" name="TextBox 140"/>
          <p:cNvSpPr txBox="1">
            <a:spLocks noChangeArrowheads="1"/>
          </p:cNvSpPr>
          <p:nvPr/>
        </p:nvSpPr>
        <p:spPr bwMode="auto">
          <a:xfrm>
            <a:off x="5398132" y="5419096"/>
            <a:ext cx="773113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Wingdings" charset="0"/>
              <a:defRPr sz="16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Wingdings" charset="0"/>
              <a:defRPr sz="16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Wingdings" charset="0"/>
              <a:defRPr sz="16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Wingdings" charset="0"/>
              <a:defRPr sz="16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 dirty="0">
                <a:latin typeface="Arial" charset="0"/>
              </a:rPr>
              <a:t>Montreal</a:t>
            </a:r>
          </a:p>
        </p:txBody>
      </p:sp>
      <p:sp>
        <p:nvSpPr>
          <p:cNvPr id="232" name="TextBox 141"/>
          <p:cNvSpPr txBox="1">
            <a:spLocks noChangeArrowheads="1"/>
          </p:cNvSpPr>
          <p:nvPr/>
        </p:nvSpPr>
        <p:spPr bwMode="auto">
          <a:xfrm>
            <a:off x="6257244" y="5546725"/>
            <a:ext cx="970137" cy="227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Wingdings" charset="0"/>
              <a:defRPr sz="16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Wingdings" charset="0"/>
              <a:defRPr sz="16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Wingdings" charset="0"/>
              <a:defRPr sz="16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Wingdings" charset="0"/>
              <a:defRPr sz="16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 dirty="0">
                <a:latin typeface="Arial" charset="0"/>
              </a:rPr>
              <a:t>Sherbrooke</a:t>
            </a:r>
          </a:p>
        </p:txBody>
      </p:sp>
      <p:sp>
        <p:nvSpPr>
          <p:cNvPr id="233" name="TextBox 142"/>
          <p:cNvSpPr txBox="1">
            <a:spLocks noChangeArrowheads="1"/>
          </p:cNvSpPr>
          <p:nvPr/>
        </p:nvSpPr>
        <p:spPr bwMode="auto">
          <a:xfrm>
            <a:off x="7189107" y="5348288"/>
            <a:ext cx="646331" cy="227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Wingdings" charset="0"/>
              <a:defRPr sz="16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Wingdings" charset="0"/>
              <a:defRPr sz="16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Wingdings" charset="0"/>
              <a:defRPr sz="16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Wingdings" charset="0"/>
              <a:defRPr sz="16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 dirty="0">
                <a:latin typeface="Arial" charset="0"/>
              </a:rPr>
              <a:t>Halifax</a:t>
            </a:r>
          </a:p>
        </p:txBody>
      </p:sp>
      <p:sp>
        <p:nvSpPr>
          <p:cNvPr id="234" name="TextBox 143"/>
          <p:cNvSpPr txBox="1">
            <a:spLocks noChangeArrowheads="1"/>
          </p:cNvSpPr>
          <p:nvPr/>
        </p:nvSpPr>
        <p:spPr bwMode="auto">
          <a:xfrm>
            <a:off x="7652657" y="4467225"/>
            <a:ext cx="853119" cy="227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Wingdings" charset="0"/>
              <a:defRPr sz="16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Wingdings" charset="0"/>
              <a:defRPr sz="16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Wingdings" charset="0"/>
              <a:defRPr sz="16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Wingdings" charset="0"/>
              <a:defRPr sz="1600" b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 dirty="0">
                <a:latin typeface="Arial" charset="0"/>
              </a:rPr>
              <a:t>St. </a:t>
            </a:r>
            <a:r>
              <a:rPr lang="en-US" sz="1100" dirty="0" smtClean="0">
                <a:latin typeface="Arial" charset="0"/>
              </a:rPr>
              <a:t>John’s</a:t>
            </a:r>
            <a:endParaRPr lang="en-US" sz="1100" dirty="0">
              <a:latin typeface="Arial" charset="0"/>
            </a:endParaRPr>
          </a:p>
        </p:txBody>
      </p:sp>
      <p:sp>
        <p:nvSpPr>
          <p:cNvPr id="235" name="Oval 146"/>
          <p:cNvSpPr>
            <a:spLocks noChangeArrowheads="1"/>
          </p:cNvSpPr>
          <p:nvPr/>
        </p:nvSpPr>
        <p:spPr bwMode="auto">
          <a:xfrm flipV="1">
            <a:off x="5854019" y="4030663"/>
            <a:ext cx="46038" cy="4603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 dirty="0">
              <a:cs typeface="ＭＳ Ｐゴシック" charset="0"/>
            </a:endParaRPr>
          </a:p>
        </p:txBody>
      </p:sp>
      <p:sp>
        <p:nvSpPr>
          <p:cNvPr id="236" name="Oval 147"/>
          <p:cNvSpPr>
            <a:spLocks noChangeArrowheads="1"/>
          </p:cNvSpPr>
          <p:nvPr/>
        </p:nvSpPr>
        <p:spPr bwMode="auto">
          <a:xfrm flipV="1">
            <a:off x="6006419" y="4183063"/>
            <a:ext cx="46038" cy="4603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 dirty="0">
              <a:cs typeface="ＭＳ Ｐゴシック" charset="0"/>
            </a:endParaRPr>
          </a:p>
        </p:txBody>
      </p:sp>
      <p:grpSp>
        <p:nvGrpSpPr>
          <p:cNvPr id="237" name="Group 236"/>
          <p:cNvGrpSpPr/>
          <p:nvPr/>
        </p:nvGrpSpPr>
        <p:grpSpPr>
          <a:xfrm>
            <a:off x="6203284" y="2453946"/>
            <a:ext cx="2388731" cy="437043"/>
            <a:chOff x="5847602" y="2475716"/>
            <a:chExt cx="2034575" cy="437043"/>
          </a:xfrm>
        </p:grpSpPr>
        <p:sp>
          <p:nvSpPr>
            <p:cNvPr id="238" name="Oval 144"/>
            <p:cNvSpPr>
              <a:spLocks noChangeArrowheads="1"/>
            </p:cNvSpPr>
            <p:nvPr/>
          </p:nvSpPr>
          <p:spPr bwMode="auto">
            <a:xfrm flipV="1">
              <a:off x="5980204" y="2517922"/>
              <a:ext cx="89641" cy="9727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square">
              <a:spAutoFit/>
            </a:bodyPr>
            <a:lstStyle/>
            <a:p>
              <a:endParaRPr lang="en-US" dirty="0">
                <a:cs typeface="ＭＳ Ｐゴシック" charset="0"/>
              </a:endParaRPr>
            </a:p>
          </p:txBody>
        </p:sp>
        <p:sp>
          <p:nvSpPr>
            <p:cNvPr id="239" name="TextBox 149"/>
            <p:cNvSpPr txBox="1">
              <a:spLocks noChangeArrowheads="1"/>
            </p:cNvSpPr>
            <p:nvPr/>
          </p:nvSpPr>
          <p:spPr bwMode="auto">
            <a:xfrm>
              <a:off x="5847602" y="2475716"/>
              <a:ext cx="2034575" cy="4370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 b="1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Font typeface="Wingdings" charset="0"/>
                <a:defRPr sz="1600" b="1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Font typeface="Wingdings" charset="0"/>
                <a:defRPr sz="1600" b="1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Font typeface="Wingdings" charset="0"/>
                <a:defRPr sz="1600" b="1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Font typeface="Wingdings" charset="0"/>
                <a:defRPr sz="1600" b="1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r" eaLnBrk="1" hangingPunct="1"/>
              <a:r>
                <a:rPr lang="en-US" sz="1400" dirty="0" smtClean="0">
                  <a:solidFill>
                    <a:srgbClr val="073557"/>
                  </a:solidFill>
                  <a:latin typeface="Arial" charset="0"/>
                </a:rPr>
                <a:t>Home Interviews &amp; </a:t>
              </a:r>
              <a:br>
                <a:rPr lang="en-US" sz="1400" dirty="0" smtClean="0">
                  <a:solidFill>
                    <a:srgbClr val="073557"/>
                  </a:solidFill>
                  <a:latin typeface="Arial" charset="0"/>
                </a:rPr>
              </a:br>
              <a:r>
                <a:rPr lang="en-US" sz="1400" dirty="0" smtClean="0">
                  <a:solidFill>
                    <a:srgbClr val="073557"/>
                  </a:solidFill>
                  <a:latin typeface="Arial" charset="0"/>
                </a:rPr>
                <a:t>Data Collection Site Visits</a:t>
              </a:r>
            </a:p>
          </p:txBody>
        </p:sp>
      </p:grpSp>
      <p:grpSp>
        <p:nvGrpSpPr>
          <p:cNvPr id="240" name="Group 239"/>
          <p:cNvGrpSpPr/>
          <p:nvPr/>
        </p:nvGrpSpPr>
        <p:grpSpPr>
          <a:xfrm>
            <a:off x="6370657" y="1984988"/>
            <a:ext cx="2178576" cy="412421"/>
            <a:chOff x="6011866" y="2057069"/>
            <a:chExt cx="2178576" cy="412421"/>
          </a:xfrm>
        </p:grpSpPr>
        <p:sp>
          <p:nvSpPr>
            <p:cNvPr id="241" name="Oval 42"/>
            <p:cNvSpPr>
              <a:spLocks noChangeArrowheads="1"/>
            </p:cNvSpPr>
            <p:nvPr/>
          </p:nvSpPr>
          <p:spPr bwMode="auto">
            <a:xfrm>
              <a:off x="6084890" y="2195544"/>
              <a:ext cx="61558" cy="5369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square">
              <a:spAutoFit/>
            </a:bodyPr>
            <a:lstStyle/>
            <a:p>
              <a:endParaRPr lang="en-US" dirty="0">
                <a:cs typeface="ＭＳ Ｐゴシック" charset="0"/>
              </a:endParaRPr>
            </a:p>
          </p:txBody>
        </p:sp>
        <p:sp>
          <p:nvSpPr>
            <p:cNvPr id="242" name="Oval 145"/>
            <p:cNvSpPr>
              <a:spLocks noChangeArrowheads="1"/>
            </p:cNvSpPr>
            <p:nvPr/>
          </p:nvSpPr>
          <p:spPr bwMode="auto">
            <a:xfrm flipH="1" flipV="1">
              <a:off x="6121400" y="2100575"/>
              <a:ext cx="45719" cy="4571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square">
              <a:spAutoFit/>
            </a:bodyPr>
            <a:lstStyle/>
            <a:p>
              <a:endParaRPr lang="en-US" dirty="0">
                <a:cs typeface="ＭＳ Ｐゴシック" charset="0"/>
              </a:endParaRPr>
            </a:p>
          </p:txBody>
        </p:sp>
        <p:sp>
          <p:nvSpPr>
            <p:cNvPr id="243" name="Oval 148"/>
            <p:cNvSpPr>
              <a:spLocks noChangeArrowheads="1"/>
            </p:cNvSpPr>
            <p:nvPr/>
          </p:nvSpPr>
          <p:spPr bwMode="auto">
            <a:xfrm flipV="1">
              <a:off x="6011866" y="2123432"/>
              <a:ext cx="45719" cy="4571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square">
              <a:spAutoFit/>
            </a:bodyPr>
            <a:lstStyle/>
            <a:p>
              <a:endParaRPr lang="en-US" dirty="0">
                <a:cs typeface="ＭＳ Ｐゴシック" charset="0"/>
              </a:endParaRPr>
            </a:p>
          </p:txBody>
        </p:sp>
        <p:sp>
          <p:nvSpPr>
            <p:cNvPr id="244" name="TextBox 150"/>
            <p:cNvSpPr txBox="1">
              <a:spLocks noChangeArrowheads="1"/>
            </p:cNvSpPr>
            <p:nvPr/>
          </p:nvSpPr>
          <p:spPr bwMode="auto">
            <a:xfrm>
              <a:off x="6201243" y="2057069"/>
              <a:ext cx="1989199" cy="412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 b="1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Font typeface="Wingdings" charset="0"/>
                <a:defRPr sz="1600" b="1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Font typeface="Wingdings" charset="0"/>
                <a:defRPr sz="1600" b="1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Font typeface="Wingdings" charset="0"/>
                <a:defRPr sz="1600" b="1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Font typeface="Wingdings" charset="0"/>
                <a:defRPr sz="1600" b="1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r" eaLnBrk="1" hangingPunct="1"/>
              <a:r>
                <a:rPr lang="en-US" sz="1400" dirty="0" smtClean="0">
                  <a:solidFill>
                    <a:srgbClr val="073557"/>
                  </a:solidFill>
                  <a:latin typeface="Arial" charset="0"/>
                </a:rPr>
                <a:t>Telephone Interviews</a:t>
              </a:r>
              <a:br>
                <a:rPr lang="en-US" sz="1400" dirty="0" smtClean="0">
                  <a:solidFill>
                    <a:srgbClr val="073557"/>
                  </a:solidFill>
                  <a:latin typeface="Arial" charset="0"/>
                </a:rPr>
              </a:br>
              <a:endParaRPr lang="en-US" sz="1200" dirty="0">
                <a:solidFill>
                  <a:srgbClr val="073557"/>
                </a:solidFill>
                <a:latin typeface="Arial" charset="0"/>
              </a:endParaRPr>
            </a:p>
          </p:txBody>
        </p:sp>
      </p:grpSp>
      <p:pic>
        <p:nvPicPr>
          <p:cNvPr id="245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1207" y="5590501"/>
            <a:ext cx="122237" cy="11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6" name="Oval 19"/>
          <p:cNvSpPr>
            <a:spLocks noChangeArrowheads="1"/>
          </p:cNvSpPr>
          <p:nvPr/>
        </p:nvSpPr>
        <p:spPr bwMode="auto">
          <a:xfrm flipV="1">
            <a:off x="6047385" y="5565952"/>
            <a:ext cx="107950" cy="1079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 dirty="0">
              <a:cs typeface="ＭＳ Ｐゴシック" charset="0"/>
            </a:endParaRPr>
          </a:p>
        </p:txBody>
      </p:sp>
      <p:sp>
        <p:nvSpPr>
          <p:cNvPr id="247" name="Oval 19"/>
          <p:cNvSpPr>
            <a:spLocks noChangeArrowheads="1"/>
          </p:cNvSpPr>
          <p:nvPr/>
        </p:nvSpPr>
        <p:spPr bwMode="auto">
          <a:xfrm flipV="1">
            <a:off x="5868307" y="5685513"/>
            <a:ext cx="107950" cy="1079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 dirty="0"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63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jpeg"/></Relationships>
</file>

<file path=ppt/theme/_rels/themeOverr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lemental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629DD1"/>
    </a:accent1>
    <a:accent2>
      <a:srgbClr val="297FD5"/>
    </a:accent2>
    <a:accent3>
      <a:srgbClr val="7F8FA9"/>
    </a:accent3>
    <a:accent4>
      <a:srgbClr val="4A66AC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Elemental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629DD1"/>
    </a:accent1>
    <a:accent2>
      <a:srgbClr val="297FD5"/>
    </a:accent2>
    <a:accent3>
      <a:srgbClr val="7F8FA9"/>
    </a:accent3>
    <a:accent4>
      <a:srgbClr val="4A66AC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Elemental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629DD1"/>
    </a:accent1>
    <a:accent2>
      <a:srgbClr val="297FD5"/>
    </a:accent2>
    <a:accent3>
      <a:srgbClr val="7F8FA9"/>
    </a:accent3>
    <a:accent4>
      <a:srgbClr val="4A66AC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blank 1">
    <a:dk1>
      <a:srgbClr val="003E72"/>
    </a:dk1>
    <a:lt1>
      <a:srgbClr val="FFFFFF"/>
    </a:lt1>
    <a:dk2>
      <a:srgbClr val="FFFFFF"/>
    </a:dk2>
    <a:lt2>
      <a:srgbClr val="00B3BE"/>
    </a:lt2>
    <a:accent1>
      <a:srgbClr val="0073CF"/>
    </a:accent1>
    <a:accent2>
      <a:srgbClr val="E37222"/>
    </a:accent2>
    <a:accent3>
      <a:srgbClr val="FFFFFF"/>
    </a:accent3>
    <a:accent4>
      <a:srgbClr val="003460"/>
    </a:accent4>
    <a:accent5>
      <a:srgbClr val="AABCE4"/>
    </a:accent5>
    <a:accent6>
      <a:srgbClr val="CE671E"/>
    </a:accent6>
    <a:hlink>
      <a:srgbClr val="58A618"/>
    </a:hlink>
    <a:folHlink>
      <a:srgbClr val="8E258D"/>
    </a:folHlink>
  </a:clrScheme>
  <a:fontScheme name="blank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blank 1">
    <a:dk1>
      <a:srgbClr val="003E72"/>
    </a:dk1>
    <a:lt1>
      <a:srgbClr val="FFFFFF"/>
    </a:lt1>
    <a:dk2>
      <a:srgbClr val="FFFFFF"/>
    </a:dk2>
    <a:lt2>
      <a:srgbClr val="00B3BE"/>
    </a:lt2>
    <a:accent1>
      <a:srgbClr val="0073CF"/>
    </a:accent1>
    <a:accent2>
      <a:srgbClr val="E37222"/>
    </a:accent2>
    <a:accent3>
      <a:srgbClr val="FFFFFF"/>
    </a:accent3>
    <a:accent4>
      <a:srgbClr val="003460"/>
    </a:accent4>
    <a:accent5>
      <a:srgbClr val="AABCE4"/>
    </a:accent5>
    <a:accent6>
      <a:srgbClr val="CE671E"/>
    </a:accent6>
    <a:hlink>
      <a:srgbClr val="58A618"/>
    </a:hlink>
    <a:folHlink>
      <a:srgbClr val="8E258D"/>
    </a:folHlink>
  </a:clrScheme>
  <a:fontScheme name="blank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BlackTie">
    <a:dk1>
      <a:srgbClr val="000000"/>
    </a:dk1>
    <a:lt1>
      <a:srgbClr val="FFFFFF"/>
    </a:lt1>
    <a:dk2>
      <a:srgbClr val="46464A"/>
    </a:dk2>
    <a:lt2>
      <a:srgbClr val="E3DCCF"/>
    </a:lt2>
    <a:accent1>
      <a:srgbClr val="6F6F74"/>
    </a:accent1>
    <a:accent2>
      <a:srgbClr val="A7B789"/>
    </a:accent2>
    <a:accent3>
      <a:srgbClr val="BEAE98"/>
    </a:accent3>
    <a:accent4>
      <a:srgbClr val="92A9B9"/>
    </a:accent4>
    <a:accent5>
      <a:srgbClr val="9C8265"/>
    </a:accent5>
    <a:accent6>
      <a:srgbClr val="8D6974"/>
    </a:accent6>
    <a:hlink>
      <a:srgbClr val="67AABF"/>
    </a:hlink>
    <a:folHlink>
      <a:srgbClr val="B1B5AB"/>
    </a:folHlink>
  </a:clrScheme>
  <a:fontScheme name="Austin">
    <a:majorFont>
      <a:latin typeface="Century Gothic"/>
      <a:ea typeface=""/>
      <a:cs typeface=""/>
      <a:font script="Jpan" typeface="ＭＳ ゴシック"/>
      <a:font script="Hang" typeface="HY중고딕"/>
      <a:font script="Hans" typeface="微软雅黑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entury Gothic"/>
      <a:ea typeface=""/>
      <a:cs typeface=""/>
      <a:font script="Jpan" typeface="ＭＳ ゴシック"/>
      <a:font script="Hang" typeface="HY중고딕"/>
      <a:font script="Hans" typeface="微软雅黑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inorFont>
  </a:fontScheme>
  <a:fmtScheme name="Austin">
    <a:fillStyleLst>
      <a:solidFill>
        <a:schemeClr val="phClr"/>
      </a:solidFill>
      <a:gradFill rotWithShape="1">
        <a:gsLst>
          <a:gs pos="0">
            <a:schemeClr val="phClr">
              <a:tint val="20000"/>
              <a:satMod val="180000"/>
              <a:lumMod val="98000"/>
            </a:schemeClr>
          </a:gs>
          <a:gs pos="40000">
            <a:schemeClr val="phClr">
              <a:tint val="30000"/>
              <a:satMod val="260000"/>
              <a:lumMod val="84000"/>
            </a:schemeClr>
          </a:gs>
          <a:gs pos="100000">
            <a:schemeClr val="phClr">
              <a:tint val="100000"/>
              <a:satMod val="110000"/>
              <a:lumMod val="100000"/>
            </a:schemeClr>
          </a:gs>
        </a:gsLst>
        <a:lin ang="5040000" scaled="1"/>
      </a:gradFill>
      <a:gradFill rotWithShape="1">
        <a:gsLst>
          <a:gs pos="0">
            <a:schemeClr val="phClr"/>
          </a:gs>
          <a:gs pos="100000">
            <a:schemeClr val="phClr">
              <a:shade val="75000"/>
              <a:satMod val="120000"/>
              <a:lumMod val="90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/>
        </a:solidFill>
        <a:prstDash val="solid"/>
      </a:ln>
      <a:ln w="22225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a:effectStyle>
      <a:effectStyle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phClr">
              <a:shade val="3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94000"/>
              <a:satMod val="114000"/>
              <a:lumMod val="96000"/>
            </a:schemeClr>
          </a:gs>
          <a:gs pos="62000">
            <a:schemeClr val="phClr">
              <a:tint val="92000"/>
              <a:shade val="66000"/>
              <a:satMod val="110000"/>
              <a:lumMod val="80000"/>
            </a:schemeClr>
          </a:gs>
          <a:gs pos="100000">
            <a:schemeClr val="phClr">
              <a:tint val="89000"/>
              <a:shade val="62000"/>
              <a:satMod val="110000"/>
              <a:lumMod val="72000"/>
            </a:schemeClr>
          </a:gs>
        </a:gsLst>
        <a:lin ang="5400000" scaled="0"/>
      </a:gradFill>
      <a:blipFill rotWithShape="1">
        <a:blip xmlns:r="http://schemas.openxmlformats.org/officeDocument/2006/relationships" r:embed="rId1">
          <a:duotone>
            <a:schemeClr val="phClr">
              <a:tint val="80000"/>
              <a:shade val="58000"/>
            </a:schemeClr>
            <a:schemeClr val="phClr">
              <a:tint val="73000"/>
              <a:shade val="68000"/>
              <a:satMod val="150000"/>
            </a:schemeClr>
          </a:duotone>
        </a:blip>
        <a:tile tx="0" ty="0" sx="100000" sy="100000" flip="none" algn="tl"/>
      </a:blipFill>
    </a:bgFillStyleLst>
  </a:fmtScheme>
</a:themeOverride>
</file>

<file path=ppt/theme/themeOverride7.xml><?xml version="1.0" encoding="utf-8"?>
<a:themeOverride xmlns:a="http://schemas.openxmlformats.org/drawingml/2006/main">
  <a:clrScheme name="BlackTie">
    <a:dk1>
      <a:srgbClr val="000000"/>
    </a:dk1>
    <a:lt1>
      <a:srgbClr val="FFFFFF"/>
    </a:lt1>
    <a:dk2>
      <a:srgbClr val="46464A"/>
    </a:dk2>
    <a:lt2>
      <a:srgbClr val="E3DCCF"/>
    </a:lt2>
    <a:accent1>
      <a:srgbClr val="6F6F74"/>
    </a:accent1>
    <a:accent2>
      <a:srgbClr val="A7B789"/>
    </a:accent2>
    <a:accent3>
      <a:srgbClr val="BEAE98"/>
    </a:accent3>
    <a:accent4>
      <a:srgbClr val="92A9B9"/>
    </a:accent4>
    <a:accent5>
      <a:srgbClr val="9C8265"/>
    </a:accent5>
    <a:accent6>
      <a:srgbClr val="8D6974"/>
    </a:accent6>
    <a:hlink>
      <a:srgbClr val="67AABF"/>
    </a:hlink>
    <a:folHlink>
      <a:srgbClr val="B1B5AB"/>
    </a:folHlink>
  </a:clrScheme>
  <a:fontScheme name="Austin">
    <a:majorFont>
      <a:latin typeface="Century Gothic"/>
      <a:ea typeface=""/>
      <a:cs typeface=""/>
      <a:font script="Jpan" typeface="ＭＳ ゴシック"/>
      <a:font script="Hang" typeface="HY중고딕"/>
      <a:font script="Hans" typeface="微软雅黑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entury Gothic"/>
      <a:ea typeface=""/>
      <a:cs typeface=""/>
      <a:font script="Jpan" typeface="ＭＳ ゴシック"/>
      <a:font script="Hang" typeface="HY중고딕"/>
      <a:font script="Hans" typeface="微软雅黑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inorFont>
  </a:fontScheme>
  <a:fmtScheme name="Austin">
    <a:fillStyleLst>
      <a:solidFill>
        <a:schemeClr val="phClr"/>
      </a:solidFill>
      <a:gradFill rotWithShape="1">
        <a:gsLst>
          <a:gs pos="0">
            <a:schemeClr val="phClr">
              <a:tint val="20000"/>
              <a:satMod val="180000"/>
              <a:lumMod val="98000"/>
            </a:schemeClr>
          </a:gs>
          <a:gs pos="40000">
            <a:schemeClr val="phClr">
              <a:tint val="30000"/>
              <a:satMod val="260000"/>
              <a:lumMod val="84000"/>
            </a:schemeClr>
          </a:gs>
          <a:gs pos="100000">
            <a:schemeClr val="phClr">
              <a:tint val="100000"/>
              <a:satMod val="110000"/>
              <a:lumMod val="100000"/>
            </a:schemeClr>
          </a:gs>
        </a:gsLst>
        <a:lin ang="5040000" scaled="1"/>
      </a:gradFill>
      <a:gradFill rotWithShape="1">
        <a:gsLst>
          <a:gs pos="0">
            <a:schemeClr val="phClr"/>
          </a:gs>
          <a:gs pos="100000">
            <a:schemeClr val="phClr">
              <a:shade val="75000"/>
              <a:satMod val="120000"/>
              <a:lumMod val="90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/>
        </a:solidFill>
        <a:prstDash val="solid"/>
      </a:ln>
      <a:ln w="22225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a:effectStyle>
      <a:effectStyle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phClr">
              <a:shade val="3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94000"/>
              <a:satMod val="114000"/>
              <a:lumMod val="96000"/>
            </a:schemeClr>
          </a:gs>
          <a:gs pos="62000">
            <a:schemeClr val="phClr">
              <a:tint val="92000"/>
              <a:shade val="66000"/>
              <a:satMod val="110000"/>
              <a:lumMod val="80000"/>
            </a:schemeClr>
          </a:gs>
          <a:gs pos="100000">
            <a:schemeClr val="phClr">
              <a:tint val="89000"/>
              <a:shade val="62000"/>
              <a:satMod val="110000"/>
              <a:lumMod val="72000"/>
            </a:schemeClr>
          </a:gs>
        </a:gsLst>
        <a:lin ang="5400000" scaled="0"/>
      </a:gradFill>
      <a:blipFill rotWithShape="1">
        <a:blip xmlns:r="http://schemas.openxmlformats.org/officeDocument/2006/relationships" r:embed="rId1">
          <a:duotone>
            <a:schemeClr val="phClr">
              <a:tint val="80000"/>
              <a:shade val="58000"/>
            </a:schemeClr>
            <a:schemeClr val="phClr">
              <a:tint val="73000"/>
              <a:shade val="68000"/>
              <a:satMod val="150000"/>
            </a:schemeClr>
          </a:duotone>
        </a:blip>
        <a:tile tx="0" ty="0" sx="100000" sy="100000" flip="none" algn="tl"/>
      </a:blipFill>
    </a:bgFillStyleLst>
  </a:fmtScheme>
</a:themeOverride>
</file>

<file path=ppt/theme/themeOverride8.xml><?xml version="1.0" encoding="utf-8"?>
<a:themeOverride xmlns:a="http://schemas.openxmlformats.org/drawingml/2006/main">
  <a:clrScheme name="MRC slides template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MRC slides template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34571</TotalTime>
  <Words>2126</Words>
  <Application>Microsoft Macintosh PowerPoint</Application>
  <PresentationFormat>On-screen Show (4:3)</PresentationFormat>
  <Paragraphs>588</Paragraphs>
  <Slides>51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66" baseType="lpstr">
      <vt:lpstr>Arial</vt:lpstr>
      <vt:lpstr>Calibri</vt:lpstr>
      <vt:lpstr>Cambria Math</vt:lpstr>
      <vt:lpstr>Franklin Gothic Book</vt:lpstr>
      <vt:lpstr>Mangal</vt:lpstr>
      <vt:lpstr>MS Mincho</vt:lpstr>
      <vt:lpstr>ＭＳ Ｐゴシック</vt:lpstr>
      <vt:lpstr>Rockwell</vt:lpstr>
      <vt:lpstr>Rockwell Condensed</vt:lpstr>
      <vt:lpstr>Times</vt:lpstr>
      <vt:lpstr>Times New Roman</vt:lpstr>
      <vt:lpstr>Verdana</vt:lpstr>
      <vt:lpstr>Wingdings</vt:lpstr>
      <vt:lpstr>ヒラギノ角ゴ Pro W3</vt:lpstr>
      <vt:lpstr>Wood Type</vt:lpstr>
      <vt:lpstr>A Longitudinal Approach  to Longitudinal Research</vt:lpstr>
      <vt:lpstr>Overview </vt:lpstr>
      <vt:lpstr>Brief History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Conceptualization</vt:lpstr>
      <vt:lpstr>Conceptualization</vt:lpstr>
      <vt:lpstr>Conceptualization</vt:lpstr>
      <vt:lpstr>PowerPoint Presentation</vt:lpstr>
      <vt:lpstr>PowerPoint Presentation</vt:lpstr>
      <vt:lpstr>Modelling </vt:lpstr>
      <vt:lpstr>Modelling </vt:lpstr>
      <vt:lpstr>Operationalization</vt:lpstr>
      <vt:lpstr>Operationalization</vt:lpstr>
      <vt:lpstr>MODELLING Issues</vt:lpstr>
      <vt:lpstr>MODELLING Issues</vt:lpstr>
      <vt:lpstr>Modelling</vt:lpstr>
      <vt:lpstr>Modelling</vt:lpstr>
      <vt:lpstr>PowerPoint Presentation</vt:lpstr>
      <vt:lpstr>PowerPoint Presentation</vt:lpstr>
      <vt:lpstr>Longitudinal Analysis</vt:lpstr>
      <vt:lpstr>Longitudinal Analysis</vt:lpstr>
      <vt:lpstr>PowerPoint Presentation</vt:lpstr>
      <vt:lpstr>Growth Mixture Modelling</vt:lpstr>
      <vt:lpstr>Trajectory Analysis</vt:lpstr>
      <vt:lpstr>Trajectory Analysis</vt:lpstr>
      <vt:lpstr>MODELLING Issues</vt:lpstr>
      <vt:lpstr>PowerPoint Presentation</vt:lpstr>
      <vt:lpstr>Longitudinal Analysis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Thanks</vt:lpstr>
      <vt:lpstr>REFERENCES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15.0041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Teddy Cosco</cp:lastModifiedBy>
  <cp:revision>461</cp:revision>
  <dcterms:created xsi:type="dcterms:W3CDTF">2012-04-26T17:06:14Z</dcterms:created>
  <dcterms:modified xsi:type="dcterms:W3CDTF">2018-01-16T16:49:53Z</dcterms:modified>
</cp:coreProperties>
</file>